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4" r:id="rId3"/>
    <p:sldMasterId id="2147483778" r:id="rId4"/>
    <p:sldMasterId id="2147483790" r:id="rId5"/>
    <p:sldMasterId id="2147483814" r:id="rId6"/>
    <p:sldMasterId id="2147483826" r:id="rId7"/>
    <p:sldMasterId id="2147484168" r:id="rId8"/>
    <p:sldMasterId id="2147484180" r:id="rId9"/>
  </p:sldMasterIdLst>
  <p:notesMasterIdLst>
    <p:notesMasterId r:id="rId177"/>
  </p:notesMasterIdLst>
  <p:sldIdLst>
    <p:sldId id="259" r:id="rId10"/>
    <p:sldId id="262" r:id="rId11"/>
    <p:sldId id="265" r:id="rId12"/>
    <p:sldId id="268" r:id="rId13"/>
    <p:sldId id="271" r:id="rId14"/>
    <p:sldId id="274" r:id="rId15"/>
    <p:sldId id="277"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2" r:id="rId61"/>
    <p:sldId id="415" r:id="rId62"/>
    <p:sldId id="418" r:id="rId63"/>
    <p:sldId id="421" r:id="rId64"/>
    <p:sldId id="424" r:id="rId65"/>
    <p:sldId id="427" r:id="rId66"/>
    <p:sldId id="430" r:id="rId67"/>
    <p:sldId id="433" r:id="rId68"/>
    <p:sldId id="436" r:id="rId69"/>
    <p:sldId id="439" r:id="rId70"/>
    <p:sldId id="442" r:id="rId71"/>
    <p:sldId id="445" r:id="rId72"/>
    <p:sldId id="448" r:id="rId73"/>
    <p:sldId id="451" r:id="rId74"/>
    <p:sldId id="454" r:id="rId75"/>
    <p:sldId id="457" r:id="rId76"/>
    <p:sldId id="460" r:id="rId77"/>
    <p:sldId id="463" r:id="rId78"/>
    <p:sldId id="466" r:id="rId79"/>
    <p:sldId id="469" r:id="rId80"/>
    <p:sldId id="472" r:id="rId81"/>
    <p:sldId id="475" r:id="rId82"/>
    <p:sldId id="478" r:id="rId83"/>
    <p:sldId id="481" r:id="rId84"/>
    <p:sldId id="484" r:id="rId85"/>
    <p:sldId id="487" r:id="rId86"/>
    <p:sldId id="490" r:id="rId87"/>
    <p:sldId id="493" r:id="rId88"/>
    <p:sldId id="496" r:id="rId89"/>
    <p:sldId id="499" r:id="rId90"/>
    <p:sldId id="502" r:id="rId91"/>
    <p:sldId id="505" r:id="rId92"/>
    <p:sldId id="508" r:id="rId93"/>
    <p:sldId id="511" r:id="rId94"/>
    <p:sldId id="514" r:id="rId95"/>
    <p:sldId id="517" r:id="rId96"/>
    <p:sldId id="520" r:id="rId97"/>
    <p:sldId id="523" r:id="rId98"/>
    <p:sldId id="526" r:id="rId99"/>
    <p:sldId id="529" r:id="rId100"/>
    <p:sldId id="532" r:id="rId101"/>
    <p:sldId id="535" r:id="rId102"/>
    <p:sldId id="538" r:id="rId103"/>
    <p:sldId id="541" r:id="rId104"/>
    <p:sldId id="544" r:id="rId105"/>
    <p:sldId id="547" r:id="rId106"/>
    <p:sldId id="550" r:id="rId107"/>
    <p:sldId id="553" r:id="rId108"/>
    <p:sldId id="556" r:id="rId109"/>
    <p:sldId id="559" r:id="rId110"/>
    <p:sldId id="562" r:id="rId111"/>
    <p:sldId id="565" r:id="rId112"/>
    <p:sldId id="568" r:id="rId113"/>
    <p:sldId id="571" r:id="rId114"/>
    <p:sldId id="574" r:id="rId115"/>
    <p:sldId id="577" r:id="rId116"/>
    <p:sldId id="580" r:id="rId117"/>
    <p:sldId id="583" r:id="rId118"/>
    <p:sldId id="586" r:id="rId119"/>
    <p:sldId id="589" r:id="rId120"/>
    <p:sldId id="592" r:id="rId121"/>
    <p:sldId id="595" r:id="rId122"/>
    <p:sldId id="598" r:id="rId123"/>
    <p:sldId id="601" r:id="rId124"/>
    <p:sldId id="604" r:id="rId125"/>
    <p:sldId id="607" r:id="rId126"/>
    <p:sldId id="610" r:id="rId127"/>
    <p:sldId id="613" r:id="rId128"/>
    <p:sldId id="616" r:id="rId129"/>
    <p:sldId id="619" r:id="rId130"/>
    <p:sldId id="622" r:id="rId131"/>
    <p:sldId id="625" r:id="rId132"/>
    <p:sldId id="628" r:id="rId133"/>
    <p:sldId id="631" r:id="rId134"/>
    <p:sldId id="634" r:id="rId135"/>
    <p:sldId id="637" r:id="rId136"/>
    <p:sldId id="640" r:id="rId137"/>
    <p:sldId id="643" r:id="rId138"/>
    <p:sldId id="646" r:id="rId139"/>
    <p:sldId id="649" r:id="rId140"/>
    <p:sldId id="652" r:id="rId141"/>
    <p:sldId id="655" r:id="rId142"/>
    <p:sldId id="658" r:id="rId143"/>
    <p:sldId id="661" r:id="rId144"/>
    <p:sldId id="664" r:id="rId145"/>
    <p:sldId id="667" r:id="rId146"/>
    <p:sldId id="670" r:id="rId147"/>
    <p:sldId id="673" r:id="rId148"/>
    <p:sldId id="676" r:id="rId149"/>
    <p:sldId id="679" r:id="rId150"/>
    <p:sldId id="682" r:id="rId151"/>
    <p:sldId id="685" r:id="rId152"/>
    <p:sldId id="688" r:id="rId153"/>
    <p:sldId id="691" r:id="rId154"/>
    <p:sldId id="694" r:id="rId155"/>
    <p:sldId id="697" r:id="rId156"/>
    <p:sldId id="700" r:id="rId157"/>
    <p:sldId id="703" r:id="rId158"/>
    <p:sldId id="706" r:id="rId159"/>
    <p:sldId id="709" r:id="rId160"/>
    <p:sldId id="712" r:id="rId161"/>
    <p:sldId id="715" r:id="rId162"/>
    <p:sldId id="718" r:id="rId163"/>
    <p:sldId id="721" r:id="rId164"/>
    <p:sldId id="724" r:id="rId165"/>
    <p:sldId id="727" r:id="rId166"/>
    <p:sldId id="730" r:id="rId167"/>
    <p:sldId id="733" r:id="rId168"/>
    <p:sldId id="736" r:id="rId169"/>
    <p:sldId id="739" r:id="rId170"/>
    <p:sldId id="742" r:id="rId171"/>
    <p:sldId id="745" r:id="rId172"/>
    <p:sldId id="748" r:id="rId173"/>
    <p:sldId id="751" r:id="rId174"/>
    <p:sldId id="754" r:id="rId175"/>
    <p:sldId id="757" r:id="rId176"/>
  </p:sldIdLst>
  <p:sldSz cx="12192000" cy="6858000"/>
  <p:notesSz cx="6858000" cy="9144000"/>
  <p:custDataLst>
    <p:tags r:id="rId17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varScale="1">
        <p:scale>
          <a:sx n="113" d="100"/>
          <a:sy n="113" d="100"/>
        </p:scale>
        <p:origin x="456" y="114"/>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59" Type="http://schemas.openxmlformats.org/officeDocument/2006/relationships/slide" Target="slides/slide150.xml"/><Relationship Id="rId170" Type="http://schemas.openxmlformats.org/officeDocument/2006/relationships/slide" Target="slides/slide161.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149" Type="http://schemas.openxmlformats.org/officeDocument/2006/relationships/slide" Target="slides/slide140.xml"/><Relationship Id="rId5" Type="http://schemas.openxmlformats.org/officeDocument/2006/relationships/slideMaster" Target="slideMasters/slideMaster5.xml"/><Relationship Id="rId95" Type="http://schemas.openxmlformats.org/officeDocument/2006/relationships/slide" Target="slides/slide86.xml"/><Relationship Id="rId160" Type="http://schemas.openxmlformats.org/officeDocument/2006/relationships/slide" Target="slides/slide151.xml"/><Relationship Id="rId181" Type="http://schemas.openxmlformats.org/officeDocument/2006/relationships/theme" Target="theme/theme1.xml"/><Relationship Id="rId22" Type="http://schemas.openxmlformats.org/officeDocument/2006/relationships/slide" Target="slides/slide13.xml"/><Relationship Id="rId43" Type="http://schemas.openxmlformats.org/officeDocument/2006/relationships/slide" Target="slides/slide34.xml"/><Relationship Id="rId64" Type="http://schemas.openxmlformats.org/officeDocument/2006/relationships/slide" Target="slides/slide55.xml"/><Relationship Id="rId118" Type="http://schemas.openxmlformats.org/officeDocument/2006/relationships/slide" Target="slides/slide109.xml"/><Relationship Id="rId139" Type="http://schemas.openxmlformats.org/officeDocument/2006/relationships/slide" Target="slides/slide130.xml"/><Relationship Id="rId85" Type="http://schemas.openxmlformats.org/officeDocument/2006/relationships/slide" Target="slides/slide76.xml"/><Relationship Id="rId150" Type="http://schemas.openxmlformats.org/officeDocument/2006/relationships/slide" Target="slides/slide141.xml"/><Relationship Id="rId171" Type="http://schemas.openxmlformats.org/officeDocument/2006/relationships/slide" Target="slides/slide162.xml"/><Relationship Id="rId12" Type="http://schemas.openxmlformats.org/officeDocument/2006/relationships/slide" Target="slides/slide3.xml"/><Relationship Id="rId33" Type="http://schemas.openxmlformats.org/officeDocument/2006/relationships/slide" Target="slides/slide24.xml"/><Relationship Id="rId108" Type="http://schemas.openxmlformats.org/officeDocument/2006/relationships/slide" Target="slides/slide99.xml"/><Relationship Id="rId129" Type="http://schemas.openxmlformats.org/officeDocument/2006/relationships/slide" Target="slides/slide120.xml"/><Relationship Id="rId54" Type="http://schemas.openxmlformats.org/officeDocument/2006/relationships/slide" Target="slides/slide45.xml"/><Relationship Id="rId75" Type="http://schemas.openxmlformats.org/officeDocument/2006/relationships/slide" Target="slides/slide66.xml"/><Relationship Id="rId96" Type="http://schemas.openxmlformats.org/officeDocument/2006/relationships/slide" Target="slides/slide87.xml"/><Relationship Id="rId140" Type="http://schemas.openxmlformats.org/officeDocument/2006/relationships/slide" Target="slides/slide131.xml"/><Relationship Id="rId161" Type="http://schemas.openxmlformats.org/officeDocument/2006/relationships/slide" Target="slides/slide152.xml"/><Relationship Id="rId182" Type="http://schemas.openxmlformats.org/officeDocument/2006/relationships/tableStyles" Target="tableStyles.xml"/><Relationship Id="rId6" Type="http://schemas.openxmlformats.org/officeDocument/2006/relationships/slideMaster" Target="slideMasters/slideMaster6.xml"/><Relationship Id="rId23" Type="http://schemas.openxmlformats.org/officeDocument/2006/relationships/slide" Target="slides/slide14.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slide" Target="slides/slide121.xml"/><Relationship Id="rId135" Type="http://schemas.openxmlformats.org/officeDocument/2006/relationships/slide" Target="slides/slide126.xml"/><Relationship Id="rId151" Type="http://schemas.openxmlformats.org/officeDocument/2006/relationships/slide" Target="slides/slide142.xml"/><Relationship Id="rId156" Type="http://schemas.openxmlformats.org/officeDocument/2006/relationships/slide" Target="slides/slide147.xml"/><Relationship Id="rId177" Type="http://schemas.openxmlformats.org/officeDocument/2006/relationships/notesMaster" Target="notesMasters/notesMaster1.xml"/><Relationship Id="rId172" Type="http://schemas.openxmlformats.org/officeDocument/2006/relationships/slide" Target="slides/slide163.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slide" Target="slides/slide137.xml"/><Relationship Id="rId167" Type="http://schemas.openxmlformats.org/officeDocument/2006/relationships/slide" Target="slides/slide158.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162" Type="http://schemas.openxmlformats.org/officeDocument/2006/relationships/slide" Target="slides/slide15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157" Type="http://schemas.openxmlformats.org/officeDocument/2006/relationships/slide" Target="slides/slide148.xml"/><Relationship Id="rId178" Type="http://schemas.openxmlformats.org/officeDocument/2006/relationships/tags" Target="tags/tag1.xml"/><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slide" Target="slides/slide143.xml"/><Relationship Id="rId173" Type="http://schemas.openxmlformats.org/officeDocument/2006/relationships/slide" Target="slides/slide164.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slide" Target="slides/slide159.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slide" Target="slides/slide154.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 Id="rId174" Type="http://schemas.openxmlformats.org/officeDocument/2006/relationships/slide" Target="slides/slide165.xml"/><Relationship Id="rId179" Type="http://schemas.openxmlformats.org/officeDocument/2006/relationships/presProps" Target="presProps.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slide" Target="slides/slide134.xml"/><Relationship Id="rId148" Type="http://schemas.openxmlformats.org/officeDocument/2006/relationships/slide" Target="slides/slide139.xml"/><Relationship Id="rId164" Type="http://schemas.openxmlformats.org/officeDocument/2006/relationships/slide" Target="slides/slide155.xml"/><Relationship Id="rId169" Type="http://schemas.openxmlformats.org/officeDocument/2006/relationships/slide" Target="slides/slide160.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viewProps" Target="viewProps.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54" Type="http://schemas.openxmlformats.org/officeDocument/2006/relationships/slide" Target="slides/slide145.xml"/><Relationship Id="rId175" Type="http://schemas.openxmlformats.org/officeDocument/2006/relationships/slide" Target="slides/slide166.xml"/><Relationship Id="rId16" Type="http://schemas.openxmlformats.org/officeDocument/2006/relationships/slide" Target="slides/slide7.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slide" Target="slides/slide135.xml"/><Relationship Id="rId90" Type="http://schemas.openxmlformats.org/officeDocument/2006/relationships/slide" Target="slides/slide81.xml"/><Relationship Id="rId165" Type="http://schemas.openxmlformats.org/officeDocument/2006/relationships/slide" Target="slides/slide156.xml"/><Relationship Id="rId27" Type="http://schemas.openxmlformats.org/officeDocument/2006/relationships/slide" Target="slides/slide18.xml"/><Relationship Id="rId48" Type="http://schemas.openxmlformats.org/officeDocument/2006/relationships/slide" Target="slides/slide39.xml"/><Relationship Id="rId69" Type="http://schemas.openxmlformats.org/officeDocument/2006/relationships/slide" Target="slides/slide60.xml"/><Relationship Id="rId113" Type="http://schemas.openxmlformats.org/officeDocument/2006/relationships/slide" Target="slides/slide104.xml"/><Relationship Id="rId134" Type="http://schemas.openxmlformats.org/officeDocument/2006/relationships/slide" Target="slides/slide125.xml"/><Relationship Id="rId80" Type="http://schemas.openxmlformats.org/officeDocument/2006/relationships/slide" Target="slides/slide71.xml"/><Relationship Id="rId155" Type="http://schemas.openxmlformats.org/officeDocument/2006/relationships/slide" Target="slides/slide146.xml"/><Relationship Id="rId176" Type="http://schemas.openxmlformats.org/officeDocument/2006/relationships/slide" Target="slides/slide167.xml"/><Relationship Id="rId17" Type="http://schemas.openxmlformats.org/officeDocument/2006/relationships/slide" Target="slides/slide8.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24" Type="http://schemas.openxmlformats.org/officeDocument/2006/relationships/slide" Target="slides/slide115.xml"/><Relationship Id="rId70" Type="http://schemas.openxmlformats.org/officeDocument/2006/relationships/slide" Target="slides/slide61.xml"/><Relationship Id="rId91" Type="http://schemas.openxmlformats.org/officeDocument/2006/relationships/slide" Target="slides/slide82.xml"/><Relationship Id="rId145" Type="http://schemas.openxmlformats.org/officeDocument/2006/relationships/slide" Target="slides/slide136.xml"/><Relationship Id="rId166" Type="http://schemas.openxmlformats.org/officeDocument/2006/relationships/slide" Target="slides/slide157.xml"/><Relationship Id="rId1" Type="http://schemas.openxmlformats.org/officeDocument/2006/relationships/slideMaster" Target="slideMasters/slideMaster1.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0AC66A-2364-4D77-AB99-E401CE91BF41}" type="datetimeFigureOut">
              <a:rPr lang="es-AR" smtClean="0"/>
              <a:t>4/6/2024</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3F97C-9A2E-4E7C-9AA1-5CD6C731FDA0}" type="slidenum">
              <a:rPr lang="es-AR" smtClean="0"/>
              <a:t>‹Nº›</a:t>
            </a:fld>
            <a:endParaRPr lang="es-AR"/>
          </a:p>
        </p:txBody>
      </p:sp>
    </p:spTree>
    <p:extLst>
      <p:ext uri="{BB962C8B-B14F-4D97-AF65-F5344CB8AC3E}">
        <p14:creationId xmlns:p14="http://schemas.microsoft.com/office/powerpoint/2010/main" val="855503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1E83F97C-9A2E-4E7C-9AA1-5CD6C731FDA0}" type="slidenum">
              <a:rPr lang="es-AR" smtClean="0"/>
              <a:t>22</a:t>
            </a:fld>
            <a:endParaRPr lang="es-AR"/>
          </a:p>
        </p:txBody>
      </p:sp>
    </p:spTree>
    <p:extLst>
      <p:ext uri="{BB962C8B-B14F-4D97-AF65-F5344CB8AC3E}">
        <p14:creationId xmlns:p14="http://schemas.microsoft.com/office/powerpoint/2010/main" val="3450611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A7402C46-7003-442F-8DB5-4B053981789E}"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77</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3160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A7402C46-7003-442F-8DB5-4B053981789E}"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79</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0181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A7402C46-7003-442F-8DB5-4B053981789E}" type="slidenum">
              <a:rPr lang="es-ES" smtClean="0"/>
              <a:t>80</a:t>
            </a:fld>
            <a:endParaRPr lang="es-ES"/>
          </a:p>
        </p:txBody>
      </p:sp>
    </p:spTree>
    <p:extLst>
      <p:ext uri="{BB962C8B-B14F-4D97-AF65-F5344CB8AC3E}">
        <p14:creationId xmlns:p14="http://schemas.microsoft.com/office/powerpoint/2010/main" val="2400733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A7402C46-7003-442F-8DB5-4B053981789E}" type="slidenum">
              <a:rPr lang="es-ES" smtClean="0"/>
              <a:t>68</a:t>
            </a:fld>
            <a:endParaRPr lang="es-ES"/>
          </a:p>
        </p:txBody>
      </p:sp>
    </p:spTree>
    <p:extLst>
      <p:ext uri="{BB962C8B-B14F-4D97-AF65-F5344CB8AC3E}">
        <p14:creationId xmlns:p14="http://schemas.microsoft.com/office/powerpoint/2010/main" val="1267179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A7402C46-7003-442F-8DB5-4B053981789E}" type="slidenum">
              <a:rPr lang="es-ES" smtClean="0"/>
              <a:t>70</a:t>
            </a:fld>
            <a:endParaRPr lang="es-ES"/>
          </a:p>
        </p:txBody>
      </p:sp>
    </p:spTree>
    <p:extLst>
      <p:ext uri="{BB962C8B-B14F-4D97-AF65-F5344CB8AC3E}">
        <p14:creationId xmlns:p14="http://schemas.microsoft.com/office/powerpoint/2010/main" val="3255804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A7402C46-7003-442F-8DB5-4B053981789E}" type="slidenum">
              <a:rPr lang="es-ES" smtClean="0"/>
              <a:t>71</a:t>
            </a:fld>
            <a:endParaRPr lang="es-ES"/>
          </a:p>
        </p:txBody>
      </p:sp>
    </p:spTree>
    <p:extLst>
      <p:ext uri="{BB962C8B-B14F-4D97-AF65-F5344CB8AC3E}">
        <p14:creationId xmlns:p14="http://schemas.microsoft.com/office/powerpoint/2010/main" val="41274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A7402C46-7003-442F-8DB5-4B053981789E}" type="slidenum">
              <a:rPr lang="es-ES" smtClean="0"/>
              <a:t>72</a:t>
            </a:fld>
            <a:endParaRPr lang="es-ES"/>
          </a:p>
        </p:txBody>
      </p:sp>
    </p:spTree>
    <p:extLst>
      <p:ext uri="{BB962C8B-B14F-4D97-AF65-F5344CB8AC3E}">
        <p14:creationId xmlns:p14="http://schemas.microsoft.com/office/powerpoint/2010/main" val="3650978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A7402C46-7003-442F-8DB5-4B053981789E}" type="slidenum">
              <a:rPr lang="es-ES" smtClean="0"/>
              <a:t>73</a:t>
            </a:fld>
            <a:endParaRPr lang="es-ES"/>
          </a:p>
        </p:txBody>
      </p:sp>
    </p:spTree>
    <p:extLst>
      <p:ext uri="{BB962C8B-B14F-4D97-AF65-F5344CB8AC3E}">
        <p14:creationId xmlns:p14="http://schemas.microsoft.com/office/powerpoint/2010/main" val="1439188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A7402C46-7003-442F-8DB5-4B053981789E}" type="slidenum">
              <a:rPr lang="es-ES" smtClean="0"/>
              <a:t>74</a:t>
            </a:fld>
            <a:endParaRPr lang="es-ES"/>
          </a:p>
        </p:txBody>
      </p:sp>
    </p:spTree>
    <p:extLst>
      <p:ext uri="{BB962C8B-B14F-4D97-AF65-F5344CB8AC3E}">
        <p14:creationId xmlns:p14="http://schemas.microsoft.com/office/powerpoint/2010/main" val="2530042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A7402C46-7003-442F-8DB5-4B053981789E}" type="slidenum">
              <a:rPr lang="es-ES" smtClean="0"/>
              <a:t>75</a:t>
            </a:fld>
            <a:endParaRPr lang="es-ES"/>
          </a:p>
        </p:txBody>
      </p:sp>
    </p:spTree>
    <p:extLst>
      <p:ext uri="{BB962C8B-B14F-4D97-AF65-F5344CB8AC3E}">
        <p14:creationId xmlns:p14="http://schemas.microsoft.com/office/powerpoint/2010/main" val="2695617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A7402C46-7003-442F-8DB5-4B053981789E}"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76</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43571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8.xml"/><Relationship Id="rId6" Type="http://schemas.openxmlformats.org/officeDocument/2006/relationships/image" Target="../media/image7.jpeg"/><Relationship Id="rId5" Type="http://schemas.openxmlformats.org/officeDocument/2006/relationships/image" Target="../media/image9.png"/><Relationship Id="rId4" Type="http://schemas.openxmlformats.org/officeDocument/2006/relationships/image" Target="../media/image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8.xml"/><Relationship Id="rId6" Type="http://schemas.openxmlformats.org/officeDocument/2006/relationships/image" Target="../media/image7.jpeg"/><Relationship Id="rId5" Type="http://schemas.openxmlformats.org/officeDocument/2006/relationships/image" Target="../media/image10.png"/><Relationship Id="rId4"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8.xml"/><Relationship Id="rId6" Type="http://schemas.openxmlformats.org/officeDocument/2006/relationships/image" Target="../media/image7.jpeg"/><Relationship Id="rId5" Type="http://schemas.openxmlformats.org/officeDocument/2006/relationships/image" Target="../media/image10.png"/><Relationship Id="rId4" Type="http://schemas.openxmlformats.org/officeDocument/2006/relationships/image" Target="../media/image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9.xml"/><Relationship Id="rId6" Type="http://schemas.openxmlformats.org/officeDocument/2006/relationships/image" Target="../media/image7.jpeg"/><Relationship Id="rId5" Type="http://schemas.openxmlformats.org/officeDocument/2006/relationships/image" Target="../media/image9.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9.xml"/><Relationship Id="rId6" Type="http://schemas.openxmlformats.org/officeDocument/2006/relationships/image" Target="../media/image7.jpeg"/><Relationship Id="rId5" Type="http://schemas.openxmlformats.org/officeDocument/2006/relationships/image" Target="../media/image10.png"/><Relationship Id="rId4"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9.xml"/><Relationship Id="rId6" Type="http://schemas.openxmlformats.org/officeDocument/2006/relationships/image" Target="../media/image7.jpeg"/><Relationship Id="rId5" Type="http://schemas.openxmlformats.org/officeDocument/2006/relationships/image" Target="../media/image10.png"/><Relationship Id="rId4" Type="http://schemas.openxmlformats.org/officeDocument/2006/relationships/image" Target="../media/image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84457238-E3AF-4B03-87FC-6F5D814A42F3}" type="datetimeFigureOut">
              <a:rPr lang="en-US" smtClean="0"/>
              <a:t>6/4/2024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‹Nº›</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899733DF-75A8-43CB-BDF3-09CB5B325C6B}" type="datetimeFigureOut">
              <a:rPr lang="en-US" smtClean="0"/>
              <a:t>6/4/2024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‹Nº›</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536D7DE1-69A8-4F4D-A83E-D408CEE44260}" type="datetimeFigureOut">
              <a:rPr lang="en-US" smtClean="0"/>
              <a:t>6/4/2024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‹Nº›</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8A7ED-F8B8-CE01-7860-A94E3A41442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ADB22748-5515-A3FB-1CE6-AF9305297B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248B25E1-7396-985F-93F9-F3F371C7200B}"/>
              </a:ext>
            </a:extLst>
          </p:cNvPr>
          <p:cNvSpPr>
            <a:spLocks noGrp="1"/>
          </p:cNvSpPr>
          <p:nvPr>
            <p:ph type="dt" sz="half" idx="10"/>
          </p:nvPr>
        </p:nvSpPr>
        <p:spPr/>
        <p:txBody>
          <a:bodyPr/>
          <a:lstStyle/>
          <a:p>
            <a:fld id="{96204D0E-5804-4320-93D2-CC212806C593}" type="datetimeFigureOut">
              <a:rPr lang="es-AR" smtClean="0"/>
              <a:t>4/6/2024</a:t>
            </a:fld>
            <a:endParaRPr lang="es-AR"/>
          </a:p>
        </p:txBody>
      </p:sp>
      <p:sp>
        <p:nvSpPr>
          <p:cNvPr id="5" name="Marcador de pie de página 4">
            <a:extLst>
              <a:ext uri="{FF2B5EF4-FFF2-40B4-BE49-F238E27FC236}">
                <a16:creationId xmlns:a16="http://schemas.microsoft.com/office/drawing/2014/main" id="{4B845686-E15A-93A7-1FEB-8B943546E28E}"/>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2A883F3A-9CB2-21C6-1B12-0C238A73B44C}"/>
              </a:ext>
            </a:extLst>
          </p:cNvPr>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172442261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00BFCD-2360-1B7A-9CF2-59D8E6DA6EA6}"/>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6070E9F7-0479-E2C5-444C-A769934A53F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0325C263-0B48-C832-0A28-DE70C05CCD26}"/>
              </a:ext>
            </a:extLst>
          </p:cNvPr>
          <p:cNvSpPr>
            <a:spLocks noGrp="1"/>
          </p:cNvSpPr>
          <p:nvPr>
            <p:ph type="dt" sz="half" idx="10"/>
          </p:nvPr>
        </p:nvSpPr>
        <p:spPr/>
        <p:txBody>
          <a:bodyPr/>
          <a:lstStyle/>
          <a:p>
            <a:fld id="{96204D0E-5804-4320-93D2-CC212806C593}" type="datetimeFigureOut">
              <a:rPr lang="es-AR" smtClean="0"/>
              <a:t>4/6/2024</a:t>
            </a:fld>
            <a:endParaRPr lang="es-AR"/>
          </a:p>
        </p:txBody>
      </p:sp>
      <p:sp>
        <p:nvSpPr>
          <p:cNvPr id="5" name="Marcador de pie de página 4">
            <a:extLst>
              <a:ext uri="{FF2B5EF4-FFF2-40B4-BE49-F238E27FC236}">
                <a16:creationId xmlns:a16="http://schemas.microsoft.com/office/drawing/2014/main" id="{C51C044A-C34F-376E-9FAB-2625FE21551A}"/>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1AEAB6A2-FBE8-E0BE-2E7E-2B0AE709B291}"/>
              </a:ext>
            </a:extLst>
          </p:cNvPr>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418764649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91EECE-B054-FC15-877F-13C322E5735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69BC498B-6749-16FB-8A66-A61FF69A00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CD99544-0A3D-CD11-26F4-35B10C84231A}"/>
              </a:ext>
            </a:extLst>
          </p:cNvPr>
          <p:cNvSpPr>
            <a:spLocks noGrp="1"/>
          </p:cNvSpPr>
          <p:nvPr>
            <p:ph type="dt" sz="half" idx="10"/>
          </p:nvPr>
        </p:nvSpPr>
        <p:spPr/>
        <p:txBody>
          <a:bodyPr/>
          <a:lstStyle/>
          <a:p>
            <a:fld id="{96204D0E-5804-4320-93D2-CC212806C593}" type="datetimeFigureOut">
              <a:rPr lang="es-AR" smtClean="0"/>
              <a:t>4/6/2024</a:t>
            </a:fld>
            <a:endParaRPr lang="es-AR"/>
          </a:p>
        </p:txBody>
      </p:sp>
      <p:sp>
        <p:nvSpPr>
          <p:cNvPr id="5" name="Marcador de pie de página 4">
            <a:extLst>
              <a:ext uri="{FF2B5EF4-FFF2-40B4-BE49-F238E27FC236}">
                <a16:creationId xmlns:a16="http://schemas.microsoft.com/office/drawing/2014/main" id="{48E9D850-D3F6-8434-8117-C84647F3FFE0}"/>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8ADE36DA-DD25-6DFC-E26C-4BE531C7D182}"/>
              </a:ext>
            </a:extLst>
          </p:cNvPr>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274482393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1E8A52-9B32-0CC2-F9E8-B8C0D157548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120813C0-EC95-EF08-7535-B4D438C66AD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8C12294F-B5C6-18C7-F8DC-05EE55F7020D}"/>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AA821D30-9553-2B00-C2A1-EDC7AFD80B65}"/>
              </a:ext>
            </a:extLst>
          </p:cNvPr>
          <p:cNvSpPr>
            <a:spLocks noGrp="1"/>
          </p:cNvSpPr>
          <p:nvPr>
            <p:ph type="dt" sz="half" idx="10"/>
          </p:nvPr>
        </p:nvSpPr>
        <p:spPr/>
        <p:txBody>
          <a:bodyPr/>
          <a:lstStyle/>
          <a:p>
            <a:fld id="{96204D0E-5804-4320-93D2-CC212806C593}" type="datetimeFigureOut">
              <a:rPr lang="es-AR" smtClean="0"/>
              <a:t>4/6/2024</a:t>
            </a:fld>
            <a:endParaRPr lang="es-AR"/>
          </a:p>
        </p:txBody>
      </p:sp>
      <p:sp>
        <p:nvSpPr>
          <p:cNvPr id="6" name="Marcador de pie de página 5">
            <a:extLst>
              <a:ext uri="{FF2B5EF4-FFF2-40B4-BE49-F238E27FC236}">
                <a16:creationId xmlns:a16="http://schemas.microsoft.com/office/drawing/2014/main" id="{60886DEB-F860-49AD-41BC-705D419CAAD9}"/>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B60FFBA4-D519-1CC3-A503-3F47C80FEC66}"/>
              </a:ext>
            </a:extLst>
          </p:cNvPr>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240083178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FD2889-A1D2-2EF2-721F-C869A0CB15E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2C545E4F-ABC1-A69A-0223-8C1B34D93D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AF7FFB4-09A7-ABB4-6F53-BAF682D37B2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1A9F19FF-810C-E9D5-7396-4DD7EED053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7AC8490-CDF6-606B-2253-F0406F6E734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0CA5C719-0190-4DBD-4E71-B5CF9DF6C9F4}"/>
              </a:ext>
            </a:extLst>
          </p:cNvPr>
          <p:cNvSpPr>
            <a:spLocks noGrp="1"/>
          </p:cNvSpPr>
          <p:nvPr>
            <p:ph type="dt" sz="half" idx="10"/>
          </p:nvPr>
        </p:nvSpPr>
        <p:spPr/>
        <p:txBody>
          <a:bodyPr/>
          <a:lstStyle/>
          <a:p>
            <a:fld id="{96204D0E-5804-4320-93D2-CC212806C593}" type="datetimeFigureOut">
              <a:rPr lang="es-AR" smtClean="0"/>
              <a:t>4/6/2024</a:t>
            </a:fld>
            <a:endParaRPr lang="es-AR"/>
          </a:p>
        </p:txBody>
      </p:sp>
      <p:sp>
        <p:nvSpPr>
          <p:cNvPr id="8" name="Marcador de pie de página 7">
            <a:extLst>
              <a:ext uri="{FF2B5EF4-FFF2-40B4-BE49-F238E27FC236}">
                <a16:creationId xmlns:a16="http://schemas.microsoft.com/office/drawing/2014/main" id="{2CEBE3AF-195B-CF4D-8B7F-DDA89B39132F}"/>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3F601C01-C8A2-9194-13CD-1902AB24F6B9}"/>
              </a:ext>
            </a:extLst>
          </p:cNvPr>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210718128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B3E8DB-DD1E-04ED-A8D5-4CD839FD0A4C}"/>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3E906FC9-B3B6-92A0-874F-E2AAF31B4E13}"/>
              </a:ext>
            </a:extLst>
          </p:cNvPr>
          <p:cNvSpPr>
            <a:spLocks noGrp="1"/>
          </p:cNvSpPr>
          <p:nvPr>
            <p:ph type="dt" sz="half" idx="10"/>
          </p:nvPr>
        </p:nvSpPr>
        <p:spPr/>
        <p:txBody>
          <a:bodyPr/>
          <a:lstStyle/>
          <a:p>
            <a:fld id="{96204D0E-5804-4320-93D2-CC212806C593}" type="datetimeFigureOut">
              <a:rPr lang="es-AR" smtClean="0"/>
              <a:t>4/6/2024</a:t>
            </a:fld>
            <a:endParaRPr lang="es-AR"/>
          </a:p>
        </p:txBody>
      </p:sp>
      <p:sp>
        <p:nvSpPr>
          <p:cNvPr id="4" name="Marcador de pie de página 3">
            <a:extLst>
              <a:ext uri="{FF2B5EF4-FFF2-40B4-BE49-F238E27FC236}">
                <a16:creationId xmlns:a16="http://schemas.microsoft.com/office/drawing/2014/main" id="{DF544E21-15D3-95D3-0C0A-030EDAC76613}"/>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AF8452F9-A61F-B7A6-6C0E-0B927176B520}"/>
              </a:ext>
            </a:extLst>
          </p:cNvPr>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239301894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2273D44-47A0-1D1D-95FA-1DF6B6CE7F3D}"/>
              </a:ext>
            </a:extLst>
          </p:cNvPr>
          <p:cNvSpPr>
            <a:spLocks noGrp="1"/>
          </p:cNvSpPr>
          <p:nvPr>
            <p:ph type="dt" sz="half" idx="10"/>
          </p:nvPr>
        </p:nvSpPr>
        <p:spPr/>
        <p:txBody>
          <a:bodyPr/>
          <a:lstStyle/>
          <a:p>
            <a:fld id="{96204D0E-5804-4320-93D2-CC212806C593}" type="datetimeFigureOut">
              <a:rPr lang="es-AR" smtClean="0"/>
              <a:t>4/6/2024</a:t>
            </a:fld>
            <a:endParaRPr lang="es-AR"/>
          </a:p>
        </p:txBody>
      </p:sp>
      <p:sp>
        <p:nvSpPr>
          <p:cNvPr id="3" name="Marcador de pie de página 2">
            <a:extLst>
              <a:ext uri="{FF2B5EF4-FFF2-40B4-BE49-F238E27FC236}">
                <a16:creationId xmlns:a16="http://schemas.microsoft.com/office/drawing/2014/main" id="{48121110-0812-6312-6D2D-FDF79D569122}"/>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1BF7CBBB-01C2-1C5A-0FFC-7C0C9B750F90}"/>
              </a:ext>
            </a:extLst>
          </p:cNvPr>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75829642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70E67E-095B-1C5E-B55B-39E383C11D5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36FFF0C1-C55C-EE0F-F023-9F136DA873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B5786530-288D-49C1-5E36-A58860F398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FE5F6AF-5B14-0538-006C-8404ED6FDBF9}"/>
              </a:ext>
            </a:extLst>
          </p:cNvPr>
          <p:cNvSpPr>
            <a:spLocks noGrp="1"/>
          </p:cNvSpPr>
          <p:nvPr>
            <p:ph type="dt" sz="half" idx="10"/>
          </p:nvPr>
        </p:nvSpPr>
        <p:spPr/>
        <p:txBody>
          <a:bodyPr/>
          <a:lstStyle/>
          <a:p>
            <a:fld id="{96204D0E-5804-4320-93D2-CC212806C593}" type="datetimeFigureOut">
              <a:rPr lang="es-AR" smtClean="0"/>
              <a:t>4/6/2024</a:t>
            </a:fld>
            <a:endParaRPr lang="es-AR"/>
          </a:p>
        </p:txBody>
      </p:sp>
      <p:sp>
        <p:nvSpPr>
          <p:cNvPr id="6" name="Marcador de pie de página 5">
            <a:extLst>
              <a:ext uri="{FF2B5EF4-FFF2-40B4-BE49-F238E27FC236}">
                <a16:creationId xmlns:a16="http://schemas.microsoft.com/office/drawing/2014/main" id="{C4FDC97D-2242-4914-153D-FAA0D23898A1}"/>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05A03BAE-231E-6095-5F1E-C79FF3E710AC}"/>
              </a:ext>
            </a:extLst>
          </p:cNvPr>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348171880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441EB58D-C945-403B-B279-4ED51CB30FE6}" type="datetimeFigureOut">
              <a:rPr lang="en-US" smtClean="0"/>
              <a:t>6/4/2024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‹Nº›</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0CED36-5FA5-5831-5F7C-C0812C9C415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ABB42B3A-8E22-40D6-5425-42065F9462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3A0CEED4-EF7E-C8B5-70BB-D6F07B812D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E509FA5-7CA8-5B4D-D642-41C708FE2A67}"/>
              </a:ext>
            </a:extLst>
          </p:cNvPr>
          <p:cNvSpPr>
            <a:spLocks noGrp="1"/>
          </p:cNvSpPr>
          <p:nvPr>
            <p:ph type="dt" sz="half" idx="10"/>
          </p:nvPr>
        </p:nvSpPr>
        <p:spPr/>
        <p:txBody>
          <a:bodyPr/>
          <a:lstStyle/>
          <a:p>
            <a:fld id="{96204D0E-5804-4320-93D2-CC212806C593}" type="datetimeFigureOut">
              <a:rPr lang="es-AR" smtClean="0"/>
              <a:t>4/6/2024</a:t>
            </a:fld>
            <a:endParaRPr lang="es-AR"/>
          </a:p>
        </p:txBody>
      </p:sp>
      <p:sp>
        <p:nvSpPr>
          <p:cNvPr id="6" name="Marcador de pie de página 5">
            <a:extLst>
              <a:ext uri="{FF2B5EF4-FFF2-40B4-BE49-F238E27FC236}">
                <a16:creationId xmlns:a16="http://schemas.microsoft.com/office/drawing/2014/main" id="{44147DF4-60AB-FB3F-008B-DFFEF8E313E0}"/>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6181D0E0-709D-4FFB-ECA7-643601047CC2}"/>
              </a:ext>
            </a:extLst>
          </p:cNvPr>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363079408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CD9DD0-9DCA-7F05-5B05-412D4F16A8C4}"/>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F4167D3E-41F7-D4F9-BBB8-5FBD4FB7735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3E436231-AC5A-F472-7F2C-419FAECEB60E}"/>
              </a:ext>
            </a:extLst>
          </p:cNvPr>
          <p:cNvSpPr>
            <a:spLocks noGrp="1"/>
          </p:cNvSpPr>
          <p:nvPr>
            <p:ph type="dt" sz="half" idx="10"/>
          </p:nvPr>
        </p:nvSpPr>
        <p:spPr/>
        <p:txBody>
          <a:bodyPr/>
          <a:lstStyle/>
          <a:p>
            <a:fld id="{96204D0E-5804-4320-93D2-CC212806C593}" type="datetimeFigureOut">
              <a:rPr lang="es-AR" smtClean="0"/>
              <a:t>4/6/2024</a:t>
            </a:fld>
            <a:endParaRPr lang="es-AR"/>
          </a:p>
        </p:txBody>
      </p:sp>
      <p:sp>
        <p:nvSpPr>
          <p:cNvPr id="5" name="Marcador de pie de página 4">
            <a:extLst>
              <a:ext uri="{FF2B5EF4-FFF2-40B4-BE49-F238E27FC236}">
                <a16:creationId xmlns:a16="http://schemas.microsoft.com/office/drawing/2014/main" id="{C1F08A42-EAD5-7BDE-E214-709E50FCA809}"/>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BE7E8AF1-8372-C7C6-11B9-43C1C1C0848B}"/>
              </a:ext>
            </a:extLst>
          </p:cNvPr>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382640435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23FA58-FB0A-7F6B-2148-DB4D7CB4C93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44A7A813-D7FE-3575-56DC-2A888C77A99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5126A484-95CD-9AF5-6621-A1A030A77D58}"/>
              </a:ext>
            </a:extLst>
          </p:cNvPr>
          <p:cNvSpPr>
            <a:spLocks noGrp="1"/>
          </p:cNvSpPr>
          <p:nvPr>
            <p:ph type="dt" sz="half" idx="10"/>
          </p:nvPr>
        </p:nvSpPr>
        <p:spPr/>
        <p:txBody>
          <a:bodyPr/>
          <a:lstStyle/>
          <a:p>
            <a:fld id="{96204D0E-5804-4320-93D2-CC212806C593}" type="datetimeFigureOut">
              <a:rPr lang="es-AR" smtClean="0"/>
              <a:t>4/6/2024</a:t>
            </a:fld>
            <a:endParaRPr lang="es-AR"/>
          </a:p>
        </p:txBody>
      </p:sp>
      <p:sp>
        <p:nvSpPr>
          <p:cNvPr id="5" name="Marcador de pie de página 4">
            <a:extLst>
              <a:ext uri="{FF2B5EF4-FFF2-40B4-BE49-F238E27FC236}">
                <a16:creationId xmlns:a16="http://schemas.microsoft.com/office/drawing/2014/main" id="{9441ECFD-49C5-AA69-734D-F5695E5C7634}"/>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ADA22DD2-059C-6FCE-2D8E-3E2C31759B10}"/>
              </a:ext>
            </a:extLst>
          </p:cNvPr>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725041689"/>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8A7ED-F8B8-CE01-7860-A94E3A41442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ADB22748-5515-A3FB-1CE6-AF9305297B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248B25E1-7396-985F-93F9-F3F371C7200B}"/>
              </a:ext>
            </a:extLst>
          </p:cNvPr>
          <p:cNvSpPr>
            <a:spLocks noGrp="1"/>
          </p:cNvSpPr>
          <p:nvPr>
            <p:ph type="dt" sz="half" idx="10"/>
          </p:nvPr>
        </p:nvSpPr>
        <p:spPr/>
        <p:txBody>
          <a:bodyPr/>
          <a:lstStyle/>
          <a:p>
            <a:fld id="{96204D0E-5804-4320-93D2-CC212806C593}" type="datetimeFigureOut">
              <a:rPr lang="es-AR" smtClean="0"/>
              <a:t>4/6/2024</a:t>
            </a:fld>
            <a:endParaRPr lang="es-AR"/>
          </a:p>
        </p:txBody>
      </p:sp>
      <p:sp>
        <p:nvSpPr>
          <p:cNvPr id="5" name="Marcador de pie de página 4">
            <a:extLst>
              <a:ext uri="{FF2B5EF4-FFF2-40B4-BE49-F238E27FC236}">
                <a16:creationId xmlns:a16="http://schemas.microsoft.com/office/drawing/2014/main" id="{4B845686-E15A-93A7-1FEB-8B943546E28E}"/>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2A883F3A-9CB2-21C6-1B12-0C238A73B44C}"/>
              </a:ext>
            </a:extLst>
          </p:cNvPr>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172442261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00BFCD-2360-1B7A-9CF2-59D8E6DA6EA6}"/>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6070E9F7-0479-E2C5-444C-A769934A53F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0325C263-0B48-C832-0A28-DE70C05CCD26}"/>
              </a:ext>
            </a:extLst>
          </p:cNvPr>
          <p:cNvSpPr>
            <a:spLocks noGrp="1"/>
          </p:cNvSpPr>
          <p:nvPr>
            <p:ph type="dt" sz="half" idx="10"/>
          </p:nvPr>
        </p:nvSpPr>
        <p:spPr/>
        <p:txBody>
          <a:bodyPr/>
          <a:lstStyle/>
          <a:p>
            <a:fld id="{96204D0E-5804-4320-93D2-CC212806C593}" type="datetimeFigureOut">
              <a:rPr lang="es-AR" smtClean="0"/>
              <a:t>4/6/2024</a:t>
            </a:fld>
            <a:endParaRPr lang="es-AR"/>
          </a:p>
        </p:txBody>
      </p:sp>
      <p:sp>
        <p:nvSpPr>
          <p:cNvPr id="5" name="Marcador de pie de página 4">
            <a:extLst>
              <a:ext uri="{FF2B5EF4-FFF2-40B4-BE49-F238E27FC236}">
                <a16:creationId xmlns:a16="http://schemas.microsoft.com/office/drawing/2014/main" id="{C51C044A-C34F-376E-9FAB-2625FE21551A}"/>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1AEAB6A2-FBE8-E0BE-2E7E-2B0AE709B291}"/>
              </a:ext>
            </a:extLst>
          </p:cNvPr>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418764649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91EECE-B054-FC15-877F-13C322E5735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69BC498B-6749-16FB-8A66-A61FF69A00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CD99544-0A3D-CD11-26F4-35B10C84231A}"/>
              </a:ext>
            </a:extLst>
          </p:cNvPr>
          <p:cNvSpPr>
            <a:spLocks noGrp="1"/>
          </p:cNvSpPr>
          <p:nvPr>
            <p:ph type="dt" sz="half" idx="10"/>
          </p:nvPr>
        </p:nvSpPr>
        <p:spPr/>
        <p:txBody>
          <a:bodyPr/>
          <a:lstStyle/>
          <a:p>
            <a:fld id="{96204D0E-5804-4320-93D2-CC212806C593}" type="datetimeFigureOut">
              <a:rPr lang="es-AR" smtClean="0"/>
              <a:t>4/6/2024</a:t>
            </a:fld>
            <a:endParaRPr lang="es-AR"/>
          </a:p>
        </p:txBody>
      </p:sp>
      <p:sp>
        <p:nvSpPr>
          <p:cNvPr id="5" name="Marcador de pie de página 4">
            <a:extLst>
              <a:ext uri="{FF2B5EF4-FFF2-40B4-BE49-F238E27FC236}">
                <a16:creationId xmlns:a16="http://schemas.microsoft.com/office/drawing/2014/main" id="{48E9D850-D3F6-8434-8117-C84647F3FFE0}"/>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8ADE36DA-DD25-6DFC-E26C-4BE531C7D182}"/>
              </a:ext>
            </a:extLst>
          </p:cNvPr>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274482393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1E8A52-9B32-0CC2-F9E8-B8C0D157548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120813C0-EC95-EF08-7535-B4D438C66AD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8C12294F-B5C6-18C7-F8DC-05EE55F7020D}"/>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AA821D30-9553-2B00-C2A1-EDC7AFD80B65}"/>
              </a:ext>
            </a:extLst>
          </p:cNvPr>
          <p:cNvSpPr>
            <a:spLocks noGrp="1"/>
          </p:cNvSpPr>
          <p:nvPr>
            <p:ph type="dt" sz="half" idx="10"/>
          </p:nvPr>
        </p:nvSpPr>
        <p:spPr/>
        <p:txBody>
          <a:bodyPr/>
          <a:lstStyle/>
          <a:p>
            <a:fld id="{96204D0E-5804-4320-93D2-CC212806C593}" type="datetimeFigureOut">
              <a:rPr lang="es-AR" smtClean="0"/>
              <a:t>4/6/2024</a:t>
            </a:fld>
            <a:endParaRPr lang="es-AR"/>
          </a:p>
        </p:txBody>
      </p:sp>
      <p:sp>
        <p:nvSpPr>
          <p:cNvPr id="6" name="Marcador de pie de página 5">
            <a:extLst>
              <a:ext uri="{FF2B5EF4-FFF2-40B4-BE49-F238E27FC236}">
                <a16:creationId xmlns:a16="http://schemas.microsoft.com/office/drawing/2014/main" id="{60886DEB-F860-49AD-41BC-705D419CAAD9}"/>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B60FFBA4-D519-1CC3-A503-3F47C80FEC66}"/>
              </a:ext>
            </a:extLst>
          </p:cNvPr>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240083178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FD2889-A1D2-2EF2-721F-C869A0CB15E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2C545E4F-ABC1-A69A-0223-8C1B34D93D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AF7FFB4-09A7-ABB4-6F53-BAF682D37B2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1A9F19FF-810C-E9D5-7396-4DD7EED053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7AC8490-CDF6-606B-2253-F0406F6E734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0CA5C719-0190-4DBD-4E71-B5CF9DF6C9F4}"/>
              </a:ext>
            </a:extLst>
          </p:cNvPr>
          <p:cNvSpPr>
            <a:spLocks noGrp="1"/>
          </p:cNvSpPr>
          <p:nvPr>
            <p:ph type="dt" sz="half" idx="10"/>
          </p:nvPr>
        </p:nvSpPr>
        <p:spPr/>
        <p:txBody>
          <a:bodyPr/>
          <a:lstStyle/>
          <a:p>
            <a:fld id="{96204D0E-5804-4320-93D2-CC212806C593}" type="datetimeFigureOut">
              <a:rPr lang="es-AR" smtClean="0"/>
              <a:t>4/6/2024</a:t>
            </a:fld>
            <a:endParaRPr lang="es-AR"/>
          </a:p>
        </p:txBody>
      </p:sp>
      <p:sp>
        <p:nvSpPr>
          <p:cNvPr id="8" name="Marcador de pie de página 7">
            <a:extLst>
              <a:ext uri="{FF2B5EF4-FFF2-40B4-BE49-F238E27FC236}">
                <a16:creationId xmlns:a16="http://schemas.microsoft.com/office/drawing/2014/main" id="{2CEBE3AF-195B-CF4D-8B7F-DDA89B39132F}"/>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3F601C01-C8A2-9194-13CD-1902AB24F6B9}"/>
              </a:ext>
            </a:extLst>
          </p:cNvPr>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2107181281"/>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B3E8DB-DD1E-04ED-A8D5-4CD839FD0A4C}"/>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3E906FC9-B3B6-92A0-874F-E2AAF31B4E13}"/>
              </a:ext>
            </a:extLst>
          </p:cNvPr>
          <p:cNvSpPr>
            <a:spLocks noGrp="1"/>
          </p:cNvSpPr>
          <p:nvPr>
            <p:ph type="dt" sz="half" idx="10"/>
          </p:nvPr>
        </p:nvSpPr>
        <p:spPr/>
        <p:txBody>
          <a:bodyPr/>
          <a:lstStyle/>
          <a:p>
            <a:fld id="{96204D0E-5804-4320-93D2-CC212806C593}" type="datetimeFigureOut">
              <a:rPr lang="es-AR" smtClean="0"/>
              <a:t>4/6/2024</a:t>
            </a:fld>
            <a:endParaRPr lang="es-AR"/>
          </a:p>
        </p:txBody>
      </p:sp>
      <p:sp>
        <p:nvSpPr>
          <p:cNvPr id="4" name="Marcador de pie de página 3">
            <a:extLst>
              <a:ext uri="{FF2B5EF4-FFF2-40B4-BE49-F238E27FC236}">
                <a16:creationId xmlns:a16="http://schemas.microsoft.com/office/drawing/2014/main" id="{DF544E21-15D3-95D3-0C0A-030EDAC76613}"/>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AF8452F9-A61F-B7A6-6C0E-0B927176B520}"/>
              </a:ext>
            </a:extLst>
          </p:cNvPr>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2393018948"/>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2273D44-47A0-1D1D-95FA-1DF6B6CE7F3D}"/>
              </a:ext>
            </a:extLst>
          </p:cNvPr>
          <p:cNvSpPr>
            <a:spLocks noGrp="1"/>
          </p:cNvSpPr>
          <p:nvPr>
            <p:ph type="dt" sz="half" idx="10"/>
          </p:nvPr>
        </p:nvSpPr>
        <p:spPr/>
        <p:txBody>
          <a:bodyPr/>
          <a:lstStyle/>
          <a:p>
            <a:fld id="{96204D0E-5804-4320-93D2-CC212806C593}" type="datetimeFigureOut">
              <a:rPr lang="es-AR" smtClean="0"/>
              <a:t>4/6/2024</a:t>
            </a:fld>
            <a:endParaRPr lang="es-AR"/>
          </a:p>
        </p:txBody>
      </p:sp>
      <p:sp>
        <p:nvSpPr>
          <p:cNvPr id="3" name="Marcador de pie de página 2">
            <a:extLst>
              <a:ext uri="{FF2B5EF4-FFF2-40B4-BE49-F238E27FC236}">
                <a16:creationId xmlns:a16="http://schemas.microsoft.com/office/drawing/2014/main" id="{48121110-0812-6312-6D2D-FDF79D569122}"/>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1BF7CBBB-01C2-1C5A-0FFC-7C0C9B750F90}"/>
              </a:ext>
            </a:extLst>
          </p:cNvPr>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75829642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0E95DD6A-BE4B-4696-86B9-624A17424D42}" type="datetimeFigureOut">
              <a:rPr lang="en-US" smtClean="0"/>
              <a:t>6/4/2024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‹Nº›</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70E67E-095B-1C5E-B55B-39E383C11D5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36FFF0C1-C55C-EE0F-F023-9F136DA873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B5786530-288D-49C1-5E36-A58860F398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FE5F6AF-5B14-0538-006C-8404ED6FDBF9}"/>
              </a:ext>
            </a:extLst>
          </p:cNvPr>
          <p:cNvSpPr>
            <a:spLocks noGrp="1"/>
          </p:cNvSpPr>
          <p:nvPr>
            <p:ph type="dt" sz="half" idx="10"/>
          </p:nvPr>
        </p:nvSpPr>
        <p:spPr/>
        <p:txBody>
          <a:bodyPr/>
          <a:lstStyle/>
          <a:p>
            <a:fld id="{96204D0E-5804-4320-93D2-CC212806C593}" type="datetimeFigureOut">
              <a:rPr lang="es-AR" smtClean="0"/>
              <a:t>4/6/2024</a:t>
            </a:fld>
            <a:endParaRPr lang="es-AR"/>
          </a:p>
        </p:txBody>
      </p:sp>
      <p:sp>
        <p:nvSpPr>
          <p:cNvPr id="6" name="Marcador de pie de página 5">
            <a:extLst>
              <a:ext uri="{FF2B5EF4-FFF2-40B4-BE49-F238E27FC236}">
                <a16:creationId xmlns:a16="http://schemas.microsoft.com/office/drawing/2014/main" id="{C4FDC97D-2242-4914-153D-FAA0D23898A1}"/>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05A03BAE-231E-6095-5F1E-C79FF3E710AC}"/>
              </a:ext>
            </a:extLst>
          </p:cNvPr>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3481718802"/>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0CED36-5FA5-5831-5F7C-C0812C9C415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ABB42B3A-8E22-40D6-5425-42065F9462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3A0CEED4-EF7E-C8B5-70BB-D6F07B812D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E509FA5-7CA8-5B4D-D642-41C708FE2A67}"/>
              </a:ext>
            </a:extLst>
          </p:cNvPr>
          <p:cNvSpPr>
            <a:spLocks noGrp="1"/>
          </p:cNvSpPr>
          <p:nvPr>
            <p:ph type="dt" sz="half" idx="10"/>
          </p:nvPr>
        </p:nvSpPr>
        <p:spPr/>
        <p:txBody>
          <a:bodyPr/>
          <a:lstStyle/>
          <a:p>
            <a:fld id="{96204D0E-5804-4320-93D2-CC212806C593}" type="datetimeFigureOut">
              <a:rPr lang="es-AR" smtClean="0"/>
              <a:t>4/6/2024</a:t>
            </a:fld>
            <a:endParaRPr lang="es-AR"/>
          </a:p>
        </p:txBody>
      </p:sp>
      <p:sp>
        <p:nvSpPr>
          <p:cNvPr id="6" name="Marcador de pie de página 5">
            <a:extLst>
              <a:ext uri="{FF2B5EF4-FFF2-40B4-BE49-F238E27FC236}">
                <a16:creationId xmlns:a16="http://schemas.microsoft.com/office/drawing/2014/main" id="{44147DF4-60AB-FB3F-008B-DFFEF8E313E0}"/>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6181D0E0-709D-4FFB-ECA7-643601047CC2}"/>
              </a:ext>
            </a:extLst>
          </p:cNvPr>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3630794088"/>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CD9DD0-9DCA-7F05-5B05-412D4F16A8C4}"/>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F4167D3E-41F7-D4F9-BBB8-5FBD4FB7735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3E436231-AC5A-F472-7F2C-419FAECEB60E}"/>
              </a:ext>
            </a:extLst>
          </p:cNvPr>
          <p:cNvSpPr>
            <a:spLocks noGrp="1"/>
          </p:cNvSpPr>
          <p:nvPr>
            <p:ph type="dt" sz="half" idx="10"/>
          </p:nvPr>
        </p:nvSpPr>
        <p:spPr/>
        <p:txBody>
          <a:bodyPr/>
          <a:lstStyle/>
          <a:p>
            <a:fld id="{96204D0E-5804-4320-93D2-CC212806C593}" type="datetimeFigureOut">
              <a:rPr lang="es-AR" smtClean="0"/>
              <a:t>4/6/2024</a:t>
            </a:fld>
            <a:endParaRPr lang="es-AR"/>
          </a:p>
        </p:txBody>
      </p:sp>
      <p:sp>
        <p:nvSpPr>
          <p:cNvPr id="5" name="Marcador de pie de página 4">
            <a:extLst>
              <a:ext uri="{FF2B5EF4-FFF2-40B4-BE49-F238E27FC236}">
                <a16:creationId xmlns:a16="http://schemas.microsoft.com/office/drawing/2014/main" id="{C1F08A42-EAD5-7BDE-E214-709E50FCA809}"/>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BE7E8AF1-8372-C7C6-11B9-43C1C1C0848B}"/>
              </a:ext>
            </a:extLst>
          </p:cNvPr>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3826404359"/>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23FA58-FB0A-7F6B-2148-DB4D7CB4C93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44A7A813-D7FE-3575-56DC-2A888C77A99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5126A484-95CD-9AF5-6621-A1A030A77D58}"/>
              </a:ext>
            </a:extLst>
          </p:cNvPr>
          <p:cNvSpPr>
            <a:spLocks noGrp="1"/>
          </p:cNvSpPr>
          <p:nvPr>
            <p:ph type="dt" sz="half" idx="10"/>
          </p:nvPr>
        </p:nvSpPr>
        <p:spPr/>
        <p:txBody>
          <a:bodyPr/>
          <a:lstStyle/>
          <a:p>
            <a:fld id="{96204D0E-5804-4320-93D2-CC212806C593}" type="datetimeFigureOut">
              <a:rPr lang="es-AR" smtClean="0"/>
              <a:t>4/6/2024</a:t>
            </a:fld>
            <a:endParaRPr lang="es-AR"/>
          </a:p>
        </p:txBody>
      </p:sp>
      <p:sp>
        <p:nvSpPr>
          <p:cNvPr id="5" name="Marcador de pie de página 4">
            <a:extLst>
              <a:ext uri="{FF2B5EF4-FFF2-40B4-BE49-F238E27FC236}">
                <a16:creationId xmlns:a16="http://schemas.microsoft.com/office/drawing/2014/main" id="{9441ECFD-49C5-AA69-734D-F5695E5C7634}"/>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ADA22DD2-059C-6FCE-2D8E-3E2C31759B10}"/>
              </a:ext>
            </a:extLst>
          </p:cNvPr>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725041689"/>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96204D0E-5804-4320-93D2-CC212806C593}" type="datetimeFigureOut">
              <a:rPr lang="es-AR" smtClean="0"/>
              <a:t>4/6/2024</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2017228042"/>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96204D0E-5804-4320-93D2-CC212806C593}" type="datetimeFigureOut">
              <a:rPr lang="es-AR" smtClean="0"/>
              <a:t>4/6/2024</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2031906400"/>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6204D0E-5804-4320-93D2-CC212806C593}" type="datetimeFigureOut">
              <a:rPr lang="es-AR" smtClean="0"/>
              <a:t>4/6/2024</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177781339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96204D0E-5804-4320-93D2-CC212806C593}" type="datetimeFigureOut">
              <a:rPr lang="es-AR" smtClean="0"/>
              <a:t>4/6/2024</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68855286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96204D0E-5804-4320-93D2-CC212806C593}" type="datetimeFigureOut">
              <a:rPr lang="es-AR" smtClean="0"/>
              <a:t>4/6/2024</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51581986"/>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96204D0E-5804-4320-93D2-CC212806C593}" type="datetimeFigureOut">
              <a:rPr lang="es-AR" smtClean="0"/>
              <a:t>4/6/2024</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404501939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7A776650-23D3-4F30-A2F1-CC7A5D5AC0D1}" type="datetimeFigureOut">
              <a:rPr lang="en-US" smtClean="0"/>
              <a:t>6/4/2024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‹Nº›</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204D0E-5804-4320-93D2-CC212806C593}" type="datetimeFigureOut">
              <a:rPr lang="es-AR" smtClean="0"/>
              <a:t>4/6/2024</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3613793198"/>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6204D0E-5804-4320-93D2-CC212806C593}" type="datetimeFigureOut">
              <a:rPr lang="es-AR" smtClean="0"/>
              <a:t>4/6/2024</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2106378367"/>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6204D0E-5804-4320-93D2-CC212806C593}" type="datetimeFigureOut">
              <a:rPr lang="es-AR" smtClean="0"/>
              <a:t>4/6/2024</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3424912730"/>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96204D0E-5804-4320-93D2-CC212806C593}" type="datetimeFigureOut">
              <a:rPr lang="es-AR" smtClean="0"/>
              <a:t>4/6/2024</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1389677805"/>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96204D0E-5804-4320-93D2-CC212806C593}" type="datetimeFigureOut">
              <a:rPr lang="es-AR" smtClean="0"/>
              <a:t>4/6/2024</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514711677"/>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96204D0E-5804-4320-93D2-CC212806C593}" type="datetimeFigureOut">
              <a:rPr lang="es-AR" smtClean="0"/>
              <a:t>4/6/2024</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2017228042"/>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96204D0E-5804-4320-93D2-CC212806C593}" type="datetimeFigureOut">
              <a:rPr lang="es-AR" smtClean="0"/>
              <a:t>4/6/2024</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2031906400"/>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6204D0E-5804-4320-93D2-CC212806C593}" type="datetimeFigureOut">
              <a:rPr lang="es-AR" smtClean="0"/>
              <a:t>4/6/2024</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1777813399"/>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96204D0E-5804-4320-93D2-CC212806C593}" type="datetimeFigureOut">
              <a:rPr lang="es-AR" smtClean="0"/>
              <a:t>4/6/2024</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68855286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96204D0E-5804-4320-93D2-CC212806C593}" type="datetimeFigureOut">
              <a:rPr lang="es-AR" smtClean="0"/>
              <a:t>4/6/2024</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515819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4E93E029-00AA-475A-A356-6BC60B3C8DD8}" type="datetimeFigureOut">
              <a:rPr lang="en-US" smtClean="0"/>
              <a:t>6/4/2024</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‹Nº›</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96204D0E-5804-4320-93D2-CC212806C593}" type="datetimeFigureOut">
              <a:rPr lang="es-AR" smtClean="0"/>
              <a:t>4/6/2024</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404501939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204D0E-5804-4320-93D2-CC212806C593}" type="datetimeFigureOut">
              <a:rPr lang="es-AR" smtClean="0"/>
              <a:t>4/6/2024</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361379319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6204D0E-5804-4320-93D2-CC212806C593}" type="datetimeFigureOut">
              <a:rPr lang="es-AR" smtClean="0"/>
              <a:t>4/6/2024</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210637836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6204D0E-5804-4320-93D2-CC212806C593}" type="datetimeFigureOut">
              <a:rPr lang="es-AR" smtClean="0"/>
              <a:t>4/6/2024</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3424912730"/>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96204D0E-5804-4320-93D2-CC212806C593}" type="datetimeFigureOut">
              <a:rPr lang="es-AR" smtClean="0"/>
              <a:t>4/6/2024</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1389677805"/>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96204D0E-5804-4320-93D2-CC212806C593}" type="datetimeFigureOut">
              <a:rPr lang="es-AR" smtClean="0"/>
              <a:t>4/6/2024</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51471167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96204D0E-5804-4320-93D2-CC212806C593}" type="datetimeFigureOut">
              <a:rPr lang="es-AR" smtClean="0"/>
              <a:t>4/6/2024</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2275313250"/>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96204D0E-5804-4320-93D2-CC212806C593}" type="datetimeFigureOut">
              <a:rPr lang="es-AR" smtClean="0"/>
              <a:t>4/6/2024</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1164388351"/>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6204D0E-5804-4320-93D2-CC212806C593}" type="datetimeFigureOut">
              <a:rPr lang="es-AR" smtClean="0"/>
              <a:t>4/6/2024</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724541982"/>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96204D0E-5804-4320-93D2-CC212806C593}" type="datetimeFigureOut">
              <a:rPr lang="es-AR" smtClean="0"/>
              <a:t>4/6/2024</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352706791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D604D1A9-C6C9-4C23-AC84-CCD25DB13079}" type="datetimeFigureOut">
              <a:rPr lang="en-US" smtClean="0"/>
              <a:t>6/4/2024</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‹Nº›</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96204D0E-5804-4320-93D2-CC212806C593}" type="datetimeFigureOut">
              <a:rPr lang="es-AR" smtClean="0"/>
              <a:t>4/6/2024</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3678722557"/>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96204D0E-5804-4320-93D2-CC212806C593}" type="datetimeFigureOut">
              <a:rPr lang="es-AR" smtClean="0"/>
              <a:t>4/6/2024</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2143800352"/>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204D0E-5804-4320-93D2-CC212806C593}" type="datetimeFigureOut">
              <a:rPr lang="es-AR" smtClean="0"/>
              <a:t>4/6/2024</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3371178850"/>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6204D0E-5804-4320-93D2-CC212806C593}" type="datetimeFigureOut">
              <a:rPr lang="es-AR" smtClean="0"/>
              <a:t>4/6/2024</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441280906"/>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6204D0E-5804-4320-93D2-CC212806C593}" type="datetimeFigureOut">
              <a:rPr lang="es-AR" smtClean="0"/>
              <a:t>4/6/2024</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4280224761"/>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96204D0E-5804-4320-93D2-CC212806C593}" type="datetimeFigureOut">
              <a:rPr lang="es-AR" smtClean="0"/>
              <a:t>4/6/2024</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3490213883"/>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96204D0E-5804-4320-93D2-CC212806C593}" type="datetimeFigureOut">
              <a:rPr lang="es-AR" smtClean="0"/>
              <a:t>4/6/2024</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38D907E2-BB37-4A17-B2F9-DAC053B66DB0}" type="slidenum">
              <a:rPr lang="es-AR" smtClean="0"/>
              <a:t>‹Nº›</a:t>
            </a:fld>
            <a:endParaRPr lang="es-AR"/>
          </a:p>
        </p:txBody>
      </p:sp>
    </p:spTree>
    <p:extLst>
      <p:ext uri="{BB962C8B-B14F-4D97-AF65-F5344CB8AC3E}">
        <p14:creationId xmlns:p14="http://schemas.microsoft.com/office/powerpoint/2010/main" val="99509381"/>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pPr defTabSz="685800">
              <a:defRPr/>
            </a:pPr>
            <a:fld id="{C433967A-C93A-4068-9BC4-2A5D389943DE}" type="datetimeFigureOut">
              <a:rPr lang="es-ES" smtClean="0">
                <a:solidFill>
                  <a:prstClr val="black">
                    <a:tint val="75000"/>
                  </a:prstClr>
                </a:solidFill>
              </a:rPr>
              <a:pPr defTabSz="685800">
                <a:defRPr/>
              </a:pPr>
              <a:t>04/06/2024</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pPr defTabSz="685800">
              <a:defRPr/>
            </a:pPr>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800">
              <a:defRPr/>
            </a:pPr>
            <a:fld id="{F1793100-E1EE-4B25-8CE4-0628AFEC7813}" type="slidenum">
              <a:rPr lang="es-ES" smtClean="0">
                <a:solidFill>
                  <a:prstClr val="black">
                    <a:tint val="75000"/>
                  </a:prstClr>
                </a:solidFill>
              </a:rPr>
              <a:pPr defTabSz="685800">
                <a:defRPr/>
              </a:pPr>
              <a:t>‹Nº›</a:t>
            </a:fld>
            <a:endParaRPr lang="es-ES">
              <a:solidFill>
                <a:prstClr val="black">
                  <a:tint val="75000"/>
                </a:prstClr>
              </a:solidFill>
            </a:endParaRPr>
          </a:p>
        </p:txBody>
      </p:sp>
    </p:spTree>
    <p:extLst>
      <p:ext uri="{BB962C8B-B14F-4D97-AF65-F5344CB8AC3E}">
        <p14:creationId xmlns:p14="http://schemas.microsoft.com/office/powerpoint/2010/main" val="2011553398"/>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pPr defTabSz="685800">
              <a:defRPr/>
            </a:pPr>
            <a:fld id="{C433967A-C93A-4068-9BC4-2A5D389943DE}" type="datetimeFigureOut">
              <a:rPr lang="es-ES" smtClean="0">
                <a:solidFill>
                  <a:prstClr val="black">
                    <a:tint val="75000"/>
                  </a:prstClr>
                </a:solidFill>
              </a:rPr>
              <a:pPr defTabSz="685800">
                <a:defRPr/>
              </a:pPr>
              <a:t>04/06/2024</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pPr defTabSz="685800">
              <a:defRPr/>
            </a:pPr>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800">
              <a:defRPr/>
            </a:pPr>
            <a:fld id="{F1793100-E1EE-4B25-8CE4-0628AFEC7813}" type="slidenum">
              <a:rPr lang="es-ES" smtClean="0">
                <a:solidFill>
                  <a:prstClr val="black">
                    <a:tint val="75000"/>
                  </a:prstClr>
                </a:solidFill>
              </a:rPr>
              <a:pPr defTabSz="685800">
                <a:defRPr/>
              </a:pPr>
              <a:t>‹Nº›</a:t>
            </a:fld>
            <a:endParaRPr lang="es-ES">
              <a:solidFill>
                <a:prstClr val="black">
                  <a:tint val="75000"/>
                </a:prstClr>
              </a:solidFill>
            </a:endParaRPr>
          </a:p>
        </p:txBody>
      </p:sp>
    </p:spTree>
    <p:extLst>
      <p:ext uri="{BB962C8B-B14F-4D97-AF65-F5344CB8AC3E}">
        <p14:creationId xmlns:p14="http://schemas.microsoft.com/office/powerpoint/2010/main" val="53122027"/>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defTabSz="685800">
              <a:defRPr/>
            </a:pPr>
            <a:fld id="{C433967A-C93A-4068-9BC4-2A5D389943DE}" type="datetimeFigureOut">
              <a:rPr lang="es-ES" smtClean="0">
                <a:solidFill>
                  <a:prstClr val="black">
                    <a:tint val="75000"/>
                  </a:prstClr>
                </a:solidFill>
              </a:rPr>
              <a:pPr defTabSz="685800">
                <a:defRPr/>
              </a:pPr>
              <a:t>04/06/2024</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pPr defTabSz="685800">
              <a:defRPr/>
            </a:pPr>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800">
              <a:defRPr/>
            </a:pPr>
            <a:fld id="{F1793100-E1EE-4B25-8CE4-0628AFEC7813}" type="slidenum">
              <a:rPr lang="es-ES" smtClean="0">
                <a:solidFill>
                  <a:prstClr val="black">
                    <a:tint val="75000"/>
                  </a:prstClr>
                </a:solidFill>
              </a:rPr>
              <a:pPr defTabSz="685800">
                <a:defRPr/>
              </a:pPr>
              <a:t>‹Nº›</a:t>
            </a:fld>
            <a:endParaRPr lang="es-ES">
              <a:solidFill>
                <a:prstClr val="black">
                  <a:tint val="75000"/>
                </a:prstClr>
              </a:solidFill>
            </a:endParaRPr>
          </a:p>
        </p:txBody>
      </p:sp>
    </p:spTree>
    <p:extLst>
      <p:ext uri="{BB962C8B-B14F-4D97-AF65-F5344CB8AC3E}">
        <p14:creationId xmlns:p14="http://schemas.microsoft.com/office/powerpoint/2010/main" val="200761767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036E2E84-1851-44DE-87FC-A0C6AB0A2FA7}" type="datetimeFigureOut">
              <a:rPr lang="en-US" smtClean="0"/>
              <a:t>6/4/2024</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‹Nº›</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pPr defTabSz="685800">
              <a:defRPr/>
            </a:pPr>
            <a:fld id="{C433967A-C93A-4068-9BC4-2A5D389943DE}" type="datetimeFigureOut">
              <a:rPr lang="es-ES" smtClean="0">
                <a:solidFill>
                  <a:prstClr val="black">
                    <a:tint val="75000"/>
                  </a:prstClr>
                </a:solidFill>
              </a:rPr>
              <a:pPr defTabSz="685800">
                <a:defRPr/>
              </a:pPr>
              <a:t>04/06/2024</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pPr defTabSz="685800">
              <a:defRPr/>
            </a:pPr>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800">
              <a:defRPr/>
            </a:pPr>
            <a:fld id="{F1793100-E1EE-4B25-8CE4-0628AFEC7813}" type="slidenum">
              <a:rPr lang="es-ES" smtClean="0">
                <a:solidFill>
                  <a:prstClr val="black">
                    <a:tint val="75000"/>
                  </a:prstClr>
                </a:solidFill>
              </a:rPr>
              <a:pPr defTabSz="685800">
                <a:defRPr/>
              </a:pPr>
              <a:t>‹Nº›</a:t>
            </a:fld>
            <a:endParaRPr lang="es-ES">
              <a:solidFill>
                <a:prstClr val="black">
                  <a:tint val="75000"/>
                </a:prstClr>
              </a:solidFill>
            </a:endParaRPr>
          </a:p>
        </p:txBody>
      </p:sp>
    </p:spTree>
    <p:extLst>
      <p:ext uri="{BB962C8B-B14F-4D97-AF65-F5344CB8AC3E}">
        <p14:creationId xmlns:p14="http://schemas.microsoft.com/office/powerpoint/2010/main" val="4253194969"/>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pPr defTabSz="685800">
              <a:defRPr/>
            </a:pPr>
            <a:fld id="{C433967A-C93A-4068-9BC4-2A5D389943DE}" type="datetimeFigureOut">
              <a:rPr lang="es-ES" smtClean="0">
                <a:solidFill>
                  <a:prstClr val="black">
                    <a:tint val="75000"/>
                  </a:prstClr>
                </a:solidFill>
              </a:rPr>
              <a:pPr defTabSz="685800">
                <a:defRPr/>
              </a:pPr>
              <a:t>04/06/2024</a:t>
            </a:fld>
            <a:endParaRPr lang="es-ES">
              <a:solidFill>
                <a:prstClr val="black">
                  <a:tint val="75000"/>
                </a:prstClr>
              </a:solidFill>
            </a:endParaRPr>
          </a:p>
        </p:txBody>
      </p:sp>
      <p:sp>
        <p:nvSpPr>
          <p:cNvPr id="8" name="Footer Placeholder 7"/>
          <p:cNvSpPr>
            <a:spLocks noGrp="1"/>
          </p:cNvSpPr>
          <p:nvPr>
            <p:ph type="ftr" sz="quarter" idx="11"/>
          </p:nvPr>
        </p:nvSpPr>
        <p:spPr/>
        <p:txBody>
          <a:bodyPr/>
          <a:lstStyle/>
          <a:p>
            <a:pPr defTabSz="685800">
              <a:defRPr/>
            </a:pPr>
            <a:endParaRPr lang="es-E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685800">
              <a:defRPr/>
            </a:pPr>
            <a:fld id="{F1793100-E1EE-4B25-8CE4-0628AFEC7813}" type="slidenum">
              <a:rPr lang="es-ES" smtClean="0">
                <a:solidFill>
                  <a:prstClr val="black">
                    <a:tint val="75000"/>
                  </a:prstClr>
                </a:solidFill>
              </a:rPr>
              <a:pPr defTabSz="685800">
                <a:defRPr/>
              </a:pPr>
              <a:t>‹Nº›</a:t>
            </a:fld>
            <a:endParaRPr lang="es-ES">
              <a:solidFill>
                <a:prstClr val="black">
                  <a:tint val="75000"/>
                </a:prstClr>
              </a:solidFill>
            </a:endParaRPr>
          </a:p>
        </p:txBody>
      </p:sp>
    </p:spTree>
    <p:extLst>
      <p:ext uri="{BB962C8B-B14F-4D97-AF65-F5344CB8AC3E}">
        <p14:creationId xmlns:p14="http://schemas.microsoft.com/office/powerpoint/2010/main" val="2510460661"/>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pPr defTabSz="685800">
              <a:defRPr/>
            </a:pPr>
            <a:fld id="{C433967A-C93A-4068-9BC4-2A5D389943DE}" type="datetimeFigureOut">
              <a:rPr lang="es-ES" smtClean="0">
                <a:solidFill>
                  <a:prstClr val="black">
                    <a:tint val="75000"/>
                  </a:prstClr>
                </a:solidFill>
              </a:rPr>
              <a:pPr defTabSz="685800">
                <a:defRPr/>
              </a:pPr>
              <a:t>04/06/2024</a:t>
            </a:fld>
            <a:endParaRPr lang="es-ES">
              <a:solidFill>
                <a:prstClr val="black">
                  <a:tint val="75000"/>
                </a:prstClr>
              </a:solidFill>
            </a:endParaRPr>
          </a:p>
        </p:txBody>
      </p:sp>
      <p:sp>
        <p:nvSpPr>
          <p:cNvPr id="4" name="Footer Placeholder 3"/>
          <p:cNvSpPr>
            <a:spLocks noGrp="1"/>
          </p:cNvSpPr>
          <p:nvPr>
            <p:ph type="ftr" sz="quarter" idx="11"/>
          </p:nvPr>
        </p:nvSpPr>
        <p:spPr/>
        <p:txBody>
          <a:bodyPr/>
          <a:lstStyle/>
          <a:p>
            <a:pPr defTabSz="685800">
              <a:defRPr/>
            </a:pPr>
            <a:endParaRPr lang="es-E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685800">
              <a:defRPr/>
            </a:pPr>
            <a:fld id="{F1793100-E1EE-4B25-8CE4-0628AFEC7813}" type="slidenum">
              <a:rPr lang="es-ES" smtClean="0">
                <a:solidFill>
                  <a:prstClr val="black">
                    <a:tint val="75000"/>
                  </a:prstClr>
                </a:solidFill>
              </a:rPr>
              <a:pPr defTabSz="685800">
                <a:defRPr/>
              </a:pPr>
              <a:t>‹Nº›</a:t>
            </a:fld>
            <a:endParaRPr lang="es-ES">
              <a:solidFill>
                <a:prstClr val="black">
                  <a:tint val="75000"/>
                </a:prstClr>
              </a:solidFill>
            </a:endParaRPr>
          </a:p>
        </p:txBody>
      </p:sp>
    </p:spTree>
    <p:extLst>
      <p:ext uri="{BB962C8B-B14F-4D97-AF65-F5344CB8AC3E}">
        <p14:creationId xmlns:p14="http://schemas.microsoft.com/office/powerpoint/2010/main" val="1793039465"/>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defRPr/>
            </a:pPr>
            <a:fld id="{C433967A-C93A-4068-9BC4-2A5D389943DE}" type="datetimeFigureOut">
              <a:rPr lang="es-ES" smtClean="0">
                <a:solidFill>
                  <a:prstClr val="black">
                    <a:tint val="75000"/>
                  </a:prstClr>
                </a:solidFill>
              </a:rPr>
              <a:pPr defTabSz="685800">
                <a:defRPr/>
              </a:pPr>
              <a:t>04/06/2024</a:t>
            </a:fld>
            <a:endParaRPr lang="es-ES">
              <a:solidFill>
                <a:prstClr val="black">
                  <a:tint val="75000"/>
                </a:prstClr>
              </a:solidFill>
            </a:endParaRPr>
          </a:p>
        </p:txBody>
      </p:sp>
      <p:sp>
        <p:nvSpPr>
          <p:cNvPr id="3" name="Footer Placeholder 2"/>
          <p:cNvSpPr>
            <a:spLocks noGrp="1"/>
          </p:cNvSpPr>
          <p:nvPr>
            <p:ph type="ftr" sz="quarter" idx="11"/>
          </p:nvPr>
        </p:nvSpPr>
        <p:spPr/>
        <p:txBody>
          <a:bodyPr/>
          <a:lstStyle/>
          <a:p>
            <a:pPr defTabSz="685800">
              <a:defRPr/>
            </a:pPr>
            <a:endParaRPr lang="es-E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685800">
              <a:defRPr/>
            </a:pPr>
            <a:fld id="{F1793100-E1EE-4B25-8CE4-0628AFEC7813}" type="slidenum">
              <a:rPr lang="es-ES" smtClean="0">
                <a:solidFill>
                  <a:prstClr val="black">
                    <a:tint val="75000"/>
                  </a:prstClr>
                </a:solidFill>
              </a:rPr>
              <a:pPr defTabSz="685800">
                <a:defRPr/>
              </a:pPr>
              <a:t>‹Nº›</a:t>
            </a:fld>
            <a:endParaRPr lang="es-ES">
              <a:solidFill>
                <a:prstClr val="black">
                  <a:tint val="75000"/>
                </a:prstClr>
              </a:solidFill>
            </a:endParaRPr>
          </a:p>
        </p:txBody>
      </p:sp>
    </p:spTree>
    <p:extLst>
      <p:ext uri="{BB962C8B-B14F-4D97-AF65-F5344CB8AC3E}">
        <p14:creationId xmlns:p14="http://schemas.microsoft.com/office/powerpoint/2010/main" val="1044490403"/>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defTabSz="685800">
              <a:defRPr/>
            </a:pPr>
            <a:fld id="{C433967A-C93A-4068-9BC4-2A5D389943DE}" type="datetimeFigureOut">
              <a:rPr lang="es-ES" smtClean="0">
                <a:solidFill>
                  <a:prstClr val="black">
                    <a:tint val="75000"/>
                  </a:prstClr>
                </a:solidFill>
              </a:rPr>
              <a:pPr defTabSz="685800">
                <a:defRPr/>
              </a:pPr>
              <a:t>04/06/2024</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pPr defTabSz="685800">
              <a:defRPr/>
            </a:pPr>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800">
              <a:defRPr/>
            </a:pPr>
            <a:fld id="{F1793100-E1EE-4B25-8CE4-0628AFEC7813}" type="slidenum">
              <a:rPr lang="es-ES" smtClean="0">
                <a:solidFill>
                  <a:prstClr val="black">
                    <a:tint val="75000"/>
                  </a:prstClr>
                </a:solidFill>
              </a:rPr>
              <a:pPr defTabSz="685800">
                <a:defRPr/>
              </a:pPr>
              <a:t>‹Nº›</a:t>
            </a:fld>
            <a:endParaRPr lang="es-ES">
              <a:solidFill>
                <a:prstClr val="black">
                  <a:tint val="75000"/>
                </a:prstClr>
              </a:solidFill>
            </a:endParaRPr>
          </a:p>
        </p:txBody>
      </p:sp>
    </p:spTree>
    <p:extLst>
      <p:ext uri="{BB962C8B-B14F-4D97-AF65-F5344CB8AC3E}">
        <p14:creationId xmlns:p14="http://schemas.microsoft.com/office/powerpoint/2010/main" val="399940211"/>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defTabSz="685800">
              <a:defRPr/>
            </a:pPr>
            <a:fld id="{C433967A-C93A-4068-9BC4-2A5D389943DE}" type="datetimeFigureOut">
              <a:rPr lang="es-ES" smtClean="0">
                <a:solidFill>
                  <a:prstClr val="black">
                    <a:tint val="75000"/>
                  </a:prstClr>
                </a:solidFill>
              </a:rPr>
              <a:pPr defTabSz="685800">
                <a:defRPr/>
              </a:pPr>
              <a:t>04/06/2024</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pPr defTabSz="685800">
              <a:defRPr/>
            </a:pPr>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800">
              <a:defRPr/>
            </a:pPr>
            <a:fld id="{F1793100-E1EE-4B25-8CE4-0628AFEC7813}" type="slidenum">
              <a:rPr lang="es-ES" smtClean="0">
                <a:solidFill>
                  <a:prstClr val="black">
                    <a:tint val="75000"/>
                  </a:prstClr>
                </a:solidFill>
              </a:rPr>
              <a:pPr defTabSz="685800">
                <a:defRPr/>
              </a:pPr>
              <a:t>‹Nº›</a:t>
            </a:fld>
            <a:endParaRPr lang="es-ES">
              <a:solidFill>
                <a:prstClr val="black">
                  <a:tint val="75000"/>
                </a:prstClr>
              </a:solidFill>
            </a:endParaRPr>
          </a:p>
        </p:txBody>
      </p:sp>
    </p:spTree>
    <p:extLst>
      <p:ext uri="{BB962C8B-B14F-4D97-AF65-F5344CB8AC3E}">
        <p14:creationId xmlns:p14="http://schemas.microsoft.com/office/powerpoint/2010/main" val="1812227472"/>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pPr defTabSz="685800">
              <a:defRPr/>
            </a:pPr>
            <a:fld id="{C433967A-C93A-4068-9BC4-2A5D389943DE}" type="datetimeFigureOut">
              <a:rPr lang="es-ES" smtClean="0">
                <a:solidFill>
                  <a:prstClr val="black">
                    <a:tint val="75000"/>
                  </a:prstClr>
                </a:solidFill>
              </a:rPr>
              <a:pPr defTabSz="685800">
                <a:defRPr/>
              </a:pPr>
              <a:t>04/06/2024</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pPr defTabSz="685800">
              <a:defRPr/>
            </a:pPr>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800">
              <a:defRPr/>
            </a:pPr>
            <a:fld id="{F1793100-E1EE-4B25-8CE4-0628AFEC7813}" type="slidenum">
              <a:rPr lang="es-ES" smtClean="0">
                <a:solidFill>
                  <a:prstClr val="black">
                    <a:tint val="75000"/>
                  </a:prstClr>
                </a:solidFill>
              </a:rPr>
              <a:pPr defTabSz="685800">
                <a:defRPr/>
              </a:pPr>
              <a:t>‹Nº›</a:t>
            </a:fld>
            <a:endParaRPr lang="es-ES">
              <a:solidFill>
                <a:prstClr val="black">
                  <a:tint val="75000"/>
                </a:prstClr>
              </a:solidFill>
            </a:endParaRPr>
          </a:p>
        </p:txBody>
      </p:sp>
    </p:spTree>
    <p:extLst>
      <p:ext uri="{BB962C8B-B14F-4D97-AF65-F5344CB8AC3E}">
        <p14:creationId xmlns:p14="http://schemas.microsoft.com/office/powerpoint/2010/main" val="1360457889"/>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pPr defTabSz="685800">
              <a:defRPr/>
            </a:pPr>
            <a:fld id="{C433967A-C93A-4068-9BC4-2A5D389943DE}" type="datetimeFigureOut">
              <a:rPr lang="es-ES" smtClean="0">
                <a:solidFill>
                  <a:prstClr val="black">
                    <a:tint val="75000"/>
                  </a:prstClr>
                </a:solidFill>
              </a:rPr>
              <a:pPr defTabSz="685800">
                <a:defRPr/>
              </a:pPr>
              <a:t>04/06/2024</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pPr defTabSz="685800">
              <a:defRPr/>
            </a:pPr>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800">
              <a:defRPr/>
            </a:pPr>
            <a:fld id="{F1793100-E1EE-4B25-8CE4-0628AFEC7813}" type="slidenum">
              <a:rPr lang="es-ES" smtClean="0">
                <a:solidFill>
                  <a:prstClr val="black">
                    <a:tint val="75000"/>
                  </a:prstClr>
                </a:solidFill>
              </a:rPr>
              <a:pPr defTabSz="685800">
                <a:defRPr/>
              </a:pPr>
              <a:t>‹Nº›</a:t>
            </a:fld>
            <a:endParaRPr lang="es-ES">
              <a:solidFill>
                <a:prstClr val="black">
                  <a:tint val="75000"/>
                </a:prstClr>
              </a:solidFill>
            </a:endParaRPr>
          </a:p>
        </p:txBody>
      </p:sp>
    </p:spTree>
    <p:extLst>
      <p:ext uri="{BB962C8B-B14F-4D97-AF65-F5344CB8AC3E}">
        <p14:creationId xmlns:p14="http://schemas.microsoft.com/office/powerpoint/2010/main" val="1006963599"/>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cSld name="Diapositiva de título">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2050" name="Group 15"/>
          <p:cNvGrpSpPr/>
          <p:nvPr/>
        </p:nvGrpSpPr>
        <p:grpSpPr>
          <a:xfrm>
            <a:off x="0" y="0"/>
            <a:ext cx="9144000" cy="6858000"/>
            <a:chOff x="0" y="0"/>
            <a:chExt cx="9144000" cy="6858000"/>
          </a:xfrm>
        </p:grpSpPr>
        <p:grpSp>
          <p:nvGrpSpPr>
            <p:cNvPr id="2065" name="Rectangle 7"/>
            <p:cNvGrpSpPr/>
            <p:nvPr/>
          </p:nvGrpSpPr>
          <p:grpSpPr>
            <a:xfrm>
              <a:off x="0" y="0"/>
              <a:ext cx="7162800" cy="6858000"/>
              <a:chOff x="0" y="0"/>
              <a:chExt cx="7162800" cy="6858000"/>
            </a:xfrm>
          </p:grpSpPr>
          <p:pic>
            <p:nvPicPr>
              <p:cNvPr id="2063" name="Rectangle 7"/>
              <p:cNvPicPr/>
              <p:nvPr/>
            </p:nvPicPr>
            <p:blipFill>
              <a:blip r:embed="rId3"/>
              <a:stretch>
                <a:fillRect/>
              </a:stretch>
            </p:blipFill>
            <p:spPr>
              <a:xfrm>
                <a:off x="0" y="0"/>
                <a:ext cx="7162800" cy="6858000"/>
              </a:xfrm>
              <a:prstGeom prst="rect">
                <a:avLst/>
              </a:prstGeom>
              <a:noFill/>
              <a:ln>
                <a:miter lim="800000"/>
              </a:ln>
            </p:spPr>
          </p:pic>
          <p:sp>
            <p:nvSpPr>
              <p:cNvPr id="2064" name="Text Box 10"/>
              <p:cNvSpPr txBox="1"/>
              <p:nvPr/>
            </p:nvSpPr>
            <p:spPr>
              <a:xfrm>
                <a:off x="0" y="0"/>
                <a:ext cx="7162800" cy="6858000"/>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grpSp>
          <p:nvGrpSpPr>
            <p:cNvPr id="2068" name="Rectangle 8"/>
            <p:cNvGrpSpPr/>
            <p:nvPr/>
          </p:nvGrpSpPr>
          <p:grpSpPr>
            <a:xfrm>
              <a:off x="1146048" y="0"/>
              <a:ext cx="7997952" cy="6858000"/>
              <a:chOff x="1146048" y="0"/>
              <a:chExt cx="7997952" cy="6858000"/>
            </a:xfrm>
          </p:grpSpPr>
          <p:pic>
            <p:nvPicPr>
              <p:cNvPr id="2066" name="Rectangle 8"/>
              <p:cNvPicPr/>
              <p:nvPr/>
            </p:nvPicPr>
            <p:blipFill>
              <a:blip r:embed="rId4"/>
              <a:stretch>
                <a:fillRect/>
              </a:stretch>
            </p:blipFill>
            <p:spPr>
              <a:xfrm>
                <a:off x="1146048" y="0"/>
                <a:ext cx="7997952" cy="6858000"/>
              </a:xfrm>
              <a:prstGeom prst="rect">
                <a:avLst/>
              </a:prstGeom>
              <a:noFill/>
              <a:ln>
                <a:miter lim="800000"/>
              </a:ln>
            </p:spPr>
          </p:pic>
          <p:sp>
            <p:nvSpPr>
              <p:cNvPr id="2067" name="Text Box 13"/>
              <p:cNvSpPr txBox="1"/>
              <p:nvPr/>
            </p:nvSpPr>
            <p:spPr>
              <a:xfrm>
                <a:off x="1143000" y="0"/>
                <a:ext cx="8001000" cy="6858000"/>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grpSp>
      <p:grpSp>
        <p:nvGrpSpPr>
          <p:cNvPr id="2053" name="Freeform 9"/>
          <p:cNvGrpSpPr/>
          <p:nvPr/>
        </p:nvGrpSpPr>
        <p:grpSpPr>
          <a:xfrm>
            <a:off x="890588" y="5619750"/>
            <a:ext cx="7381875" cy="536575"/>
            <a:chOff x="561" y="3540"/>
            <a:chExt cx="4650" cy="338"/>
          </a:xfrm>
        </p:grpSpPr>
        <p:pic>
          <p:nvPicPr>
            <p:cNvPr id="2051" name="Freeform 9"/>
            <p:cNvPicPr/>
            <p:nvPr/>
          </p:nvPicPr>
          <p:blipFill>
            <a:blip r:embed="rId5"/>
            <a:stretch>
              <a:fillRect/>
            </a:stretch>
          </p:blipFill>
          <p:spPr>
            <a:xfrm>
              <a:off x="561" y="3540"/>
              <a:ext cx="4650" cy="338"/>
            </a:xfrm>
            <a:prstGeom prst="rect">
              <a:avLst/>
            </a:prstGeom>
            <a:noFill/>
            <a:ln>
              <a:miter lim="800000"/>
            </a:ln>
          </p:spPr>
        </p:pic>
        <p:sp>
          <p:nvSpPr>
            <p:cNvPr id="2052" name="Text Box 4"/>
            <p:cNvSpPr txBox="1"/>
            <p:nvPr/>
          </p:nvSpPr>
          <p:spPr>
            <a:xfrm rot="10800000">
              <a:off x="562" y="3539"/>
              <a:ext cx="4650" cy="338"/>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sp>
        <p:nvSpPr>
          <p:cNvPr id="2054" name="Rectangle 10"/>
          <p:cNvSpPr/>
          <p:nvPr/>
        </p:nvSpPr>
        <p:spPr>
          <a:xfrm>
            <a:off x="990600" y="1017588"/>
            <a:ext cx="7178675" cy="4830762"/>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55" name="Rectangle 11"/>
          <p:cNvSpPr/>
          <p:nvPr/>
        </p:nvSpPr>
        <p:spPr>
          <a:xfrm>
            <a:off x="990600" y="1009650"/>
            <a:ext cx="7180263" cy="4832350"/>
          </a:xfrm>
          <a:prstGeom prst="rect">
            <a:avLst/>
          </a:prstGeom>
          <a:blipFill rotWithShape="1">
            <a:blip r:embed="rId6">
              <a:alphaModFix amt="20000"/>
              <a:grayscl/>
              <a:lum contrast="12000"/>
            </a:blip>
            <a:tile tx="0" ty="0" sx="100000" sy="100000" flip="none" algn="tl"/>
          </a:blipFill>
          <a:ln w="6350">
            <a:noFill/>
            <a:miter lim="800000"/>
          </a:ln>
          <a:effectLst>
            <a:outerShdw blurRad="101600" dist="50800" dir="5400000" algn="t">
              <a:srgbClr val="000000">
                <a:alpha val="20000"/>
              </a:srgbClr>
            </a:outerShdw>
          </a:effectLst>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pic>
        <p:nvPicPr>
          <p:cNvPr id="2056" name="Picture 2" descr="C:\Users\Administrator\Desktop\Pushpin Dev\Assets\pushpinLeft.png"/>
          <p:cNvPicPr>
            <a:picLocks noChangeAspect="1"/>
          </p:cNvPicPr>
          <p:nvPr/>
        </p:nvPicPr>
        <p:blipFill>
          <a:blip r:embed="rId7"/>
          <a:stretch>
            <a:fillRect/>
          </a:stretch>
        </p:blipFill>
        <p:spPr>
          <a:xfrm rot="1380000">
            <a:off x="769938" y="701675"/>
            <a:ext cx="566737" cy="568325"/>
          </a:xfrm>
          <a:prstGeom prst="rect">
            <a:avLst/>
          </a:prstGeom>
          <a:noFill/>
          <a:ln>
            <a:noFill/>
            <a:miter lim="800000"/>
          </a:ln>
        </p:spPr>
      </p:pic>
      <p:pic>
        <p:nvPicPr>
          <p:cNvPr id="2057" name="Picture 2" descr="C:\Users\Administrator\Desktop\Pushpin Dev\Assets\pushpinLeft.png"/>
          <p:cNvPicPr>
            <a:picLocks noChangeAspect="1"/>
          </p:cNvPicPr>
          <p:nvPr/>
        </p:nvPicPr>
        <p:blipFill>
          <a:blip r:embed="rId7"/>
          <a:stretch>
            <a:fillRect/>
          </a:stretch>
        </p:blipFill>
        <p:spPr>
          <a:xfrm rot="4080000">
            <a:off x="7854950" y="749300"/>
            <a:ext cx="566738" cy="566738"/>
          </a:xfrm>
          <a:prstGeom prst="rect">
            <a:avLst/>
          </a:prstGeom>
          <a:noFill/>
          <a:ln>
            <a:noFill/>
            <a:miter lim="800000"/>
          </a:ln>
        </p:spPr>
      </p:pic>
      <p:sp>
        <p:nvSpPr>
          <p:cNvPr id="2" name="Title 1"/>
          <p:cNvSpPr>
            <a:spLocks noGrp="1"/>
          </p:cNvSpPr>
          <p:nvPr>
            <p:ph type="ctrTitle"/>
          </p:nvPr>
        </p:nvSpPr>
        <p:spPr>
          <a:xfrm>
            <a:off x="1727201" y="1794935"/>
            <a:ext cx="5723468" cy="1828090"/>
          </a:xfrm>
        </p:spPr>
        <p:txBody>
          <a:bodyPr anchor="b">
            <a:normAutofit/>
          </a:bodyPr>
          <a:lstStyle>
            <a:lvl1pPr>
              <a:defRPr sz="4800"/>
            </a:lvl1pPr>
          </a:lstStyle>
          <a:p>
            <a:r>
              <a:rPr lang="es-ES"/>
              <a:t>Haga clic para modificar el estilo de título del patrón</a:t>
            </a:r>
            <a:endParaRPr lang="en-US"/>
          </a:p>
        </p:txBody>
      </p:sp>
      <p:sp>
        <p:nvSpPr>
          <p:cNvPr id="3" name="Subtitle 2"/>
          <p:cNvSpPr>
            <a:spLocks noGrp="1"/>
          </p:cNvSpPr>
          <p:nvPr>
            <p:ph type="subTitle" idx="1"/>
          </p:nvPr>
        </p:nvSpPr>
        <p:spPr>
          <a:xfrm>
            <a:off x="1727200" y="3736622"/>
            <a:ext cx="571217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a:p>
        </p:txBody>
      </p:sp>
      <p:sp>
        <p:nvSpPr>
          <p:cNvPr id="2060" name="Date Placeholder 3"/>
          <p:cNvSpPr>
            <a:spLocks noGrp="1"/>
          </p:cNvSpPr>
          <p:nvPr>
            <p:ph type="dt" sz="half" idx="10"/>
          </p:nvPr>
        </p:nvSpPr>
        <p:spPr>
          <a:xfrm>
            <a:off x="6770688" y="5357813"/>
            <a:ext cx="1214437" cy="365125"/>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2061" name="Footer Placeholder 4"/>
          <p:cNvSpPr>
            <a:spLocks noGrp="1"/>
          </p:cNvSpPr>
          <p:nvPr>
            <p:ph type="ftr" sz="quarter" idx="11"/>
          </p:nvPr>
        </p:nvSpPr>
        <p:spPr>
          <a:xfrm>
            <a:off x="1174750" y="5357813"/>
            <a:ext cx="5033963"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2062" name="Slide Number Placeholder 5"/>
          <p:cNvSpPr>
            <a:spLocks noGrp="1"/>
          </p:cNvSpPr>
          <p:nvPr>
            <p:ph type="sldNum" sz="quarter" idx="12"/>
          </p:nvPr>
        </p:nvSpPr>
        <p:spPr>
          <a:xfrm>
            <a:off x="6213475" y="5357813"/>
            <a:ext cx="554038" cy="365125"/>
          </a:xfrm>
          <a:prstGeom prst="rect">
            <a:avLst/>
          </a:prstGeom>
        </p:spPr>
        <p:txBody>
          <a:bodyPr rtlCol="0" anchor="ctr" anchorCtr="0">
            <a:noAutofit/>
          </a:bodyPr>
          <a:lstStyle>
            <a:defPPr>
              <a:defRPr lang="es-ES"/>
            </a:defPPr>
            <a:lvl1pPr marL="0" indent="0" algn="ctr"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fld id="{697D5AB1-A5F2-4413-B051-65E13B1886F3}"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6454775" y="5808663"/>
            <a:ext cx="1212850"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5" name="Footer Placeholder 4"/>
          <p:cNvSpPr>
            <a:spLocks noGrp="1"/>
          </p:cNvSpPr>
          <p:nvPr>
            <p:ph type="ftr" sz="quarter" idx="11"/>
          </p:nvPr>
        </p:nvSpPr>
        <p:spPr>
          <a:xfrm>
            <a:off x="914400" y="5808663"/>
            <a:ext cx="5540375"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6" name="Slide Number Placeholder 5"/>
          <p:cNvSpPr>
            <a:spLocks noGrp="1"/>
          </p:cNvSpPr>
          <p:nvPr>
            <p:ph type="sldNum" sz="quarter" idx="12"/>
          </p:nvPr>
        </p:nvSpPr>
        <p:spPr>
          <a:xfrm>
            <a:off x="7670800" y="5808663"/>
            <a:ext cx="554038" cy="365125"/>
          </a:xfrm>
          <a:prstGeom prst="rect">
            <a:avLst/>
          </a:prstGeom>
        </p:spPr>
        <p:txBody>
          <a:bodyPr rtlCol="0" anchor="ctr" anchorCtr="0">
            <a:noAutofit/>
          </a:bodyPr>
          <a:lstStyle>
            <a:defPPr>
              <a:defRPr lang="es-ES"/>
            </a:defPPr>
            <a:lvl1pPr marL="0" indent="0" algn="r" defTabSz="914400" rtl="0" eaLnBrk="0" fontAlgn="base" hangingPunct="0">
              <a:lnSpc>
                <a:spcPct val="100000"/>
              </a:lnSpc>
              <a:spcBef>
                <a:spcPct val="0"/>
              </a:spcBef>
              <a:spcAft>
                <a:spcPct val="0"/>
              </a:spcAft>
              <a:buClrTx/>
              <a:buSzTx/>
              <a:buFontTx/>
              <a:buNone/>
              <a:defRPr kumimoji="0" lang="es-ES" altLang="en-US" sz="1400" b="0" i="0" u="none" baseline="0">
                <a:solidFill>
                  <a:schemeClr val="tx2"/>
                </a:solidFill>
                <a:effectLst/>
                <a:latin typeface="Rage Italic" pitchFamily="66" charset="0"/>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r" eaLnBrk="1" hangingPunct="1"/>
            <a:fld id="{53DD7F65-2421-41C8-B65D-E1B0C0167FB4}"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4CC07968-92FF-4B17-88A8-F102965E279D}" type="datetimeFigureOut">
              <a:rPr lang="en-US" smtClean="0"/>
              <a:t>6/4/2024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‹Nº›</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44979" y="2239430"/>
            <a:ext cx="6254044" cy="1362075"/>
          </a:xfrm>
        </p:spPr>
        <p:txBody>
          <a:bodyPr anchor="b"/>
          <a:lstStyle>
            <a:lvl1pPr algn="ctr">
              <a:defRPr sz="4000" b="0" cap="none" baseline="0"/>
            </a:lvl1pPr>
          </a:lstStyle>
          <a:p>
            <a:r>
              <a:rPr lang="es-ES"/>
              <a:t>Haga clic para modificar el estilo de título del patrón</a:t>
            </a:r>
            <a:endParaRPr lang="en-US"/>
          </a:p>
        </p:txBody>
      </p:sp>
      <p:sp>
        <p:nvSpPr>
          <p:cNvPr id="3" name="Text Placeholder 2"/>
          <p:cNvSpPr>
            <a:spLocks noGrp="1"/>
          </p:cNvSpPr>
          <p:nvPr>
            <p:ph type="body" idx="1"/>
          </p:nvPr>
        </p:nvSpPr>
        <p:spPr>
          <a:xfrm>
            <a:off x="1456267" y="3725334"/>
            <a:ext cx="6231467" cy="1309511"/>
          </a:xfrm>
        </p:spPr>
        <p:txBody>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a:xfrm>
            <a:off x="6454775" y="5808663"/>
            <a:ext cx="1212850"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5" name="Footer Placeholder 4"/>
          <p:cNvSpPr>
            <a:spLocks noGrp="1"/>
          </p:cNvSpPr>
          <p:nvPr>
            <p:ph type="ftr" sz="quarter" idx="11"/>
          </p:nvPr>
        </p:nvSpPr>
        <p:spPr>
          <a:xfrm>
            <a:off x="914400" y="5808663"/>
            <a:ext cx="5540375"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6" name="Slide Number Placeholder 5"/>
          <p:cNvSpPr>
            <a:spLocks noGrp="1"/>
          </p:cNvSpPr>
          <p:nvPr>
            <p:ph type="sldNum" sz="quarter" idx="12"/>
          </p:nvPr>
        </p:nvSpPr>
        <p:spPr>
          <a:xfrm>
            <a:off x="7670800" y="5808663"/>
            <a:ext cx="554038" cy="365125"/>
          </a:xfrm>
          <a:prstGeom prst="rect">
            <a:avLst/>
          </a:prstGeom>
        </p:spPr>
        <p:txBody>
          <a:bodyPr rtlCol="0" anchor="ctr" anchorCtr="0">
            <a:noAutofit/>
          </a:bodyPr>
          <a:lstStyle>
            <a:defPPr>
              <a:defRPr lang="es-ES"/>
            </a:defPPr>
            <a:lvl1pPr marL="0" indent="0" algn="r" defTabSz="914400" rtl="0" eaLnBrk="0" fontAlgn="base" hangingPunct="0">
              <a:lnSpc>
                <a:spcPct val="100000"/>
              </a:lnSpc>
              <a:spcBef>
                <a:spcPct val="0"/>
              </a:spcBef>
              <a:spcAft>
                <a:spcPct val="0"/>
              </a:spcAft>
              <a:buClrTx/>
              <a:buSzTx/>
              <a:buFontTx/>
              <a:buNone/>
              <a:defRPr kumimoji="0" lang="es-ES" altLang="en-US" sz="1400" b="0" i="0" u="none" baseline="0">
                <a:solidFill>
                  <a:schemeClr val="tx2"/>
                </a:solidFill>
                <a:effectLst/>
                <a:latin typeface="Rage Italic" pitchFamily="66" charset="0"/>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r" eaLnBrk="1" hangingPunct="1"/>
            <a:fld id="{53DD7F65-2421-41C8-B65D-E1B0C0167FB4}"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9" name="Content Placeholder 8"/>
          <p:cNvSpPr>
            <a:spLocks noGrp="1"/>
          </p:cNvSpPr>
          <p:nvPr>
            <p:ph sz="quarter" idx="13"/>
          </p:nvPr>
        </p:nvSpPr>
        <p:spPr>
          <a:xfrm>
            <a:off x="1298448" y="2121407"/>
            <a:ext cx="3200400" cy="360273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1" name="Content Placeholder 10"/>
          <p:cNvSpPr>
            <a:spLocks noGrp="1"/>
          </p:cNvSpPr>
          <p:nvPr>
            <p:ph sz="quarter" idx="14"/>
          </p:nvPr>
        </p:nvSpPr>
        <p:spPr>
          <a:xfrm>
            <a:off x="4663440" y="2119313"/>
            <a:ext cx="3200400" cy="360521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2" name="Date Placeholder 3"/>
          <p:cNvSpPr>
            <a:spLocks noGrp="1"/>
          </p:cNvSpPr>
          <p:nvPr>
            <p:ph type="dt" sz="half" idx="15"/>
          </p:nvPr>
        </p:nvSpPr>
        <p:spPr>
          <a:xfrm>
            <a:off x="6454775" y="5808663"/>
            <a:ext cx="1212850"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13" name="Footer Placeholder 4"/>
          <p:cNvSpPr>
            <a:spLocks noGrp="1"/>
          </p:cNvSpPr>
          <p:nvPr>
            <p:ph type="ftr" sz="quarter" idx="16"/>
          </p:nvPr>
        </p:nvSpPr>
        <p:spPr>
          <a:xfrm>
            <a:off x="914400" y="5808663"/>
            <a:ext cx="5540375"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14" name="Slide Number Placeholder 5"/>
          <p:cNvSpPr>
            <a:spLocks noGrp="1"/>
          </p:cNvSpPr>
          <p:nvPr>
            <p:ph type="sldNum" sz="quarter" idx="17"/>
          </p:nvPr>
        </p:nvSpPr>
        <p:spPr>
          <a:xfrm>
            <a:off x="7670800" y="5808663"/>
            <a:ext cx="554038" cy="365125"/>
          </a:xfrm>
          <a:prstGeom prst="rect">
            <a:avLst/>
          </a:prstGeom>
        </p:spPr>
        <p:txBody>
          <a:bodyPr rtlCol="0" anchor="ctr" anchorCtr="0">
            <a:noAutofit/>
          </a:bodyPr>
          <a:lstStyle>
            <a:defPPr>
              <a:defRPr lang="es-ES"/>
            </a:defPPr>
            <a:lvl1pPr marL="0" indent="0" algn="r" defTabSz="914400" rtl="0" eaLnBrk="0" fontAlgn="base" hangingPunct="0">
              <a:lnSpc>
                <a:spcPct val="100000"/>
              </a:lnSpc>
              <a:spcBef>
                <a:spcPct val="0"/>
              </a:spcBef>
              <a:spcAft>
                <a:spcPct val="0"/>
              </a:spcAft>
              <a:buClrTx/>
              <a:buSzTx/>
              <a:buFontTx/>
              <a:buNone/>
              <a:defRPr kumimoji="0" lang="es-ES" altLang="en-US" sz="1400" b="0" i="0" u="none" baseline="0">
                <a:solidFill>
                  <a:schemeClr val="tx2"/>
                </a:solidFill>
                <a:effectLst/>
                <a:latin typeface="Rage Italic" pitchFamily="66" charset="0"/>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r" eaLnBrk="1" hangingPunct="1"/>
            <a:fld id="{53DD7F65-2421-41C8-B65D-E1B0C0167FB4}"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1557869" y="2122312"/>
            <a:ext cx="293952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5" name="Text Placeholder 4"/>
          <p:cNvSpPr>
            <a:spLocks noGrp="1"/>
          </p:cNvSpPr>
          <p:nvPr>
            <p:ph type="body" sz="quarter" idx="3"/>
          </p:nvPr>
        </p:nvSpPr>
        <p:spPr>
          <a:xfrm>
            <a:off x="4910669" y="2122311"/>
            <a:ext cx="2944368"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1" name="Content Placeholder 10"/>
          <p:cNvSpPr>
            <a:spLocks noGrp="1"/>
          </p:cNvSpPr>
          <p:nvPr>
            <p:ph sz="quarter" idx="13"/>
          </p:nvPr>
        </p:nvSpPr>
        <p:spPr>
          <a:xfrm>
            <a:off x="1298448" y="2944368"/>
            <a:ext cx="3227832" cy="27797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3" name="Content Placeholder 12"/>
          <p:cNvSpPr>
            <a:spLocks noGrp="1"/>
          </p:cNvSpPr>
          <p:nvPr>
            <p:ph sz="quarter" idx="14"/>
          </p:nvPr>
        </p:nvSpPr>
        <p:spPr>
          <a:xfrm>
            <a:off x="4645151" y="2944813"/>
            <a:ext cx="3227832" cy="27797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4" name="Date Placeholder 3"/>
          <p:cNvSpPr>
            <a:spLocks noGrp="1"/>
          </p:cNvSpPr>
          <p:nvPr>
            <p:ph type="dt" sz="half" idx="15"/>
          </p:nvPr>
        </p:nvSpPr>
        <p:spPr>
          <a:xfrm>
            <a:off x="6454775" y="5808663"/>
            <a:ext cx="1212850"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15" name="Footer Placeholder 4"/>
          <p:cNvSpPr>
            <a:spLocks noGrp="1"/>
          </p:cNvSpPr>
          <p:nvPr>
            <p:ph type="ftr" sz="quarter" idx="16"/>
          </p:nvPr>
        </p:nvSpPr>
        <p:spPr>
          <a:xfrm>
            <a:off x="914400" y="5808663"/>
            <a:ext cx="5540375"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16" name="Slide Number Placeholder 5"/>
          <p:cNvSpPr>
            <a:spLocks noGrp="1"/>
          </p:cNvSpPr>
          <p:nvPr>
            <p:ph type="sldNum" sz="quarter" idx="17"/>
          </p:nvPr>
        </p:nvSpPr>
        <p:spPr>
          <a:xfrm>
            <a:off x="7670800" y="5808663"/>
            <a:ext cx="554038" cy="365125"/>
          </a:xfrm>
          <a:prstGeom prst="rect">
            <a:avLst/>
          </a:prstGeom>
        </p:spPr>
        <p:txBody>
          <a:bodyPr rtlCol="0" anchor="ctr" anchorCtr="0">
            <a:noAutofit/>
          </a:bodyPr>
          <a:lstStyle>
            <a:defPPr>
              <a:defRPr lang="es-ES"/>
            </a:defPPr>
            <a:lvl1pPr marL="0" indent="0" algn="r" defTabSz="914400" rtl="0" eaLnBrk="0" fontAlgn="base" hangingPunct="0">
              <a:lnSpc>
                <a:spcPct val="100000"/>
              </a:lnSpc>
              <a:spcBef>
                <a:spcPct val="0"/>
              </a:spcBef>
              <a:spcAft>
                <a:spcPct val="0"/>
              </a:spcAft>
              <a:buClrTx/>
              <a:buSzTx/>
              <a:buFontTx/>
              <a:buNone/>
              <a:defRPr kumimoji="0" lang="es-ES" altLang="en-US" sz="1400" b="0" i="0" u="none" baseline="0">
                <a:solidFill>
                  <a:schemeClr val="tx2"/>
                </a:solidFill>
                <a:effectLst/>
                <a:latin typeface="Rage Italic" pitchFamily="66" charset="0"/>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r" eaLnBrk="1" hangingPunct="1"/>
            <a:fld id="{53DD7F65-2421-41C8-B65D-E1B0C0167FB4}"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3"/>
          <p:cNvSpPr>
            <a:spLocks noGrp="1"/>
          </p:cNvSpPr>
          <p:nvPr>
            <p:ph type="dt" sz="half" idx="10"/>
          </p:nvPr>
        </p:nvSpPr>
        <p:spPr>
          <a:xfrm>
            <a:off x="6454775" y="5808663"/>
            <a:ext cx="1212850"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4" name="Footer Placeholder 4"/>
          <p:cNvSpPr>
            <a:spLocks noGrp="1"/>
          </p:cNvSpPr>
          <p:nvPr>
            <p:ph type="ftr" sz="quarter" idx="11"/>
          </p:nvPr>
        </p:nvSpPr>
        <p:spPr>
          <a:xfrm>
            <a:off x="914400" y="5808663"/>
            <a:ext cx="5540375"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5" name="Slide Number Placeholder 5"/>
          <p:cNvSpPr>
            <a:spLocks noGrp="1"/>
          </p:cNvSpPr>
          <p:nvPr>
            <p:ph type="sldNum" sz="quarter" idx="12"/>
          </p:nvPr>
        </p:nvSpPr>
        <p:spPr>
          <a:xfrm>
            <a:off x="7670800" y="5808663"/>
            <a:ext cx="554038" cy="365125"/>
          </a:xfrm>
          <a:prstGeom prst="rect">
            <a:avLst/>
          </a:prstGeom>
        </p:spPr>
        <p:txBody>
          <a:bodyPr rtlCol="0" anchor="ctr" anchorCtr="0">
            <a:noAutofit/>
          </a:bodyPr>
          <a:lstStyle>
            <a:defPPr>
              <a:defRPr lang="es-ES"/>
            </a:defPPr>
            <a:lvl1pPr marL="0" indent="0" algn="r" defTabSz="914400" rtl="0" eaLnBrk="0" fontAlgn="base" hangingPunct="0">
              <a:lnSpc>
                <a:spcPct val="100000"/>
              </a:lnSpc>
              <a:spcBef>
                <a:spcPct val="0"/>
              </a:spcBef>
              <a:spcAft>
                <a:spcPct val="0"/>
              </a:spcAft>
              <a:buClrTx/>
              <a:buSzTx/>
              <a:buFontTx/>
              <a:buNone/>
              <a:defRPr kumimoji="0" lang="es-ES" altLang="en-US" sz="1400" b="0" i="0" u="none" baseline="0">
                <a:solidFill>
                  <a:schemeClr val="tx2"/>
                </a:solidFill>
                <a:effectLst/>
                <a:latin typeface="Rage Italic" pitchFamily="66" charset="0"/>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r" eaLnBrk="1" hangingPunct="1"/>
            <a:fld id="{53DD7F65-2421-41C8-B65D-E1B0C0167FB4}"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454775" y="5808663"/>
            <a:ext cx="1212850"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3" name="Footer Placeholder 4"/>
          <p:cNvSpPr>
            <a:spLocks noGrp="1"/>
          </p:cNvSpPr>
          <p:nvPr>
            <p:ph type="ftr" sz="quarter" idx="11"/>
          </p:nvPr>
        </p:nvSpPr>
        <p:spPr>
          <a:xfrm>
            <a:off x="914400" y="5808663"/>
            <a:ext cx="5540375"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4" name="Slide Number Placeholder 5"/>
          <p:cNvSpPr>
            <a:spLocks noGrp="1"/>
          </p:cNvSpPr>
          <p:nvPr>
            <p:ph type="sldNum" sz="quarter" idx="12"/>
          </p:nvPr>
        </p:nvSpPr>
        <p:spPr>
          <a:xfrm>
            <a:off x="7670800" y="5808663"/>
            <a:ext cx="554038" cy="365125"/>
          </a:xfrm>
          <a:prstGeom prst="rect">
            <a:avLst/>
          </a:prstGeom>
        </p:spPr>
        <p:txBody>
          <a:bodyPr rtlCol="0" anchor="ctr" anchorCtr="0">
            <a:noAutofit/>
          </a:bodyPr>
          <a:lstStyle>
            <a:defPPr>
              <a:defRPr lang="es-ES"/>
            </a:defPPr>
            <a:lvl1pPr marL="0" indent="0" algn="r" defTabSz="914400" rtl="0" eaLnBrk="0" fontAlgn="base" hangingPunct="0">
              <a:lnSpc>
                <a:spcPct val="100000"/>
              </a:lnSpc>
              <a:spcBef>
                <a:spcPct val="0"/>
              </a:spcBef>
              <a:spcAft>
                <a:spcPct val="0"/>
              </a:spcAft>
              <a:buClrTx/>
              <a:buSzTx/>
              <a:buFontTx/>
              <a:buNone/>
              <a:defRPr kumimoji="0" lang="es-ES" altLang="en-US" sz="1400" b="0" i="0" u="none" baseline="0">
                <a:solidFill>
                  <a:schemeClr val="tx2"/>
                </a:solidFill>
                <a:effectLst/>
                <a:latin typeface="Rage Italic" pitchFamily="66" charset="0"/>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r" eaLnBrk="1" hangingPunct="1"/>
            <a:fld id="{53DD7F65-2421-41C8-B65D-E1B0C0167FB4}"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Tx">
  <p:cSld name="Contenido con título">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3074" name="Group 15"/>
          <p:cNvGrpSpPr/>
          <p:nvPr/>
        </p:nvGrpSpPr>
        <p:grpSpPr>
          <a:xfrm>
            <a:off x="0" y="0"/>
            <a:ext cx="9144000" cy="6858000"/>
            <a:chOff x="0" y="0"/>
            <a:chExt cx="9144000" cy="6858000"/>
          </a:xfrm>
        </p:grpSpPr>
        <p:grpSp>
          <p:nvGrpSpPr>
            <p:cNvPr id="3091" name="Rectangle 8"/>
            <p:cNvGrpSpPr/>
            <p:nvPr/>
          </p:nvGrpSpPr>
          <p:grpSpPr>
            <a:xfrm>
              <a:off x="0" y="0"/>
              <a:ext cx="7162800" cy="6858000"/>
              <a:chOff x="0" y="0"/>
              <a:chExt cx="7162800" cy="6858000"/>
            </a:xfrm>
          </p:grpSpPr>
          <p:pic>
            <p:nvPicPr>
              <p:cNvPr id="3089" name="Rectangle 8"/>
              <p:cNvPicPr/>
              <p:nvPr/>
            </p:nvPicPr>
            <p:blipFill>
              <a:blip r:embed="rId3"/>
              <a:stretch>
                <a:fillRect/>
              </a:stretch>
            </p:blipFill>
            <p:spPr>
              <a:xfrm>
                <a:off x="0" y="0"/>
                <a:ext cx="7162800" cy="6858000"/>
              </a:xfrm>
              <a:prstGeom prst="rect">
                <a:avLst/>
              </a:prstGeom>
              <a:noFill/>
              <a:ln>
                <a:miter lim="800000"/>
              </a:ln>
            </p:spPr>
          </p:pic>
          <p:sp>
            <p:nvSpPr>
              <p:cNvPr id="3090" name="Text Box 12"/>
              <p:cNvSpPr txBox="1"/>
              <p:nvPr/>
            </p:nvSpPr>
            <p:spPr>
              <a:xfrm>
                <a:off x="0" y="0"/>
                <a:ext cx="7162800" cy="6858000"/>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grpSp>
          <p:nvGrpSpPr>
            <p:cNvPr id="3094" name="Rectangle 9"/>
            <p:cNvGrpSpPr/>
            <p:nvPr/>
          </p:nvGrpSpPr>
          <p:grpSpPr>
            <a:xfrm>
              <a:off x="1146048" y="0"/>
              <a:ext cx="7997952" cy="6858000"/>
              <a:chOff x="1146048" y="0"/>
              <a:chExt cx="7997952" cy="6858000"/>
            </a:xfrm>
          </p:grpSpPr>
          <p:pic>
            <p:nvPicPr>
              <p:cNvPr id="3092" name="Rectangle 9"/>
              <p:cNvPicPr/>
              <p:nvPr/>
            </p:nvPicPr>
            <p:blipFill>
              <a:blip r:embed="rId4"/>
              <a:stretch>
                <a:fillRect/>
              </a:stretch>
            </p:blipFill>
            <p:spPr>
              <a:xfrm>
                <a:off x="1146048" y="0"/>
                <a:ext cx="7997952" cy="6858000"/>
              </a:xfrm>
              <a:prstGeom prst="rect">
                <a:avLst/>
              </a:prstGeom>
              <a:noFill/>
              <a:ln>
                <a:miter lim="800000"/>
              </a:ln>
            </p:spPr>
          </p:pic>
          <p:sp>
            <p:nvSpPr>
              <p:cNvPr id="3093" name="Text Box 15"/>
              <p:cNvSpPr txBox="1"/>
              <p:nvPr/>
            </p:nvSpPr>
            <p:spPr>
              <a:xfrm>
                <a:off x="1143000" y="0"/>
                <a:ext cx="8001000" cy="6858000"/>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grpSp>
      <p:grpSp>
        <p:nvGrpSpPr>
          <p:cNvPr id="3077" name="Freeform 10"/>
          <p:cNvGrpSpPr/>
          <p:nvPr/>
        </p:nvGrpSpPr>
        <p:grpSpPr>
          <a:xfrm>
            <a:off x="633413" y="6059488"/>
            <a:ext cx="7718425" cy="536575"/>
            <a:chOff x="399" y="3817"/>
            <a:chExt cx="4862" cy="338"/>
          </a:xfrm>
        </p:grpSpPr>
        <p:pic>
          <p:nvPicPr>
            <p:cNvPr id="3075" name="Freeform 10"/>
            <p:cNvPicPr/>
            <p:nvPr/>
          </p:nvPicPr>
          <p:blipFill>
            <a:blip r:embed="rId5"/>
            <a:stretch>
              <a:fillRect/>
            </a:stretch>
          </p:blipFill>
          <p:spPr>
            <a:xfrm>
              <a:off x="399" y="3817"/>
              <a:ext cx="4862" cy="338"/>
            </a:xfrm>
            <a:prstGeom prst="rect">
              <a:avLst/>
            </a:prstGeom>
            <a:noFill/>
            <a:ln>
              <a:miter lim="800000"/>
            </a:ln>
          </p:spPr>
        </p:pic>
        <p:sp>
          <p:nvSpPr>
            <p:cNvPr id="3076" name="Text Box 4"/>
            <p:cNvSpPr txBox="1"/>
            <p:nvPr/>
          </p:nvSpPr>
          <p:spPr>
            <a:xfrm rot="10800000">
              <a:off x="398" y="3816"/>
              <a:ext cx="4864" cy="338"/>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sp>
        <p:nvSpPr>
          <p:cNvPr id="3078" name="Rectangle 15"/>
          <p:cNvSpPr/>
          <p:nvPr/>
        </p:nvSpPr>
        <p:spPr>
          <a:xfrm rot="60000">
            <a:off x="4468813" y="604838"/>
            <a:ext cx="3789362" cy="5722937"/>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79" name="Rectangle 16"/>
          <p:cNvSpPr/>
          <p:nvPr/>
        </p:nvSpPr>
        <p:spPr>
          <a:xfrm rot="60000">
            <a:off x="4471988" y="603250"/>
            <a:ext cx="3787775" cy="5722938"/>
          </a:xfrm>
          <a:prstGeom prst="rect">
            <a:avLst/>
          </a:prstGeom>
          <a:blipFill rotWithShape="1">
            <a:blip r:embed="rId6">
              <a:alphaModFix amt="20000"/>
              <a:grayscl/>
              <a:lum contrast="12000"/>
            </a:blip>
            <a:tile tx="0" ty="0" sx="100000" sy="100000" flip="none" algn="tl"/>
          </a:blipFill>
          <a:ln w="6350">
            <a:noFill/>
            <a:miter lim="800000"/>
          </a:ln>
          <a:effectLst>
            <a:outerShdw blurRad="101600" dist="50800" dir="5400000" algn="t">
              <a:srgbClr val="000000">
                <a:alpha val="20000"/>
              </a:srgbClr>
            </a:outerShdw>
          </a:effectLst>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sp>
        <p:nvSpPr>
          <p:cNvPr id="3080" name="Rectangle 12"/>
          <p:cNvSpPr/>
          <p:nvPr/>
        </p:nvSpPr>
        <p:spPr>
          <a:xfrm rot="21540000">
            <a:off x="749300" y="576263"/>
            <a:ext cx="3789363" cy="5722937"/>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81" name="Rectangle 13"/>
          <p:cNvSpPr/>
          <p:nvPr/>
        </p:nvSpPr>
        <p:spPr>
          <a:xfrm rot="21540000">
            <a:off x="749300" y="576263"/>
            <a:ext cx="3789363" cy="5721350"/>
          </a:xfrm>
          <a:prstGeom prst="rect">
            <a:avLst/>
          </a:prstGeom>
          <a:blipFill rotWithShape="1">
            <a:blip r:embed="rId6">
              <a:alphaModFix amt="20000"/>
              <a:grayscl/>
              <a:lum contrast="12000"/>
            </a:blip>
            <a:tile tx="0" ty="0" sx="100000" sy="100000" flip="none" algn="tl"/>
          </a:blipFill>
          <a:ln w="6350">
            <a:noFill/>
            <a:miter lim="800000"/>
          </a:ln>
          <a:effectLst>
            <a:outerShdw blurRad="101600" dist="50800" dir="5400000" algn="t">
              <a:srgbClr val="000000">
                <a:alpha val="20000"/>
              </a:srgbClr>
            </a:outerShdw>
          </a:effectLst>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pic>
        <p:nvPicPr>
          <p:cNvPr id="3082" name="Picture 2" descr="C:\Users\Administrator\Desktop\Pushpin Dev\Assets\pushpinLeft.png"/>
          <p:cNvPicPr>
            <a:picLocks noChangeAspect="1"/>
          </p:cNvPicPr>
          <p:nvPr/>
        </p:nvPicPr>
        <p:blipFill>
          <a:blip r:embed="rId7"/>
          <a:stretch>
            <a:fillRect/>
          </a:stretch>
        </p:blipFill>
        <p:spPr>
          <a:xfrm rot="1380000">
            <a:off x="2371725" y="293688"/>
            <a:ext cx="566738" cy="568325"/>
          </a:xfrm>
          <a:prstGeom prst="rect">
            <a:avLst/>
          </a:prstGeom>
          <a:noFill/>
          <a:ln>
            <a:noFill/>
            <a:miter lim="800000"/>
          </a:ln>
        </p:spPr>
      </p:pic>
      <p:pic>
        <p:nvPicPr>
          <p:cNvPr id="3083" name="Picture 2" descr="C:\Users\Administrator\Desktop\Pushpin Dev\Assets\pushpinLeft.png"/>
          <p:cNvPicPr>
            <a:picLocks noChangeAspect="1"/>
          </p:cNvPicPr>
          <p:nvPr/>
        </p:nvPicPr>
        <p:blipFill>
          <a:blip r:embed="rId7"/>
          <a:stretch>
            <a:fillRect/>
          </a:stretch>
        </p:blipFill>
        <p:spPr>
          <a:xfrm rot="4080000">
            <a:off x="6280150" y="333375"/>
            <a:ext cx="566738" cy="566738"/>
          </a:xfrm>
          <a:prstGeom prst="rect">
            <a:avLst/>
          </a:prstGeom>
          <a:noFill/>
          <a:ln>
            <a:noFill/>
            <a:miter lim="800000"/>
          </a:ln>
        </p:spPr>
      </p:pic>
      <p:sp>
        <p:nvSpPr>
          <p:cNvPr id="2" name="Title 1"/>
          <p:cNvSpPr>
            <a:spLocks noGrp="1"/>
          </p:cNvSpPr>
          <p:nvPr>
            <p:ph type="title"/>
          </p:nvPr>
        </p:nvSpPr>
        <p:spPr>
          <a:xfrm rot="-60000">
            <a:off x="1108976" y="2020042"/>
            <a:ext cx="3064827" cy="1503037"/>
          </a:xfrm>
        </p:spPr>
        <p:txBody>
          <a:bodyPr anchor="b">
            <a:normAutofit/>
          </a:bodyPr>
          <a:lstStyle>
            <a:lvl1pPr algn="ctr">
              <a:defRPr sz="2400" b="0"/>
            </a:lvl1pPr>
          </a:lstStyle>
          <a:p>
            <a:r>
              <a:rPr lang="es-ES"/>
              <a:t>Haga clic para modificar el estilo de título del patrón</a:t>
            </a:r>
            <a:endParaRPr lang="en-US"/>
          </a:p>
        </p:txBody>
      </p:sp>
      <p:sp>
        <p:nvSpPr>
          <p:cNvPr id="3"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rot="-60000">
            <a:off x="1148125" y="3623748"/>
            <a:ext cx="3048891"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086" name="Date Placeholder 4"/>
          <p:cNvSpPr>
            <a:spLocks noGrp="1"/>
          </p:cNvSpPr>
          <p:nvPr>
            <p:ph type="dt" sz="half" idx="10"/>
          </p:nvPr>
        </p:nvSpPr>
        <p:spPr>
          <a:xfrm rot="60000">
            <a:off x="6342063" y="5886450"/>
            <a:ext cx="1212850" cy="365125"/>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3087" name="Footer Placeholder 5"/>
          <p:cNvSpPr>
            <a:spLocks noGrp="1"/>
          </p:cNvSpPr>
          <p:nvPr>
            <p:ph type="ftr" sz="quarter" idx="11"/>
          </p:nvPr>
        </p:nvSpPr>
        <p:spPr>
          <a:xfrm rot="21540000">
            <a:off x="914400" y="5829300"/>
            <a:ext cx="3522663"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3088" name="Slide Number Placeholder 6"/>
          <p:cNvSpPr>
            <a:spLocks noGrp="1"/>
          </p:cNvSpPr>
          <p:nvPr>
            <p:ph type="sldNum" sz="quarter" idx="12"/>
          </p:nvPr>
        </p:nvSpPr>
        <p:spPr>
          <a:xfrm rot="60000">
            <a:off x="7558088" y="5897563"/>
            <a:ext cx="554037" cy="365125"/>
          </a:xfrm>
          <a:prstGeom prst="rect">
            <a:avLst/>
          </a:prstGeom>
        </p:spPr>
        <p:txBody>
          <a:bodyPr rtlCol="0"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r" eaLnBrk="1" hangingPunct="1"/>
            <a:fld id="{A85E78B1-2557-41C2-A443-B305365161C7}"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cSld name="Imagen con título">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4098" name="Group 15"/>
          <p:cNvGrpSpPr/>
          <p:nvPr/>
        </p:nvGrpSpPr>
        <p:grpSpPr>
          <a:xfrm>
            <a:off x="0" y="0"/>
            <a:ext cx="9144000" cy="6858000"/>
            <a:chOff x="0" y="0"/>
            <a:chExt cx="9144000" cy="6858000"/>
          </a:xfrm>
        </p:grpSpPr>
        <p:grpSp>
          <p:nvGrpSpPr>
            <p:cNvPr id="4115" name="Rectangle 8"/>
            <p:cNvGrpSpPr/>
            <p:nvPr/>
          </p:nvGrpSpPr>
          <p:grpSpPr>
            <a:xfrm>
              <a:off x="0" y="0"/>
              <a:ext cx="7162800" cy="6858000"/>
              <a:chOff x="0" y="0"/>
              <a:chExt cx="7162800" cy="6858000"/>
            </a:xfrm>
          </p:grpSpPr>
          <p:pic>
            <p:nvPicPr>
              <p:cNvPr id="4113" name="Rectangle 8"/>
              <p:cNvPicPr/>
              <p:nvPr/>
            </p:nvPicPr>
            <p:blipFill>
              <a:blip r:embed="rId3"/>
              <a:stretch>
                <a:fillRect/>
              </a:stretch>
            </p:blipFill>
            <p:spPr>
              <a:xfrm>
                <a:off x="0" y="0"/>
                <a:ext cx="7162800" cy="6858000"/>
              </a:xfrm>
              <a:prstGeom prst="rect">
                <a:avLst/>
              </a:prstGeom>
              <a:noFill/>
              <a:ln>
                <a:miter lim="800000"/>
              </a:ln>
            </p:spPr>
          </p:pic>
          <p:sp>
            <p:nvSpPr>
              <p:cNvPr id="4114" name="Text Box 12"/>
              <p:cNvSpPr txBox="1"/>
              <p:nvPr/>
            </p:nvSpPr>
            <p:spPr>
              <a:xfrm>
                <a:off x="0" y="0"/>
                <a:ext cx="7162800" cy="6858000"/>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grpSp>
          <p:nvGrpSpPr>
            <p:cNvPr id="4118" name="Rectangle 9"/>
            <p:cNvGrpSpPr/>
            <p:nvPr/>
          </p:nvGrpSpPr>
          <p:grpSpPr>
            <a:xfrm>
              <a:off x="1146048" y="0"/>
              <a:ext cx="7997952" cy="6858000"/>
              <a:chOff x="1146048" y="0"/>
              <a:chExt cx="7997952" cy="6858000"/>
            </a:xfrm>
          </p:grpSpPr>
          <p:pic>
            <p:nvPicPr>
              <p:cNvPr id="4116" name="Rectangle 9"/>
              <p:cNvPicPr/>
              <p:nvPr/>
            </p:nvPicPr>
            <p:blipFill>
              <a:blip r:embed="rId4"/>
              <a:stretch>
                <a:fillRect/>
              </a:stretch>
            </p:blipFill>
            <p:spPr>
              <a:xfrm>
                <a:off x="1146048" y="0"/>
                <a:ext cx="7997952" cy="6858000"/>
              </a:xfrm>
              <a:prstGeom prst="rect">
                <a:avLst/>
              </a:prstGeom>
              <a:noFill/>
              <a:ln>
                <a:miter lim="800000"/>
              </a:ln>
            </p:spPr>
          </p:pic>
          <p:sp>
            <p:nvSpPr>
              <p:cNvPr id="4117" name="Text Box 15"/>
              <p:cNvSpPr txBox="1"/>
              <p:nvPr/>
            </p:nvSpPr>
            <p:spPr>
              <a:xfrm>
                <a:off x="1143000" y="0"/>
                <a:ext cx="8001000" cy="6858000"/>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grpSp>
      <p:grpSp>
        <p:nvGrpSpPr>
          <p:cNvPr id="4101" name="Freeform 30"/>
          <p:cNvGrpSpPr/>
          <p:nvPr/>
        </p:nvGrpSpPr>
        <p:grpSpPr>
          <a:xfrm>
            <a:off x="633413" y="6059488"/>
            <a:ext cx="7718425" cy="536575"/>
            <a:chOff x="399" y="3817"/>
            <a:chExt cx="4862" cy="338"/>
          </a:xfrm>
        </p:grpSpPr>
        <p:pic>
          <p:nvPicPr>
            <p:cNvPr id="4099" name="Freeform 30"/>
            <p:cNvPicPr/>
            <p:nvPr/>
          </p:nvPicPr>
          <p:blipFill>
            <a:blip r:embed="rId5"/>
            <a:stretch>
              <a:fillRect/>
            </a:stretch>
          </p:blipFill>
          <p:spPr>
            <a:xfrm>
              <a:off x="399" y="3817"/>
              <a:ext cx="4862" cy="338"/>
            </a:xfrm>
            <a:prstGeom prst="rect">
              <a:avLst/>
            </a:prstGeom>
            <a:noFill/>
            <a:ln>
              <a:miter lim="800000"/>
            </a:ln>
          </p:spPr>
        </p:pic>
        <p:sp>
          <p:nvSpPr>
            <p:cNvPr id="4100" name="Text Box 4"/>
            <p:cNvSpPr txBox="1"/>
            <p:nvPr/>
          </p:nvSpPr>
          <p:spPr>
            <a:xfrm rot="10800000">
              <a:off x="398" y="3816"/>
              <a:ext cx="4864" cy="338"/>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sp>
        <p:nvSpPr>
          <p:cNvPr id="4102" name="Rectangle 11"/>
          <p:cNvSpPr/>
          <p:nvPr/>
        </p:nvSpPr>
        <p:spPr>
          <a:xfrm rot="21540000">
            <a:off x="749300" y="576263"/>
            <a:ext cx="3789363" cy="5722937"/>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3" name="Rectangle 12"/>
          <p:cNvSpPr/>
          <p:nvPr/>
        </p:nvSpPr>
        <p:spPr>
          <a:xfrm rot="21540000">
            <a:off x="744538" y="576263"/>
            <a:ext cx="3789362" cy="5721350"/>
          </a:xfrm>
          <a:prstGeom prst="rect">
            <a:avLst/>
          </a:prstGeom>
          <a:blipFill rotWithShape="1">
            <a:blip r:embed="rId6">
              <a:alphaModFix amt="20000"/>
              <a:grayscl/>
              <a:lum contrast="12000"/>
            </a:blip>
            <a:tile tx="0" ty="0" sx="100000" sy="100000" flip="none" algn="tl"/>
          </a:blipFill>
          <a:ln w="6350">
            <a:noFill/>
            <a:miter lim="800000"/>
          </a:ln>
          <a:effectLst>
            <a:outerShdw blurRad="101600" dist="50800" dir="5400000" algn="t">
              <a:srgbClr val="000000">
                <a:alpha val="20000"/>
              </a:srgbClr>
            </a:outerShdw>
          </a:effectLst>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sp>
        <p:nvSpPr>
          <p:cNvPr id="4104" name="Rectangle 28"/>
          <p:cNvSpPr/>
          <p:nvPr/>
        </p:nvSpPr>
        <p:spPr>
          <a:xfrm rot="60000">
            <a:off x="4468813" y="604838"/>
            <a:ext cx="3789362" cy="5722937"/>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5" name="Rectangle 29"/>
          <p:cNvSpPr/>
          <p:nvPr/>
        </p:nvSpPr>
        <p:spPr>
          <a:xfrm rot="60000">
            <a:off x="4464050" y="603250"/>
            <a:ext cx="3789363" cy="5722938"/>
          </a:xfrm>
          <a:prstGeom prst="rect">
            <a:avLst/>
          </a:prstGeom>
          <a:blipFill rotWithShape="1">
            <a:blip r:embed="rId6">
              <a:alphaModFix amt="20000"/>
              <a:grayscl/>
              <a:lum contrast="12000"/>
            </a:blip>
            <a:tile tx="0" ty="0" sx="100000" sy="100000" flip="none" algn="tl"/>
          </a:blipFill>
          <a:ln w="6350">
            <a:noFill/>
            <a:miter lim="800000"/>
          </a:ln>
          <a:effectLst>
            <a:outerShdw blurRad="101600" dist="50800" dir="5400000" algn="t">
              <a:srgbClr val="000000">
                <a:alpha val="20000"/>
              </a:srgbClr>
            </a:outerShdw>
          </a:effectLst>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pic>
        <p:nvPicPr>
          <p:cNvPr id="4106" name="Picture 2" descr="C:\Users\Administrator\Desktop\Pushpin Dev\Assets\pushpinLeft.png"/>
          <p:cNvPicPr>
            <a:picLocks noChangeAspect="1"/>
          </p:cNvPicPr>
          <p:nvPr/>
        </p:nvPicPr>
        <p:blipFill>
          <a:blip r:embed="rId7"/>
          <a:stretch>
            <a:fillRect/>
          </a:stretch>
        </p:blipFill>
        <p:spPr>
          <a:xfrm rot="1380000">
            <a:off x="2371725" y="293688"/>
            <a:ext cx="566738" cy="568325"/>
          </a:xfrm>
          <a:prstGeom prst="rect">
            <a:avLst/>
          </a:prstGeom>
          <a:noFill/>
          <a:ln>
            <a:noFill/>
            <a:miter lim="800000"/>
          </a:ln>
        </p:spPr>
      </p:pic>
      <p:pic>
        <p:nvPicPr>
          <p:cNvPr id="4107" name="Picture 2" descr="C:\Users\Administrator\Desktop\Pushpin Dev\Assets\pushpinLeft.png"/>
          <p:cNvPicPr>
            <a:picLocks noChangeAspect="1"/>
          </p:cNvPicPr>
          <p:nvPr/>
        </p:nvPicPr>
        <p:blipFill>
          <a:blip r:embed="rId7"/>
          <a:stretch>
            <a:fillRect/>
          </a:stretch>
        </p:blipFill>
        <p:spPr>
          <a:xfrm rot="4080000">
            <a:off x="6280150" y="333375"/>
            <a:ext cx="566738" cy="566738"/>
          </a:xfrm>
          <a:prstGeom prst="rect">
            <a:avLst/>
          </a:prstGeom>
          <a:noFill/>
          <a:ln>
            <a:noFill/>
            <a:miter lim="800000"/>
          </a:ln>
        </p:spPr>
      </p:pic>
      <p:sp>
        <p:nvSpPr>
          <p:cNvPr id="2" name="Title 1"/>
          <p:cNvSpPr>
            <a:spLocks noGrp="1"/>
          </p:cNvSpPr>
          <p:nvPr>
            <p:ph type="title"/>
          </p:nvPr>
        </p:nvSpPr>
        <p:spPr>
          <a:xfrm rot="-60000">
            <a:off x="1106424" y="2020824"/>
            <a:ext cx="3063240" cy="1499616"/>
          </a:xfrm>
        </p:spPr>
        <p:txBody>
          <a:bodyPr anchor="b">
            <a:normAutofit/>
          </a:bodyPr>
          <a:lstStyle>
            <a:lvl1pPr algn="ctr">
              <a:defRPr sz="2400" b="0"/>
            </a:lvl1pPr>
          </a:lstStyle>
          <a:p>
            <a:r>
              <a:rPr lang="es-ES"/>
              <a:t>Haga clic para modificar el estilo de título del patrón</a:t>
            </a:r>
            <a:endParaRPr lang="en-US"/>
          </a:p>
        </p:txBody>
      </p:sp>
      <p:sp>
        <p:nvSpPr>
          <p:cNvPr id="3" name="Picture Placeholder 2"/>
          <p:cNvSpPr>
            <a:spLocks noGrp="1"/>
          </p:cNvSpPr>
          <p:nvPr>
            <p:ph type="pic" idx="1"/>
          </p:nvPr>
        </p:nvSpPr>
        <p:spPr>
          <a:xfrm rot="60000">
            <a:off x="4898615" y="1207272"/>
            <a:ext cx="2913863" cy="4539412"/>
          </a:xfrm>
          <a:ln w="101600" cap="rnd">
            <a:solidFill>
              <a:srgbClr val="FFFFFF"/>
            </a:solidFill>
          </a:ln>
          <a:effectLst>
            <a:outerShdw blurRad="88900" dir="2700000" algn="tl" rotWithShape="0">
              <a:prstClr val="black">
                <a:alpha val="40000"/>
              </a:prstClr>
            </a:outerShdw>
          </a:effectLst>
        </p:spPr>
        <p:txBody>
          <a:bodyPr vert="horz" wrap="square" lIns="91440" tIns="45720" rIns="91440" bIns="45720" numCol="1" rtlCol="0" anchor="t" anchorCtr="0" compatLnSpc="1">
            <a:prstTxWarp prst="textNoShape">
              <a:avLst/>
            </a:prstTxWarp>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Brush Script MT" pitchFamily="66" charset="0"/>
              <a:buNone/>
              <a:defRPr/>
            </a:pPr>
            <a:r>
              <a:rPr kumimoji="0" lang="es-ES" sz="2400" b="0" i="0" u="none" strike="noStrike" kern="1200" cap="none" spc="0" normalizeH="0" baseline="0" noProof="0">
                <a:ln>
                  <a:noFill/>
                </a:ln>
                <a:solidFill>
                  <a:schemeClr val="tx1"/>
                </a:solidFill>
                <a:effectLst/>
                <a:uLnTx/>
                <a:uFillTx/>
                <a:latin typeface="+mn-lt"/>
                <a:ea typeface="+mn-ea"/>
                <a:cs typeface="+mn-cs"/>
              </a:rPr>
              <a:t>Haga clic en el icono para agregar una imagen</a:t>
            </a: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rot="-60000">
            <a:off x="1152144" y="3621024"/>
            <a:ext cx="3044952"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4110" name="Date Placeholder 4"/>
          <p:cNvSpPr>
            <a:spLocks noGrp="1"/>
          </p:cNvSpPr>
          <p:nvPr>
            <p:ph type="dt" sz="half" idx="10"/>
          </p:nvPr>
        </p:nvSpPr>
        <p:spPr>
          <a:xfrm rot="60000">
            <a:off x="6345238" y="5888038"/>
            <a:ext cx="1214437" cy="365125"/>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4111" name="Footer Placeholder 5"/>
          <p:cNvSpPr>
            <a:spLocks noGrp="1"/>
          </p:cNvSpPr>
          <p:nvPr>
            <p:ph type="ftr" sz="quarter" idx="11"/>
          </p:nvPr>
        </p:nvSpPr>
        <p:spPr>
          <a:xfrm rot="21540000">
            <a:off x="914400" y="5830888"/>
            <a:ext cx="3319463"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4112" name="Slide Number Placeholder 6"/>
          <p:cNvSpPr>
            <a:spLocks noGrp="1"/>
          </p:cNvSpPr>
          <p:nvPr>
            <p:ph type="sldNum" sz="quarter" idx="12"/>
          </p:nvPr>
        </p:nvSpPr>
        <p:spPr>
          <a:xfrm rot="60000">
            <a:off x="7562850" y="5900738"/>
            <a:ext cx="554038" cy="365125"/>
          </a:xfrm>
          <a:prstGeom prst="rect">
            <a:avLst/>
          </a:prstGeom>
        </p:spPr>
        <p:txBody>
          <a:bodyPr rtlCol="0"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r" eaLnBrk="1" hangingPunct="1"/>
            <a:fld id="{3623511C-BB8F-4B62-98C3-6F1BE0DE92E7}"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nchor="ct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6454775" y="5808663"/>
            <a:ext cx="1212850"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5" name="Footer Placeholder 4"/>
          <p:cNvSpPr>
            <a:spLocks noGrp="1"/>
          </p:cNvSpPr>
          <p:nvPr>
            <p:ph type="ftr" sz="quarter" idx="11"/>
          </p:nvPr>
        </p:nvSpPr>
        <p:spPr>
          <a:xfrm>
            <a:off x="914400" y="5808663"/>
            <a:ext cx="5540375"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6" name="Slide Number Placeholder 5"/>
          <p:cNvSpPr>
            <a:spLocks noGrp="1"/>
          </p:cNvSpPr>
          <p:nvPr>
            <p:ph type="sldNum" sz="quarter" idx="12"/>
          </p:nvPr>
        </p:nvSpPr>
        <p:spPr>
          <a:xfrm>
            <a:off x="7670800" y="5808663"/>
            <a:ext cx="554038" cy="365125"/>
          </a:xfrm>
          <a:prstGeom prst="rect">
            <a:avLst/>
          </a:prstGeom>
        </p:spPr>
        <p:txBody>
          <a:bodyPr rtlCol="0" anchor="ctr" anchorCtr="0">
            <a:noAutofit/>
          </a:bodyPr>
          <a:lstStyle>
            <a:defPPr>
              <a:defRPr lang="es-ES"/>
            </a:defPPr>
            <a:lvl1pPr marL="0" indent="0" algn="r" defTabSz="914400" rtl="0" eaLnBrk="0" fontAlgn="base" hangingPunct="0">
              <a:lnSpc>
                <a:spcPct val="100000"/>
              </a:lnSpc>
              <a:spcBef>
                <a:spcPct val="0"/>
              </a:spcBef>
              <a:spcAft>
                <a:spcPct val="0"/>
              </a:spcAft>
              <a:buClrTx/>
              <a:buSzTx/>
              <a:buFontTx/>
              <a:buNone/>
              <a:defRPr kumimoji="0" lang="es-ES" altLang="en-US" sz="1400" b="0" i="0" u="none" baseline="0">
                <a:solidFill>
                  <a:schemeClr val="tx2"/>
                </a:solidFill>
                <a:effectLst/>
                <a:latin typeface="Rage Italic" pitchFamily="66" charset="0"/>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r" eaLnBrk="1" hangingPunct="1"/>
            <a:fld id="{53DD7F65-2421-41C8-B65D-E1B0C0167FB4}"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25690"/>
            <a:ext cx="1430867" cy="4763911"/>
          </a:xfrm>
        </p:spPr>
        <p:txBody>
          <a:bodyPr vert="eaVert"/>
          <a:lstStyle>
            <a:lvl1pPr algn="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1298221" y="1106312"/>
            <a:ext cx="5178779" cy="4402667"/>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6454775" y="5808663"/>
            <a:ext cx="1212850"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5" name="Footer Placeholder 4"/>
          <p:cNvSpPr>
            <a:spLocks noGrp="1"/>
          </p:cNvSpPr>
          <p:nvPr>
            <p:ph type="ftr" sz="quarter" idx="11"/>
          </p:nvPr>
        </p:nvSpPr>
        <p:spPr>
          <a:xfrm>
            <a:off x="914400" y="5808663"/>
            <a:ext cx="5540375"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6" name="Slide Number Placeholder 5"/>
          <p:cNvSpPr>
            <a:spLocks noGrp="1"/>
          </p:cNvSpPr>
          <p:nvPr>
            <p:ph type="sldNum" sz="quarter" idx="12"/>
          </p:nvPr>
        </p:nvSpPr>
        <p:spPr>
          <a:xfrm>
            <a:off x="7670800" y="5808663"/>
            <a:ext cx="554038" cy="365125"/>
          </a:xfrm>
          <a:prstGeom prst="rect">
            <a:avLst/>
          </a:prstGeom>
        </p:spPr>
        <p:txBody>
          <a:bodyPr rtlCol="0" anchor="ctr" anchorCtr="0">
            <a:noAutofit/>
          </a:bodyPr>
          <a:lstStyle>
            <a:defPPr>
              <a:defRPr lang="es-ES"/>
            </a:defPPr>
            <a:lvl1pPr marL="0" indent="0" algn="r" defTabSz="914400" rtl="0" eaLnBrk="0" fontAlgn="base" hangingPunct="0">
              <a:lnSpc>
                <a:spcPct val="100000"/>
              </a:lnSpc>
              <a:spcBef>
                <a:spcPct val="0"/>
              </a:spcBef>
              <a:spcAft>
                <a:spcPct val="0"/>
              </a:spcAft>
              <a:buClrTx/>
              <a:buSzTx/>
              <a:buFontTx/>
              <a:buNone/>
              <a:defRPr kumimoji="0" lang="es-ES" altLang="en-US" sz="1400" b="0" i="0" u="none" baseline="0">
                <a:solidFill>
                  <a:schemeClr val="tx2"/>
                </a:solidFill>
                <a:effectLst/>
                <a:latin typeface="Rage Italic" pitchFamily="66" charset="0"/>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r" eaLnBrk="1" hangingPunct="1"/>
            <a:fld id="{53DD7F65-2421-41C8-B65D-E1B0C0167FB4}"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cSld name="Diapositiva de título">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2050" name="Group 15"/>
          <p:cNvGrpSpPr/>
          <p:nvPr/>
        </p:nvGrpSpPr>
        <p:grpSpPr>
          <a:xfrm>
            <a:off x="0" y="0"/>
            <a:ext cx="9144000" cy="6858000"/>
            <a:chOff x="0" y="0"/>
            <a:chExt cx="9144000" cy="6858000"/>
          </a:xfrm>
        </p:grpSpPr>
        <p:grpSp>
          <p:nvGrpSpPr>
            <p:cNvPr id="2065" name="Rectangle 7"/>
            <p:cNvGrpSpPr/>
            <p:nvPr/>
          </p:nvGrpSpPr>
          <p:grpSpPr>
            <a:xfrm>
              <a:off x="0" y="0"/>
              <a:ext cx="7162800" cy="6858000"/>
              <a:chOff x="0" y="0"/>
              <a:chExt cx="7162800" cy="6858000"/>
            </a:xfrm>
          </p:grpSpPr>
          <p:pic>
            <p:nvPicPr>
              <p:cNvPr id="2063" name="Rectangle 7"/>
              <p:cNvPicPr/>
              <p:nvPr/>
            </p:nvPicPr>
            <p:blipFill>
              <a:blip r:embed="rId3"/>
              <a:stretch>
                <a:fillRect/>
              </a:stretch>
            </p:blipFill>
            <p:spPr>
              <a:xfrm>
                <a:off x="0" y="0"/>
                <a:ext cx="7162800" cy="6858000"/>
              </a:xfrm>
              <a:prstGeom prst="rect">
                <a:avLst/>
              </a:prstGeom>
              <a:noFill/>
              <a:ln>
                <a:miter lim="800000"/>
              </a:ln>
            </p:spPr>
          </p:pic>
          <p:sp>
            <p:nvSpPr>
              <p:cNvPr id="2064" name="Text Box 10"/>
              <p:cNvSpPr txBox="1"/>
              <p:nvPr/>
            </p:nvSpPr>
            <p:spPr>
              <a:xfrm>
                <a:off x="0" y="0"/>
                <a:ext cx="7162800" cy="6858000"/>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grpSp>
          <p:nvGrpSpPr>
            <p:cNvPr id="2068" name="Rectangle 8"/>
            <p:cNvGrpSpPr/>
            <p:nvPr/>
          </p:nvGrpSpPr>
          <p:grpSpPr>
            <a:xfrm>
              <a:off x="1146048" y="0"/>
              <a:ext cx="7997952" cy="6858000"/>
              <a:chOff x="1146048" y="0"/>
              <a:chExt cx="7997952" cy="6858000"/>
            </a:xfrm>
          </p:grpSpPr>
          <p:pic>
            <p:nvPicPr>
              <p:cNvPr id="2066" name="Rectangle 8"/>
              <p:cNvPicPr/>
              <p:nvPr/>
            </p:nvPicPr>
            <p:blipFill>
              <a:blip r:embed="rId4"/>
              <a:stretch>
                <a:fillRect/>
              </a:stretch>
            </p:blipFill>
            <p:spPr>
              <a:xfrm>
                <a:off x="1146048" y="0"/>
                <a:ext cx="7997952" cy="6858000"/>
              </a:xfrm>
              <a:prstGeom prst="rect">
                <a:avLst/>
              </a:prstGeom>
              <a:noFill/>
              <a:ln>
                <a:miter lim="800000"/>
              </a:ln>
            </p:spPr>
          </p:pic>
          <p:sp>
            <p:nvSpPr>
              <p:cNvPr id="2067" name="Text Box 13"/>
              <p:cNvSpPr txBox="1"/>
              <p:nvPr/>
            </p:nvSpPr>
            <p:spPr>
              <a:xfrm>
                <a:off x="1143000" y="0"/>
                <a:ext cx="8001000" cy="6858000"/>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grpSp>
      <p:grpSp>
        <p:nvGrpSpPr>
          <p:cNvPr id="2053" name="Freeform 9"/>
          <p:cNvGrpSpPr/>
          <p:nvPr/>
        </p:nvGrpSpPr>
        <p:grpSpPr>
          <a:xfrm>
            <a:off x="890588" y="5619750"/>
            <a:ext cx="7381875" cy="536575"/>
            <a:chOff x="561" y="3540"/>
            <a:chExt cx="4650" cy="338"/>
          </a:xfrm>
        </p:grpSpPr>
        <p:pic>
          <p:nvPicPr>
            <p:cNvPr id="2051" name="Freeform 9"/>
            <p:cNvPicPr/>
            <p:nvPr/>
          </p:nvPicPr>
          <p:blipFill>
            <a:blip r:embed="rId5"/>
            <a:stretch>
              <a:fillRect/>
            </a:stretch>
          </p:blipFill>
          <p:spPr>
            <a:xfrm>
              <a:off x="561" y="3540"/>
              <a:ext cx="4650" cy="338"/>
            </a:xfrm>
            <a:prstGeom prst="rect">
              <a:avLst/>
            </a:prstGeom>
            <a:noFill/>
            <a:ln>
              <a:miter lim="800000"/>
            </a:ln>
          </p:spPr>
        </p:pic>
        <p:sp>
          <p:nvSpPr>
            <p:cNvPr id="2052" name="Text Box 4"/>
            <p:cNvSpPr txBox="1"/>
            <p:nvPr/>
          </p:nvSpPr>
          <p:spPr>
            <a:xfrm rot="10800000">
              <a:off x="562" y="3539"/>
              <a:ext cx="4650" cy="338"/>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sp>
        <p:nvSpPr>
          <p:cNvPr id="2054" name="Rectangle 10"/>
          <p:cNvSpPr/>
          <p:nvPr/>
        </p:nvSpPr>
        <p:spPr>
          <a:xfrm>
            <a:off x="990600" y="1017588"/>
            <a:ext cx="7178675" cy="4830762"/>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55" name="Rectangle 11"/>
          <p:cNvSpPr/>
          <p:nvPr/>
        </p:nvSpPr>
        <p:spPr>
          <a:xfrm>
            <a:off x="990600" y="1009650"/>
            <a:ext cx="7180263" cy="4832350"/>
          </a:xfrm>
          <a:prstGeom prst="rect">
            <a:avLst/>
          </a:prstGeom>
          <a:blipFill rotWithShape="1">
            <a:blip r:embed="rId6">
              <a:alphaModFix amt="20000"/>
              <a:grayscl/>
              <a:lum contrast="12000"/>
            </a:blip>
            <a:tile tx="0" ty="0" sx="100000" sy="100000" flip="none" algn="tl"/>
          </a:blipFill>
          <a:ln w="6350">
            <a:noFill/>
            <a:miter lim="800000"/>
          </a:ln>
          <a:effectLst>
            <a:outerShdw blurRad="101600" dist="50800" dir="5400000" algn="t">
              <a:srgbClr val="000000">
                <a:alpha val="20000"/>
              </a:srgbClr>
            </a:outerShdw>
          </a:effectLst>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pic>
        <p:nvPicPr>
          <p:cNvPr id="2056" name="Picture 2" descr="C:\Users\Administrator\Desktop\Pushpin Dev\Assets\pushpinLeft.png"/>
          <p:cNvPicPr>
            <a:picLocks noChangeAspect="1"/>
          </p:cNvPicPr>
          <p:nvPr/>
        </p:nvPicPr>
        <p:blipFill>
          <a:blip r:embed="rId7"/>
          <a:stretch>
            <a:fillRect/>
          </a:stretch>
        </p:blipFill>
        <p:spPr>
          <a:xfrm rot="1380000">
            <a:off x="769938" y="701675"/>
            <a:ext cx="566737" cy="568325"/>
          </a:xfrm>
          <a:prstGeom prst="rect">
            <a:avLst/>
          </a:prstGeom>
          <a:noFill/>
          <a:ln>
            <a:noFill/>
            <a:miter lim="800000"/>
          </a:ln>
        </p:spPr>
      </p:pic>
      <p:pic>
        <p:nvPicPr>
          <p:cNvPr id="2057" name="Picture 2" descr="C:\Users\Administrator\Desktop\Pushpin Dev\Assets\pushpinLeft.png"/>
          <p:cNvPicPr>
            <a:picLocks noChangeAspect="1"/>
          </p:cNvPicPr>
          <p:nvPr/>
        </p:nvPicPr>
        <p:blipFill>
          <a:blip r:embed="rId7"/>
          <a:stretch>
            <a:fillRect/>
          </a:stretch>
        </p:blipFill>
        <p:spPr>
          <a:xfrm rot="4080000">
            <a:off x="7854950" y="749300"/>
            <a:ext cx="566738" cy="566738"/>
          </a:xfrm>
          <a:prstGeom prst="rect">
            <a:avLst/>
          </a:prstGeom>
          <a:noFill/>
          <a:ln>
            <a:noFill/>
            <a:miter lim="800000"/>
          </a:ln>
        </p:spPr>
      </p:pic>
      <p:sp>
        <p:nvSpPr>
          <p:cNvPr id="2" name="Title 1"/>
          <p:cNvSpPr>
            <a:spLocks noGrp="1"/>
          </p:cNvSpPr>
          <p:nvPr>
            <p:ph type="ctrTitle"/>
          </p:nvPr>
        </p:nvSpPr>
        <p:spPr>
          <a:xfrm>
            <a:off x="1727201" y="1794935"/>
            <a:ext cx="5723468" cy="1828090"/>
          </a:xfrm>
        </p:spPr>
        <p:txBody>
          <a:bodyPr anchor="b">
            <a:normAutofit/>
          </a:bodyPr>
          <a:lstStyle>
            <a:lvl1pPr>
              <a:defRPr sz="4800"/>
            </a:lvl1pPr>
          </a:lstStyle>
          <a:p>
            <a:r>
              <a:rPr lang="es-ES"/>
              <a:t>Haga clic para modificar el estilo de título del patrón</a:t>
            </a:r>
            <a:endParaRPr lang="en-US"/>
          </a:p>
        </p:txBody>
      </p:sp>
      <p:sp>
        <p:nvSpPr>
          <p:cNvPr id="3" name="Subtitle 2"/>
          <p:cNvSpPr>
            <a:spLocks noGrp="1"/>
          </p:cNvSpPr>
          <p:nvPr>
            <p:ph type="subTitle" idx="1"/>
          </p:nvPr>
        </p:nvSpPr>
        <p:spPr>
          <a:xfrm>
            <a:off x="1727200" y="3736622"/>
            <a:ext cx="571217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a:p>
        </p:txBody>
      </p:sp>
      <p:sp>
        <p:nvSpPr>
          <p:cNvPr id="2060" name="Date Placeholder 3"/>
          <p:cNvSpPr>
            <a:spLocks noGrp="1"/>
          </p:cNvSpPr>
          <p:nvPr>
            <p:ph type="dt" sz="half" idx="10"/>
          </p:nvPr>
        </p:nvSpPr>
        <p:spPr>
          <a:xfrm>
            <a:off x="6770688" y="5357813"/>
            <a:ext cx="1214437" cy="365125"/>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2061" name="Footer Placeholder 4"/>
          <p:cNvSpPr>
            <a:spLocks noGrp="1"/>
          </p:cNvSpPr>
          <p:nvPr>
            <p:ph type="ftr" sz="quarter" idx="11"/>
          </p:nvPr>
        </p:nvSpPr>
        <p:spPr>
          <a:xfrm>
            <a:off x="1174750" y="5357813"/>
            <a:ext cx="5033963"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2062" name="Slide Number Placeholder 5"/>
          <p:cNvSpPr>
            <a:spLocks noGrp="1"/>
          </p:cNvSpPr>
          <p:nvPr>
            <p:ph type="sldNum" sz="quarter" idx="12"/>
          </p:nvPr>
        </p:nvSpPr>
        <p:spPr>
          <a:xfrm>
            <a:off x="6213475" y="5357813"/>
            <a:ext cx="554038" cy="365125"/>
          </a:xfrm>
          <a:prstGeom prst="rect">
            <a:avLst/>
          </a:prstGeom>
        </p:spPr>
        <p:txBody>
          <a:bodyPr rtlCol="0" anchor="ctr" anchorCtr="0">
            <a:noAutofit/>
          </a:bodyPr>
          <a:lstStyle>
            <a:defPPr>
              <a:defRPr lang="es-ES"/>
            </a:defPPr>
            <a:lvl1pPr marL="0" indent="0" algn="ctr"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fld id="{697D5AB1-A5F2-4413-B051-65E13B1886F3}"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89154A2F-D834-47AB-9C22-7DF004CFB1F9}" type="datetimeFigureOut">
              <a:rPr lang="en-US" smtClean="0"/>
              <a:t>6/4/2024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‹Nº›</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6454775" y="5808663"/>
            <a:ext cx="1212850"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5" name="Footer Placeholder 4"/>
          <p:cNvSpPr>
            <a:spLocks noGrp="1"/>
          </p:cNvSpPr>
          <p:nvPr>
            <p:ph type="ftr" sz="quarter" idx="11"/>
          </p:nvPr>
        </p:nvSpPr>
        <p:spPr>
          <a:xfrm>
            <a:off x="914400" y="5808663"/>
            <a:ext cx="5540375"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6" name="Slide Number Placeholder 5"/>
          <p:cNvSpPr>
            <a:spLocks noGrp="1"/>
          </p:cNvSpPr>
          <p:nvPr>
            <p:ph type="sldNum" sz="quarter" idx="12"/>
          </p:nvPr>
        </p:nvSpPr>
        <p:spPr>
          <a:xfrm>
            <a:off x="7670800" y="5808663"/>
            <a:ext cx="554038" cy="365125"/>
          </a:xfrm>
          <a:prstGeom prst="rect">
            <a:avLst/>
          </a:prstGeom>
        </p:spPr>
        <p:txBody>
          <a:bodyPr rtlCol="0" anchor="ctr" anchorCtr="0">
            <a:noAutofit/>
          </a:bodyPr>
          <a:lstStyle>
            <a:defPPr>
              <a:defRPr lang="es-ES"/>
            </a:defPPr>
            <a:lvl1pPr marL="0" indent="0" algn="r" defTabSz="914400" rtl="0" eaLnBrk="0" fontAlgn="base" hangingPunct="0">
              <a:lnSpc>
                <a:spcPct val="100000"/>
              </a:lnSpc>
              <a:spcBef>
                <a:spcPct val="0"/>
              </a:spcBef>
              <a:spcAft>
                <a:spcPct val="0"/>
              </a:spcAft>
              <a:buClrTx/>
              <a:buSzTx/>
              <a:buFontTx/>
              <a:buNone/>
              <a:defRPr kumimoji="0" lang="es-ES" altLang="en-US" sz="1400" b="0" i="0" u="none" baseline="0">
                <a:solidFill>
                  <a:schemeClr val="tx2"/>
                </a:solidFill>
                <a:effectLst/>
                <a:latin typeface="Rage Italic" pitchFamily="66" charset="0"/>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r" eaLnBrk="1" hangingPunct="1"/>
            <a:fld id="{53DD7F65-2421-41C8-B65D-E1B0C0167FB4}"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44979" y="2239430"/>
            <a:ext cx="6254044" cy="1362075"/>
          </a:xfrm>
        </p:spPr>
        <p:txBody>
          <a:bodyPr anchor="b"/>
          <a:lstStyle>
            <a:lvl1pPr algn="ctr">
              <a:defRPr sz="4000" b="0" cap="none" baseline="0"/>
            </a:lvl1pPr>
          </a:lstStyle>
          <a:p>
            <a:r>
              <a:rPr lang="es-ES"/>
              <a:t>Haga clic para modificar el estilo de título del patrón</a:t>
            </a:r>
            <a:endParaRPr lang="en-US"/>
          </a:p>
        </p:txBody>
      </p:sp>
      <p:sp>
        <p:nvSpPr>
          <p:cNvPr id="3" name="Text Placeholder 2"/>
          <p:cNvSpPr>
            <a:spLocks noGrp="1"/>
          </p:cNvSpPr>
          <p:nvPr>
            <p:ph type="body" idx="1"/>
          </p:nvPr>
        </p:nvSpPr>
        <p:spPr>
          <a:xfrm>
            <a:off x="1456267" y="3725334"/>
            <a:ext cx="6231467" cy="1309511"/>
          </a:xfrm>
        </p:spPr>
        <p:txBody>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a:xfrm>
            <a:off x="6454775" y="5808663"/>
            <a:ext cx="1212850"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5" name="Footer Placeholder 4"/>
          <p:cNvSpPr>
            <a:spLocks noGrp="1"/>
          </p:cNvSpPr>
          <p:nvPr>
            <p:ph type="ftr" sz="quarter" idx="11"/>
          </p:nvPr>
        </p:nvSpPr>
        <p:spPr>
          <a:xfrm>
            <a:off x="914400" y="5808663"/>
            <a:ext cx="5540375"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6" name="Slide Number Placeholder 5"/>
          <p:cNvSpPr>
            <a:spLocks noGrp="1"/>
          </p:cNvSpPr>
          <p:nvPr>
            <p:ph type="sldNum" sz="quarter" idx="12"/>
          </p:nvPr>
        </p:nvSpPr>
        <p:spPr>
          <a:xfrm>
            <a:off x="7670800" y="5808663"/>
            <a:ext cx="554038" cy="365125"/>
          </a:xfrm>
          <a:prstGeom prst="rect">
            <a:avLst/>
          </a:prstGeom>
        </p:spPr>
        <p:txBody>
          <a:bodyPr rtlCol="0" anchor="ctr" anchorCtr="0">
            <a:noAutofit/>
          </a:bodyPr>
          <a:lstStyle>
            <a:defPPr>
              <a:defRPr lang="es-ES"/>
            </a:defPPr>
            <a:lvl1pPr marL="0" indent="0" algn="r" defTabSz="914400" rtl="0" eaLnBrk="0" fontAlgn="base" hangingPunct="0">
              <a:lnSpc>
                <a:spcPct val="100000"/>
              </a:lnSpc>
              <a:spcBef>
                <a:spcPct val="0"/>
              </a:spcBef>
              <a:spcAft>
                <a:spcPct val="0"/>
              </a:spcAft>
              <a:buClrTx/>
              <a:buSzTx/>
              <a:buFontTx/>
              <a:buNone/>
              <a:defRPr kumimoji="0" lang="es-ES" altLang="en-US" sz="1400" b="0" i="0" u="none" baseline="0">
                <a:solidFill>
                  <a:schemeClr val="tx2"/>
                </a:solidFill>
                <a:effectLst/>
                <a:latin typeface="Rage Italic" pitchFamily="66" charset="0"/>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r" eaLnBrk="1" hangingPunct="1"/>
            <a:fld id="{53DD7F65-2421-41C8-B65D-E1B0C0167FB4}"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9" name="Content Placeholder 8"/>
          <p:cNvSpPr>
            <a:spLocks noGrp="1"/>
          </p:cNvSpPr>
          <p:nvPr>
            <p:ph sz="quarter" idx="13"/>
          </p:nvPr>
        </p:nvSpPr>
        <p:spPr>
          <a:xfrm>
            <a:off x="1298448" y="2121407"/>
            <a:ext cx="3200400" cy="360273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1" name="Content Placeholder 10"/>
          <p:cNvSpPr>
            <a:spLocks noGrp="1"/>
          </p:cNvSpPr>
          <p:nvPr>
            <p:ph sz="quarter" idx="14"/>
          </p:nvPr>
        </p:nvSpPr>
        <p:spPr>
          <a:xfrm>
            <a:off x="4663440" y="2119313"/>
            <a:ext cx="3200400" cy="360521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2" name="Date Placeholder 3"/>
          <p:cNvSpPr>
            <a:spLocks noGrp="1"/>
          </p:cNvSpPr>
          <p:nvPr>
            <p:ph type="dt" sz="half" idx="15"/>
          </p:nvPr>
        </p:nvSpPr>
        <p:spPr>
          <a:xfrm>
            <a:off x="6454775" y="5808663"/>
            <a:ext cx="1212850"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13" name="Footer Placeholder 4"/>
          <p:cNvSpPr>
            <a:spLocks noGrp="1"/>
          </p:cNvSpPr>
          <p:nvPr>
            <p:ph type="ftr" sz="quarter" idx="16"/>
          </p:nvPr>
        </p:nvSpPr>
        <p:spPr>
          <a:xfrm>
            <a:off x="914400" y="5808663"/>
            <a:ext cx="5540375"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14" name="Slide Number Placeholder 5"/>
          <p:cNvSpPr>
            <a:spLocks noGrp="1"/>
          </p:cNvSpPr>
          <p:nvPr>
            <p:ph type="sldNum" sz="quarter" idx="17"/>
          </p:nvPr>
        </p:nvSpPr>
        <p:spPr>
          <a:xfrm>
            <a:off x="7670800" y="5808663"/>
            <a:ext cx="554038" cy="365125"/>
          </a:xfrm>
          <a:prstGeom prst="rect">
            <a:avLst/>
          </a:prstGeom>
        </p:spPr>
        <p:txBody>
          <a:bodyPr rtlCol="0" anchor="ctr" anchorCtr="0">
            <a:noAutofit/>
          </a:bodyPr>
          <a:lstStyle>
            <a:defPPr>
              <a:defRPr lang="es-ES"/>
            </a:defPPr>
            <a:lvl1pPr marL="0" indent="0" algn="r" defTabSz="914400" rtl="0" eaLnBrk="0" fontAlgn="base" hangingPunct="0">
              <a:lnSpc>
                <a:spcPct val="100000"/>
              </a:lnSpc>
              <a:spcBef>
                <a:spcPct val="0"/>
              </a:spcBef>
              <a:spcAft>
                <a:spcPct val="0"/>
              </a:spcAft>
              <a:buClrTx/>
              <a:buSzTx/>
              <a:buFontTx/>
              <a:buNone/>
              <a:defRPr kumimoji="0" lang="es-ES" altLang="en-US" sz="1400" b="0" i="0" u="none" baseline="0">
                <a:solidFill>
                  <a:schemeClr val="tx2"/>
                </a:solidFill>
                <a:effectLst/>
                <a:latin typeface="Rage Italic" pitchFamily="66" charset="0"/>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r" eaLnBrk="1" hangingPunct="1"/>
            <a:fld id="{53DD7F65-2421-41C8-B65D-E1B0C0167FB4}"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1557869" y="2122312"/>
            <a:ext cx="293952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5" name="Text Placeholder 4"/>
          <p:cNvSpPr>
            <a:spLocks noGrp="1"/>
          </p:cNvSpPr>
          <p:nvPr>
            <p:ph type="body" sz="quarter" idx="3"/>
          </p:nvPr>
        </p:nvSpPr>
        <p:spPr>
          <a:xfrm>
            <a:off x="4910669" y="2122311"/>
            <a:ext cx="2944368"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1" name="Content Placeholder 10"/>
          <p:cNvSpPr>
            <a:spLocks noGrp="1"/>
          </p:cNvSpPr>
          <p:nvPr>
            <p:ph sz="quarter" idx="13"/>
          </p:nvPr>
        </p:nvSpPr>
        <p:spPr>
          <a:xfrm>
            <a:off x="1298448" y="2944368"/>
            <a:ext cx="3227832" cy="27797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3" name="Content Placeholder 12"/>
          <p:cNvSpPr>
            <a:spLocks noGrp="1"/>
          </p:cNvSpPr>
          <p:nvPr>
            <p:ph sz="quarter" idx="14"/>
          </p:nvPr>
        </p:nvSpPr>
        <p:spPr>
          <a:xfrm>
            <a:off x="4645151" y="2944813"/>
            <a:ext cx="3227832" cy="27797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4" name="Date Placeholder 3"/>
          <p:cNvSpPr>
            <a:spLocks noGrp="1"/>
          </p:cNvSpPr>
          <p:nvPr>
            <p:ph type="dt" sz="half" idx="15"/>
          </p:nvPr>
        </p:nvSpPr>
        <p:spPr>
          <a:xfrm>
            <a:off x="6454775" y="5808663"/>
            <a:ext cx="1212850"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15" name="Footer Placeholder 4"/>
          <p:cNvSpPr>
            <a:spLocks noGrp="1"/>
          </p:cNvSpPr>
          <p:nvPr>
            <p:ph type="ftr" sz="quarter" idx="16"/>
          </p:nvPr>
        </p:nvSpPr>
        <p:spPr>
          <a:xfrm>
            <a:off x="914400" y="5808663"/>
            <a:ext cx="5540375"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16" name="Slide Number Placeholder 5"/>
          <p:cNvSpPr>
            <a:spLocks noGrp="1"/>
          </p:cNvSpPr>
          <p:nvPr>
            <p:ph type="sldNum" sz="quarter" idx="17"/>
          </p:nvPr>
        </p:nvSpPr>
        <p:spPr>
          <a:xfrm>
            <a:off x="7670800" y="5808663"/>
            <a:ext cx="554038" cy="365125"/>
          </a:xfrm>
          <a:prstGeom prst="rect">
            <a:avLst/>
          </a:prstGeom>
        </p:spPr>
        <p:txBody>
          <a:bodyPr rtlCol="0" anchor="ctr" anchorCtr="0">
            <a:noAutofit/>
          </a:bodyPr>
          <a:lstStyle>
            <a:defPPr>
              <a:defRPr lang="es-ES"/>
            </a:defPPr>
            <a:lvl1pPr marL="0" indent="0" algn="r" defTabSz="914400" rtl="0" eaLnBrk="0" fontAlgn="base" hangingPunct="0">
              <a:lnSpc>
                <a:spcPct val="100000"/>
              </a:lnSpc>
              <a:spcBef>
                <a:spcPct val="0"/>
              </a:spcBef>
              <a:spcAft>
                <a:spcPct val="0"/>
              </a:spcAft>
              <a:buClrTx/>
              <a:buSzTx/>
              <a:buFontTx/>
              <a:buNone/>
              <a:defRPr kumimoji="0" lang="es-ES" altLang="en-US" sz="1400" b="0" i="0" u="none" baseline="0">
                <a:solidFill>
                  <a:schemeClr val="tx2"/>
                </a:solidFill>
                <a:effectLst/>
                <a:latin typeface="Rage Italic" pitchFamily="66" charset="0"/>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r" eaLnBrk="1" hangingPunct="1"/>
            <a:fld id="{53DD7F65-2421-41C8-B65D-E1B0C0167FB4}"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3"/>
          <p:cNvSpPr>
            <a:spLocks noGrp="1"/>
          </p:cNvSpPr>
          <p:nvPr>
            <p:ph type="dt" sz="half" idx="10"/>
          </p:nvPr>
        </p:nvSpPr>
        <p:spPr>
          <a:xfrm>
            <a:off x="6454775" y="5808663"/>
            <a:ext cx="1212850"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4" name="Footer Placeholder 4"/>
          <p:cNvSpPr>
            <a:spLocks noGrp="1"/>
          </p:cNvSpPr>
          <p:nvPr>
            <p:ph type="ftr" sz="quarter" idx="11"/>
          </p:nvPr>
        </p:nvSpPr>
        <p:spPr>
          <a:xfrm>
            <a:off x="914400" y="5808663"/>
            <a:ext cx="5540375"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5" name="Slide Number Placeholder 5"/>
          <p:cNvSpPr>
            <a:spLocks noGrp="1"/>
          </p:cNvSpPr>
          <p:nvPr>
            <p:ph type="sldNum" sz="quarter" idx="12"/>
          </p:nvPr>
        </p:nvSpPr>
        <p:spPr>
          <a:xfrm>
            <a:off x="7670800" y="5808663"/>
            <a:ext cx="554038" cy="365125"/>
          </a:xfrm>
          <a:prstGeom prst="rect">
            <a:avLst/>
          </a:prstGeom>
        </p:spPr>
        <p:txBody>
          <a:bodyPr rtlCol="0" anchor="ctr" anchorCtr="0">
            <a:noAutofit/>
          </a:bodyPr>
          <a:lstStyle>
            <a:defPPr>
              <a:defRPr lang="es-ES"/>
            </a:defPPr>
            <a:lvl1pPr marL="0" indent="0" algn="r" defTabSz="914400" rtl="0" eaLnBrk="0" fontAlgn="base" hangingPunct="0">
              <a:lnSpc>
                <a:spcPct val="100000"/>
              </a:lnSpc>
              <a:spcBef>
                <a:spcPct val="0"/>
              </a:spcBef>
              <a:spcAft>
                <a:spcPct val="0"/>
              </a:spcAft>
              <a:buClrTx/>
              <a:buSzTx/>
              <a:buFontTx/>
              <a:buNone/>
              <a:defRPr kumimoji="0" lang="es-ES" altLang="en-US" sz="1400" b="0" i="0" u="none" baseline="0">
                <a:solidFill>
                  <a:schemeClr val="tx2"/>
                </a:solidFill>
                <a:effectLst/>
                <a:latin typeface="Rage Italic" pitchFamily="66" charset="0"/>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r" eaLnBrk="1" hangingPunct="1"/>
            <a:fld id="{53DD7F65-2421-41C8-B65D-E1B0C0167FB4}"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454775" y="5808663"/>
            <a:ext cx="1212850"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3" name="Footer Placeholder 4"/>
          <p:cNvSpPr>
            <a:spLocks noGrp="1"/>
          </p:cNvSpPr>
          <p:nvPr>
            <p:ph type="ftr" sz="quarter" idx="11"/>
          </p:nvPr>
        </p:nvSpPr>
        <p:spPr>
          <a:xfrm>
            <a:off x="914400" y="5808663"/>
            <a:ext cx="5540375"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4" name="Slide Number Placeholder 5"/>
          <p:cNvSpPr>
            <a:spLocks noGrp="1"/>
          </p:cNvSpPr>
          <p:nvPr>
            <p:ph type="sldNum" sz="quarter" idx="12"/>
          </p:nvPr>
        </p:nvSpPr>
        <p:spPr>
          <a:xfrm>
            <a:off x="7670800" y="5808663"/>
            <a:ext cx="554038" cy="365125"/>
          </a:xfrm>
          <a:prstGeom prst="rect">
            <a:avLst/>
          </a:prstGeom>
        </p:spPr>
        <p:txBody>
          <a:bodyPr rtlCol="0" anchor="ctr" anchorCtr="0">
            <a:noAutofit/>
          </a:bodyPr>
          <a:lstStyle>
            <a:defPPr>
              <a:defRPr lang="es-ES"/>
            </a:defPPr>
            <a:lvl1pPr marL="0" indent="0" algn="r" defTabSz="914400" rtl="0" eaLnBrk="0" fontAlgn="base" hangingPunct="0">
              <a:lnSpc>
                <a:spcPct val="100000"/>
              </a:lnSpc>
              <a:spcBef>
                <a:spcPct val="0"/>
              </a:spcBef>
              <a:spcAft>
                <a:spcPct val="0"/>
              </a:spcAft>
              <a:buClrTx/>
              <a:buSzTx/>
              <a:buFontTx/>
              <a:buNone/>
              <a:defRPr kumimoji="0" lang="es-ES" altLang="en-US" sz="1400" b="0" i="0" u="none" baseline="0">
                <a:solidFill>
                  <a:schemeClr val="tx2"/>
                </a:solidFill>
                <a:effectLst/>
                <a:latin typeface="Rage Italic" pitchFamily="66" charset="0"/>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r" eaLnBrk="1" hangingPunct="1"/>
            <a:fld id="{53DD7F65-2421-41C8-B65D-E1B0C0167FB4}"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objTx">
  <p:cSld name="Contenido con título">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3074" name="Group 15"/>
          <p:cNvGrpSpPr/>
          <p:nvPr/>
        </p:nvGrpSpPr>
        <p:grpSpPr>
          <a:xfrm>
            <a:off x="0" y="0"/>
            <a:ext cx="9144000" cy="6858000"/>
            <a:chOff x="0" y="0"/>
            <a:chExt cx="9144000" cy="6858000"/>
          </a:xfrm>
        </p:grpSpPr>
        <p:grpSp>
          <p:nvGrpSpPr>
            <p:cNvPr id="3091" name="Rectangle 8"/>
            <p:cNvGrpSpPr/>
            <p:nvPr/>
          </p:nvGrpSpPr>
          <p:grpSpPr>
            <a:xfrm>
              <a:off x="0" y="0"/>
              <a:ext cx="7162800" cy="6858000"/>
              <a:chOff x="0" y="0"/>
              <a:chExt cx="7162800" cy="6858000"/>
            </a:xfrm>
          </p:grpSpPr>
          <p:pic>
            <p:nvPicPr>
              <p:cNvPr id="3089" name="Rectangle 8"/>
              <p:cNvPicPr/>
              <p:nvPr/>
            </p:nvPicPr>
            <p:blipFill>
              <a:blip r:embed="rId3"/>
              <a:stretch>
                <a:fillRect/>
              </a:stretch>
            </p:blipFill>
            <p:spPr>
              <a:xfrm>
                <a:off x="0" y="0"/>
                <a:ext cx="7162800" cy="6858000"/>
              </a:xfrm>
              <a:prstGeom prst="rect">
                <a:avLst/>
              </a:prstGeom>
              <a:noFill/>
              <a:ln>
                <a:miter lim="800000"/>
              </a:ln>
            </p:spPr>
          </p:pic>
          <p:sp>
            <p:nvSpPr>
              <p:cNvPr id="3090" name="Text Box 12"/>
              <p:cNvSpPr txBox="1"/>
              <p:nvPr/>
            </p:nvSpPr>
            <p:spPr>
              <a:xfrm>
                <a:off x="0" y="0"/>
                <a:ext cx="7162800" cy="6858000"/>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grpSp>
          <p:nvGrpSpPr>
            <p:cNvPr id="3094" name="Rectangle 9"/>
            <p:cNvGrpSpPr/>
            <p:nvPr/>
          </p:nvGrpSpPr>
          <p:grpSpPr>
            <a:xfrm>
              <a:off x="1146048" y="0"/>
              <a:ext cx="7997952" cy="6858000"/>
              <a:chOff x="1146048" y="0"/>
              <a:chExt cx="7997952" cy="6858000"/>
            </a:xfrm>
          </p:grpSpPr>
          <p:pic>
            <p:nvPicPr>
              <p:cNvPr id="3092" name="Rectangle 9"/>
              <p:cNvPicPr/>
              <p:nvPr/>
            </p:nvPicPr>
            <p:blipFill>
              <a:blip r:embed="rId4"/>
              <a:stretch>
                <a:fillRect/>
              </a:stretch>
            </p:blipFill>
            <p:spPr>
              <a:xfrm>
                <a:off x="1146048" y="0"/>
                <a:ext cx="7997952" cy="6858000"/>
              </a:xfrm>
              <a:prstGeom prst="rect">
                <a:avLst/>
              </a:prstGeom>
              <a:noFill/>
              <a:ln>
                <a:miter lim="800000"/>
              </a:ln>
            </p:spPr>
          </p:pic>
          <p:sp>
            <p:nvSpPr>
              <p:cNvPr id="3093" name="Text Box 15"/>
              <p:cNvSpPr txBox="1"/>
              <p:nvPr/>
            </p:nvSpPr>
            <p:spPr>
              <a:xfrm>
                <a:off x="1143000" y="0"/>
                <a:ext cx="8001000" cy="6858000"/>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grpSp>
      <p:grpSp>
        <p:nvGrpSpPr>
          <p:cNvPr id="3077" name="Freeform 10"/>
          <p:cNvGrpSpPr/>
          <p:nvPr/>
        </p:nvGrpSpPr>
        <p:grpSpPr>
          <a:xfrm>
            <a:off x="633413" y="6059488"/>
            <a:ext cx="7718425" cy="536575"/>
            <a:chOff x="399" y="3817"/>
            <a:chExt cx="4862" cy="338"/>
          </a:xfrm>
        </p:grpSpPr>
        <p:pic>
          <p:nvPicPr>
            <p:cNvPr id="3075" name="Freeform 10"/>
            <p:cNvPicPr/>
            <p:nvPr/>
          </p:nvPicPr>
          <p:blipFill>
            <a:blip r:embed="rId5"/>
            <a:stretch>
              <a:fillRect/>
            </a:stretch>
          </p:blipFill>
          <p:spPr>
            <a:xfrm>
              <a:off x="399" y="3817"/>
              <a:ext cx="4862" cy="338"/>
            </a:xfrm>
            <a:prstGeom prst="rect">
              <a:avLst/>
            </a:prstGeom>
            <a:noFill/>
            <a:ln>
              <a:miter lim="800000"/>
            </a:ln>
          </p:spPr>
        </p:pic>
        <p:sp>
          <p:nvSpPr>
            <p:cNvPr id="3076" name="Text Box 4"/>
            <p:cNvSpPr txBox="1"/>
            <p:nvPr/>
          </p:nvSpPr>
          <p:spPr>
            <a:xfrm rot="10800000">
              <a:off x="398" y="3816"/>
              <a:ext cx="4864" cy="338"/>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sp>
        <p:nvSpPr>
          <p:cNvPr id="3078" name="Rectangle 15"/>
          <p:cNvSpPr/>
          <p:nvPr/>
        </p:nvSpPr>
        <p:spPr>
          <a:xfrm rot="60000">
            <a:off x="4468813" y="604838"/>
            <a:ext cx="3789362" cy="5722937"/>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79" name="Rectangle 16"/>
          <p:cNvSpPr/>
          <p:nvPr/>
        </p:nvSpPr>
        <p:spPr>
          <a:xfrm rot="60000">
            <a:off x="4471988" y="603250"/>
            <a:ext cx="3787775" cy="5722938"/>
          </a:xfrm>
          <a:prstGeom prst="rect">
            <a:avLst/>
          </a:prstGeom>
          <a:blipFill rotWithShape="1">
            <a:blip r:embed="rId6">
              <a:alphaModFix amt="20000"/>
              <a:grayscl/>
              <a:lum contrast="12000"/>
            </a:blip>
            <a:tile tx="0" ty="0" sx="100000" sy="100000" flip="none" algn="tl"/>
          </a:blipFill>
          <a:ln w="6350">
            <a:noFill/>
            <a:miter lim="800000"/>
          </a:ln>
          <a:effectLst>
            <a:outerShdw blurRad="101600" dist="50800" dir="5400000" algn="t">
              <a:srgbClr val="000000">
                <a:alpha val="20000"/>
              </a:srgbClr>
            </a:outerShdw>
          </a:effectLst>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sp>
        <p:nvSpPr>
          <p:cNvPr id="3080" name="Rectangle 12"/>
          <p:cNvSpPr/>
          <p:nvPr/>
        </p:nvSpPr>
        <p:spPr>
          <a:xfrm rot="21540000">
            <a:off x="749300" y="576263"/>
            <a:ext cx="3789363" cy="5722937"/>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81" name="Rectangle 13"/>
          <p:cNvSpPr/>
          <p:nvPr/>
        </p:nvSpPr>
        <p:spPr>
          <a:xfrm rot="21540000">
            <a:off x="749300" y="576263"/>
            <a:ext cx="3789363" cy="5721350"/>
          </a:xfrm>
          <a:prstGeom prst="rect">
            <a:avLst/>
          </a:prstGeom>
          <a:blipFill rotWithShape="1">
            <a:blip r:embed="rId6">
              <a:alphaModFix amt="20000"/>
              <a:grayscl/>
              <a:lum contrast="12000"/>
            </a:blip>
            <a:tile tx="0" ty="0" sx="100000" sy="100000" flip="none" algn="tl"/>
          </a:blipFill>
          <a:ln w="6350">
            <a:noFill/>
            <a:miter lim="800000"/>
          </a:ln>
          <a:effectLst>
            <a:outerShdw blurRad="101600" dist="50800" dir="5400000" algn="t">
              <a:srgbClr val="000000">
                <a:alpha val="20000"/>
              </a:srgbClr>
            </a:outerShdw>
          </a:effectLst>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pic>
        <p:nvPicPr>
          <p:cNvPr id="3082" name="Picture 2" descr="C:\Users\Administrator\Desktop\Pushpin Dev\Assets\pushpinLeft.png"/>
          <p:cNvPicPr>
            <a:picLocks noChangeAspect="1"/>
          </p:cNvPicPr>
          <p:nvPr/>
        </p:nvPicPr>
        <p:blipFill>
          <a:blip r:embed="rId7"/>
          <a:stretch>
            <a:fillRect/>
          </a:stretch>
        </p:blipFill>
        <p:spPr>
          <a:xfrm rot="1380000">
            <a:off x="2371725" y="293688"/>
            <a:ext cx="566738" cy="568325"/>
          </a:xfrm>
          <a:prstGeom prst="rect">
            <a:avLst/>
          </a:prstGeom>
          <a:noFill/>
          <a:ln>
            <a:noFill/>
            <a:miter lim="800000"/>
          </a:ln>
        </p:spPr>
      </p:pic>
      <p:pic>
        <p:nvPicPr>
          <p:cNvPr id="3083" name="Picture 2" descr="C:\Users\Administrator\Desktop\Pushpin Dev\Assets\pushpinLeft.png"/>
          <p:cNvPicPr>
            <a:picLocks noChangeAspect="1"/>
          </p:cNvPicPr>
          <p:nvPr/>
        </p:nvPicPr>
        <p:blipFill>
          <a:blip r:embed="rId7"/>
          <a:stretch>
            <a:fillRect/>
          </a:stretch>
        </p:blipFill>
        <p:spPr>
          <a:xfrm rot="4080000">
            <a:off x="6280150" y="333375"/>
            <a:ext cx="566738" cy="566738"/>
          </a:xfrm>
          <a:prstGeom prst="rect">
            <a:avLst/>
          </a:prstGeom>
          <a:noFill/>
          <a:ln>
            <a:noFill/>
            <a:miter lim="800000"/>
          </a:ln>
        </p:spPr>
      </p:pic>
      <p:sp>
        <p:nvSpPr>
          <p:cNvPr id="2" name="Title 1"/>
          <p:cNvSpPr>
            <a:spLocks noGrp="1"/>
          </p:cNvSpPr>
          <p:nvPr>
            <p:ph type="title"/>
          </p:nvPr>
        </p:nvSpPr>
        <p:spPr>
          <a:xfrm rot="-60000">
            <a:off x="1108976" y="2020042"/>
            <a:ext cx="3064827" cy="1503037"/>
          </a:xfrm>
        </p:spPr>
        <p:txBody>
          <a:bodyPr anchor="b">
            <a:normAutofit/>
          </a:bodyPr>
          <a:lstStyle>
            <a:lvl1pPr algn="ctr">
              <a:defRPr sz="2400" b="0"/>
            </a:lvl1pPr>
          </a:lstStyle>
          <a:p>
            <a:r>
              <a:rPr lang="es-ES"/>
              <a:t>Haga clic para modificar el estilo de título del patrón</a:t>
            </a:r>
            <a:endParaRPr lang="en-US"/>
          </a:p>
        </p:txBody>
      </p:sp>
      <p:sp>
        <p:nvSpPr>
          <p:cNvPr id="3"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rot="-60000">
            <a:off x="1148125" y="3623748"/>
            <a:ext cx="3048891"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086" name="Date Placeholder 4"/>
          <p:cNvSpPr>
            <a:spLocks noGrp="1"/>
          </p:cNvSpPr>
          <p:nvPr>
            <p:ph type="dt" sz="half" idx="10"/>
          </p:nvPr>
        </p:nvSpPr>
        <p:spPr>
          <a:xfrm rot="60000">
            <a:off x="6342063" y="5886450"/>
            <a:ext cx="1212850" cy="365125"/>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3087" name="Footer Placeholder 5"/>
          <p:cNvSpPr>
            <a:spLocks noGrp="1"/>
          </p:cNvSpPr>
          <p:nvPr>
            <p:ph type="ftr" sz="quarter" idx="11"/>
          </p:nvPr>
        </p:nvSpPr>
        <p:spPr>
          <a:xfrm rot="21540000">
            <a:off x="914400" y="5829300"/>
            <a:ext cx="3522663"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3088" name="Slide Number Placeholder 6"/>
          <p:cNvSpPr>
            <a:spLocks noGrp="1"/>
          </p:cNvSpPr>
          <p:nvPr>
            <p:ph type="sldNum" sz="quarter" idx="12"/>
          </p:nvPr>
        </p:nvSpPr>
        <p:spPr>
          <a:xfrm rot="60000">
            <a:off x="7558088" y="5897563"/>
            <a:ext cx="554037" cy="365125"/>
          </a:xfrm>
          <a:prstGeom prst="rect">
            <a:avLst/>
          </a:prstGeom>
        </p:spPr>
        <p:txBody>
          <a:bodyPr rtlCol="0"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r" eaLnBrk="1" hangingPunct="1"/>
            <a:fld id="{A85E78B1-2557-41C2-A443-B305365161C7}"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picTx">
  <p:cSld name="Imagen con título">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4098" name="Group 15"/>
          <p:cNvGrpSpPr/>
          <p:nvPr/>
        </p:nvGrpSpPr>
        <p:grpSpPr>
          <a:xfrm>
            <a:off x="0" y="0"/>
            <a:ext cx="9144000" cy="6858000"/>
            <a:chOff x="0" y="0"/>
            <a:chExt cx="9144000" cy="6858000"/>
          </a:xfrm>
        </p:grpSpPr>
        <p:grpSp>
          <p:nvGrpSpPr>
            <p:cNvPr id="4115" name="Rectangle 8"/>
            <p:cNvGrpSpPr/>
            <p:nvPr/>
          </p:nvGrpSpPr>
          <p:grpSpPr>
            <a:xfrm>
              <a:off x="0" y="0"/>
              <a:ext cx="7162800" cy="6858000"/>
              <a:chOff x="0" y="0"/>
              <a:chExt cx="7162800" cy="6858000"/>
            </a:xfrm>
          </p:grpSpPr>
          <p:pic>
            <p:nvPicPr>
              <p:cNvPr id="4113" name="Rectangle 8"/>
              <p:cNvPicPr/>
              <p:nvPr/>
            </p:nvPicPr>
            <p:blipFill>
              <a:blip r:embed="rId3"/>
              <a:stretch>
                <a:fillRect/>
              </a:stretch>
            </p:blipFill>
            <p:spPr>
              <a:xfrm>
                <a:off x="0" y="0"/>
                <a:ext cx="7162800" cy="6858000"/>
              </a:xfrm>
              <a:prstGeom prst="rect">
                <a:avLst/>
              </a:prstGeom>
              <a:noFill/>
              <a:ln>
                <a:miter lim="800000"/>
              </a:ln>
            </p:spPr>
          </p:pic>
          <p:sp>
            <p:nvSpPr>
              <p:cNvPr id="4114" name="Text Box 12"/>
              <p:cNvSpPr txBox="1"/>
              <p:nvPr/>
            </p:nvSpPr>
            <p:spPr>
              <a:xfrm>
                <a:off x="0" y="0"/>
                <a:ext cx="7162800" cy="6858000"/>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grpSp>
          <p:nvGrpSpPr>
            <p:cNvPr id="4118" name="Rectangle 9"/>
            <p:cNvGrpSpPr/>
            <p:nvPr/>
          </p:nvGrpSpPr>
          <p:grpSpPr>
            <a:xfrm>
              <a:off x="1146048" y="0"/>
              <a:ext cx="7997952" cy="6858000"/>
              <a:chOff x="1146048" y="0"/>
              <a:chExt cx="7997952" cy="6858000"/>
            </a:xfrm>
          </p:grpSpPr>
          <p:pic>
            <p:nvPicPr>
              <p:cNvPr id="4116" name="Rectangle 9"/>
              <p:cNvPicPr/>
              <p:nvPr/>
            </p:nvPicPr>
            <p:blipFill>
              <a:blip r:embed="rId4"/>
              <a:stretch>
                <a:fillRect/>
              </a:stretch>
            </p:blipFill>
            <p:spPr>
              <a:xfrm>
                <a:off x="1146048" y="0"/>
                <a:ext cx="7997952" cy="6858000"/>
              </a:xfrm>
              <a:prstGeom prst="rect">
                <a:avLst/>
              </a:prstGeom>
              <a:noFill/>
              <a:ln>
                <a:miter lim="800000"/>
              </a:ln>
            </p:spPr>
          </p:pic>
          <p:sp>
            <p:nvSpPr>
              <p:cNvPr id="4117" name="Text Box 15"/>
              <p:cNvSpPr txBox="1"/>
              <p:nvPr/>
            </p:nvSpPr>
            <p:spPr>
              <a:xfrm>
                <a:off x="1143000" y="0"/>
                <a:ext cx="8001000" cy="6858000"/>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grpSp>
      <p:grpSp>
        <p:nvGrpSpPr>
          <p:cNvPr id="4101" name="Freeform 30"/>
          <p:cNvGrpSpPr/>
          <p:nvPr/>
        </p:nvGrpSpPr>
        <p:grpSpPr>
          <a:xfrm>
            <a:off x="633413" y="6059488"/>
            <a:ext cx="7718425" cy="536575"/>
            <a:chOff x="399" y="3817"/>
            <a:chExt cx="4862" cy="338"/>
          </a:xfrm>
        </p:grpSpPr>
        <p:pic>
          <p:nvPicPr>
            <p:cNvPr id="4099" name="Freeform 30"/>
            <p:cNvPicPr/>
            <p:nvPr/>
          </p:nvPicPr>
          <p:blipFill>
            <a:blip r:embed="rId5"/>
            <a:stretch>
              <a:fillRect/>
            </a:stretch>
          </p:blipFill>
          <p:spPr>
            <a:xfrm>
              <a:off x="399" y="3817"/>
              <a:ext cx="4862" cy="338"/>
            </a:xfrm>
            <a:prstGeom prst="rect">
              <a:avLst/>
            </a:prstGeom>
            <a:noFill/>
            <a:ln>
              <a:miter lim="800000"/>
            </a:ln>
          </p:spPr>
        </p:pic>
        <p:sp>
          <p:nvSpPr>
            <p:cNvPr id="4100" name="Text Box 4"/>
            <p:cNvSpPr txBox="1"/>
            <p:nvPr/>
          </p:nvSpPr>
          <p:spPr>
            <a:xfrm rot="10800000">
              <a:off x="398" y="3816"/>
              <a:ext cx="4864" cy="338"/>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sp>
        <p:nvSpPr>
          <p:cNvPr id="4102" name="Rectangle 11"/>
          <p:cNvSpPr/>
          <p:nvPr/>
        </p:nvSpPr>
        <p:spPr>
          <a:xfrm rot="21540000">
            <a:off x="749300" y="576263"/>
            <a:ext cx="3789363" cy="5722937"/>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3" name="Rectangle 12"/>
          <p:cNvSpPr/>
          <p:nvPr/>
        </p:nvSpPr>
        <p:spPr>
          <a:xfrm rot="21540000">
            <a:off x="744538" y="576263"/>
            <a:ext cx="3789362" cy="5721350"/>
          </a:xfrm>
          <a:prstGeom prst="rect">
            <a:avLst/>
          </a:prstGeom>
          <a:blipFill rotWithShape="1">
            <a:blip r:embed="rId6">
              <a:alphaModFix amt="20000"/>
              <a:grayscl/>
              <a:lum contrast="12000"/>
            </a:blip>
            <a:tile tx="0" ty="0" sx="100000" sy="100000" flip="none" algn="tl"/>
          </a:blipFill>
          <a:ln w="6350">
            <a:noFill/>
            <a:miter lim="800000"/>
          </a:ln>
          <a:effectLst>
            <a:outerShdw blurRad="101600" dist="50800" dir="5400000" algn="t">
              <a:srgbClr val="000000">
                <a:alpha val="20000"/>
              </a:srgbClr>
            </a:outerShdw>
          </a:effectLst>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sp>
        <p:nvSpPr>
          <p:cNvPr id="4104" name="Rectangle 28"/>
          <p:cNvSpPr/>
          <p:nvPr/>
        </p:nvSpPr>
        <p:spPr>
          <a:xfrm rot="60000">
            <a:off x="4468813" y="604838"/>
            <a:ext cx="3789362" cy="5722937"/>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5" name="Rectangle 29"/>
          <p:cNvSpPr/>
          <p:nvPr/>
        </p:nvSpPr>
        <p:spPr>
          <a:xfrm rot="60000">
            <a:off x="4464050" y="603250"/>
            <a:ext cx="3789363" cy="5722938"/>
          </a:xfrm>
          <a:prstGeom prst="rect">
            <a:avLst/>
          </a:prstGeom>
          <a:blipFill rotWithShape="1">
            <a:blip r:embed="rId6">
              <a:alphaModFix amt="20000"/>
              <a:grayscl/>
              <a:lum contrast="12000"/>
            </a:blip>
            <a:tile tx="0" ty="0" sx="100000" sy="100000" flip="none" algn="tl"/>
          </a:blipFill>
          <a:ln w="6350">
            <a:noFill/>
            <a:miter lim="800000"/>
          </a:ln>
          <a:effectLst>
            <a:outerShdw blurRad="101600" dist="50800" dir="5400000" algn="t">
              <a:srgbClr val="000000">
                <a:alpha val="20000"/>
              </a:srgbClr>
            </a:outerShdw>
          </a:effectLst>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pic>
        <p:nvPicPr>
          <p:cNvPr id="4106" name="Picture 2" descr="C:\Users\Administrator\Desktop\Pushpin Dev\Assets\pushpinLeft.png"/>
          <p:cNvPicPr>
            <a:picLocks noChangeAspect="1"/>
          </p:cNvPicPr>
          <p:nvPr/>
        </p:nvPicPr>
        <p:blipFill>
          <a:blip r:embed="rId7"/>
          <a:stretch>
            <a:fillRect/>
          </a:stretch>
        </p:blipFill>
        <p:spPr>
          <a:xfrm rot="1380000">
            <a:off x="2371725" y="293688"/>
            <a:ext cx="566738" cy="568325"/>
          </a:xfrm>
          <a:prstGeom prst="rect">
            <a:avLst/>
          </a:prstGeom>
          <a:noFill/>
          <a:ln>
            <a:noFill/>
            <a:miter lim="800000"/>
          </a:ln>
        </p:spPr>
      </p:pic>
      <p:pic>
        <p:nvPicPr>
          <p:cNvPr id="4107" name="Picture 2" descr="C:\Users\Administrator\Desktop\Pushpin Dev\Assets\pushpinLeft.png"/>
          <p:cNvPicPr>
            <a:picLocks noChangeAspect="1"/>
          </p:cNvPicPr>
          <p:nvPr/>
        </p:nvPicPr>
        <p:blipFill>
          <a:blip r:embed="rId7"/>
          <a:stretch>
            <a:fillRect/>
          </a:stretch>
        </p:blipFill>
        <p:spPr>
          <a:xfrm rot="4080000">
            <a:off x="6280150" y="333375"/>
            <a:ext cx="566738" cy="566738"/>
          </a:xfrm>
          <a:prstGeom prst="rect">
            <a:avLst/>
          </a:prstGeom>
          <a:noFill/>
          <a:ln>
            <a:noFill/>
            <a:miter lim="800000"/>
          </a:ln>
        </p:spPr>
      </p:pic>
      <p:sp>
        <p:nvSpPr>
          <p:cNvPr id="2" name="Title 1"/>
          <p:cNvSpPr>
            <a:spLocks noGrp="1"/>
          </p:cNvSpPr>
          <p:nvPr>
            <p:ph type="title"/>
          </p:nvPr>
        </p:nvSpPr>
        <p:spPr>
          <a:xfrm rot="-60000">
            <a:off x="1106424" y="2020824"/>
            <a:ext cx="3063240" cy="1499616"/>
          </a:xfrm>
        </p:spPr>
        <p:txBody>
          <a:bodyPr anchor="b">
            <a:normAutofit/>
          </a:bodyPr>
          <a:lstStyle>
            <a:lvl1pPr algn="ctr">
              <a:defRPr sz="2400" b="0"/>
            </a:lvl1pPr>
          </a:lstStyle>
          <a:p>
            <a:r>
              <a:rPr lang="es-ES"/>
              <a:t>Haga clic para modificar el estilo de título del patrón</a:t>
            </a:r>
            <a:endParaRPr lang="en-US"/>
          </a:p>
        </p:txBody>
      </p:sp>
      <p:sp>
        <p:nvSpPr>
          <p:cNvPr id="3" name="Picture Placeholder 2"/>
          <p:cNvSpPr>
            <a:spLocks noGrp="1"/>
          </p:cNvSpPr>
          <p:nvPr>
            <p:ph type="pic" idx="1"/>
          </p:nvPr>
        </p:nvSpPr>
        <p:spPr>
          <a:xfrm rot="60000">
            <a:off x="4898615" y="1207272"/>
            <a:ext cx="2913863" cy="4539412"/>
          </a:xfrm>
          <a:ln w="101600" cap="rnd">
            <a:solidFill>
              <a:srgbClr val="FFFFFF"/>
            </a:solidFill>
          </a:ln>
          <a:effectLst>
            <a:outerShdw blurRad="88900" dir="2700000" algn="tl" rotWithShape="0">
              <a:prstClr val="black">
                <a:alpha val="40000"/>
              </a:prstClr>
            </a:outerShdw>
          </a:effectLst>
        </p:spPr>
        <p:txBody>
          <a:bodyPr vert="horz" wrap="square" lIns="91440" tIns="45720" rIns="91440" bIns="45720" numCol="1" rtlCol="0" anchor="t" anchorCtr="0" compatLnSpc="1">
            <a:prstTxWarp prst="textNoShape">
              <a:avLst/>
            </a:prstTxWarp>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Brush Script MT" pitchFamily="66" charset="0"/>
              <a:buNone/>
              <a:defRPr/>
            </a:pPr>
            <a:r>
              <a:rPr kumimoji="0" lang="es-ES" sz="2400" b="0" i="0" u="none" strike="noStrike" kern="1200" cap="none" spc="0" normalizeH="0" baseline="0" noProof="0">
                <a:ln>
                  <a:noFill/>
                </a:ln>
                <a:solidFill>
                  <a:schemeClr val="tx1"/>
                </a:solidFill>
                <a:effectLst/>
                <a:uLnTx/>
                <a:uFillTx/>
                <a:latin typeface="+mn-lt"/>
                <a:ea typeface="+mn-ea"/>
                <a:cs typeface="+mn-cs"/>
              </a:rPr>
              <a:t>Haga clic en el icono para agregar una imagen</a:t>
            </a: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rot="-60000">
            <a:off x="1152144" y="3621024"/>
            <a:ext cx="3044952"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4110" name="Date Placeholder 4"/>
          <p:cNvSpPr>
            <a:spLocks noGrp="1"/>
          </p:cNvSpPr>
          <p:nvPr>
            <p:ph type="dt" sz="half" idx="10"/>
          </p:nvPr>
        </p:nvSpPr>
        <p:spPr>
          <a:xfrm rot="60000">
            <a:off x="6345238" y="5888038"/>
            <a:ext cx="1214437" cy="365125"/>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4111" name="Footer Placeholder 5"/>
          <p:cNvSpPr>
            <a:spLocks noGrp="1"/>
          </p:cNvSpPr>
          <p:nvPr>
            <p:ph type="ftr" sz="quarter" idx="11"/>
          </p:nvPr>
        </p:nvSpPr>
        <p:spPr>
          <a:xfrm rot="21540000">
            <a:off x="914400" y="5830888"/>
            <a:ext cx="3319463"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4112" name="Slide Number Placeholder 6"/>
          <p:cNvSpPr>
            <a:spLocks noGrp="1"/>
          </p:cNvSpPr>
          <p:nvPr>
            <p:ph type="sldNum" sz="quarter" idx="12"/>
          </p:nvPr>
        </p:nvSpPr>
        <p:spPr>
          <a:xfrm rot="60000">
            <a:off x="7562850" y="5900738"/>
            <a:ext cx="554038" cy="365125"/>
          </a:xfrm>
          <a:prstGeom prst="rect">
            <a:avLst/>
          </a:prstGeom>
        </p:spPr>
        <p:txBody>
          <a:bodyPr rtlCol="0"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r" eaLnBrk="1" hangingPunct="1"/>
            <a:fld id="{3623511C-BB8F-4B62-98C3-6F1BE0DE92E7}"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nchor="ct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6454775" y="5808663"/>
            <a:ext cx="1212850"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5" name="Footer Placeholder 4"/>
          <p:cNvSpPr>
            <a:spLocks noGrp="1"/>
          </p:cNvSpPr>
          <p:nvPr>
            <p:ph type="ftr" sz="quarter" idx="11"/>
          </p:nvPr>
        </p:nvSpPr>
        <p:spPr>
          <a:xfrm>
            <a:off x="914400" y="5808663"/>
            <a:ext cx="5540375"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6" name="Slide Number Placeholder 5"/>
          <p:cNvSpPr>
            <a:spLocks noGrp="1"/>
          </p:cNvSpPr>
          <p:nvPr>
            <p:ph type="sldNum" sz="quarter" idx="12"/>
          </p:nvPr>
        </p:nvSpPr>
        <p:spPr>
          <a:xfrm>
            <a:off x="7670800" y="5808663"/>
            <a:ext cx="554038" cy="365125"/>
          </a:xfrm>
          <a:prstGeom prst="rect">
            <a:avLst/>
          </a:prstGeom>
        </p:spPr>
        <p:txBody>
          <a:bodyPr rtlCol="0" anchor="ctr" anchorCtr="0">
            <a:noAutofit/>
          </a:bodyPr>
          <a:lstStyle>
            <a:defPPr>
              <a:defRPr lang="es-ES"/>
            </a:defPPr>
            <a:lvl1pPr marL="0" indent="0" algn="r" defTabSz="914400" rtl="0" eaLnBrk="0" fontAlgn="base" hangingPunct="0">
              <a:lnSpc>
                <a:spcPct val="100000"/>
              </a:lnSpc>
              <a:spcBef>
                <a:spcPct val="0"/>
              </a:spcBef>
              <a:spcAft>
                <a:spcPct val="0"/>
              </a:spcAft>
              <a:buClrTx/>
              <a:buSzTx/>
              <a:buFontTx/>
              <a:buNone/>
              <a:defRPr kumimoji="0" lang="es-ES" altLang="en-US" sz="1400" b="0" i="0" u="none" baseline="0">
                <a:solidFill>
                  <a:schemeClr val="tx2"/>
                </a:solidFill>
                <a:effectLst/>
                <a:latin typeface="Rage Italic" pitchFamily="66" charset="0"/>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r" eaLnBrk="1" hangingPunct="1"/>
            <a:fld id="{53DD7F65-2421-41C8-B65D-E1B0C0167FB4}"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25690"/>
            <a:ext cx="1430867" cy="4763911"/>
          </a:xfrm>
        </p:spPr>
        <p:txBody>
          <a:bodyPr vert="eaVert"/>
          <a:lstStyle>
            <a:lvl1pPr algn="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1298221" y="1106312"/>
            <a:ext cx="5178779" cy="4402667"/>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6454775" y="5808663"/>
            <a:ext cx="1212850"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5" name="Footer Placeholder 4"/>
          <p:cNvSpPr>
            <a:spLocks noGrp="1"/>
          </p:cNvSpPr>
          <p:nvPr>
            <p:ph type="ftr" sz="quarter" idx="11"/>
          </p:nvPr>
        </p:nvSpPr>
        <p:spPr>
          <a:xfrm>
            <a:off x="914400" y="5808663"/>
            <a:ext cx="5540375"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6" name="Slide Number Placeholder 5"/>
          <p:cNvSpPr>
            <a:spLocks noGrp="1"/>
          </p:cNvSpPr>
          <p:nvPr>
            <p:ph type="sldNum" sz="quarter" idx="12"/>
          </p:nvPr>
        </p:nvSpPr>
        <p:spPr>
          <a:xfrm>
            <a:off x="7670800" y="5808663"/>
            <a:ext cx="554038" cy="365125"/>
          </a:xfrm>
          <a:prstGeom prst="rect">
            <a:avLst/>
          </a:prstGeom>
        </p:spPr>
        <p:txBody>
          <a:bodyPr rtlCol="0" anchor="ctr" anchorCtr="0">
            <a:noAutofit/>
          </a:bodyPr>
          <a:lstStyle>
            <a:defPPr>
              <a:defRPr lang="es-ES"/>
            </a:defPPr>
            <a:lvl1pPr marL="0" indent="0" algn="r" defTabSz="914400" rtl="0" eaLnBrk="0" fontAlgn="base" hangingPunct="0">
              <a:lnSpc>
                <a:spcPct val="100000"/>
              </a:lnSpc>
              <a:spcBef>
                <a:spcPct val="0"/>
              </a:spcBef>
              <a:spcAft>
                <a:spcPct val="0"/>
              </a:spcAft>
              <a:buClrTx/>
              <a:buSzTx/>
              <a:buFontTx/>
              <a:buNone/>
              <a:defRPr kumimoji="0" lang="es-ES" altLang="en-US" sz="1400" b="0" i="0" u="none" baseline="0">
                <a:solidFill>
                  <a:schemeClr val="tx2"/>
                </a:solidFill>
                <a:effectLst/>
                <a:latin typeface="Rage Italic" pitchFamily="66" charset="0"/>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r" eaLnBrk="1" hangingPunct="1"/>
            <a:fld id="{53DD7F65-2421-41C8-B65D-E1B0C0167FB4}"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3.jpeg"/><Relationship Id="rId18" Type="http://schemas.openxmlformats.org/officeDocument/2006/relationships/image" Target="../media/image8.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17" Type="http://schemas.openxmlformats.org/officeDocument/2006/relationships/image" Target="../media/image7.jpeg"/><Relationship Id="rId2" Type="http://schemas.openxmlformats.org/officeDocument/2006/relationships/slideLayout" Target="../slideLayouts/slideLayout79.xml"/><Relationship Id="rId16" Type="http://schemas.openxmlformats.org/officeDocument/2006/relationships/image" Target="../media/image6.png"/><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image" Target="../media/image5.png"/><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4.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3.jpeg"/><Relationship Id="rId18" Type="http://schemas.openxmlformats.org/officeDocument/2006/relationships/image" Target="../media/image8.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17" Type="http://schemas.openxmlformats.org/officeDocument/2006/relationships/image" Target="../media/image7.jpeg"/><Relationship Id="rId2" Type="http://schemas.openxmlformats.org/officeDocument/2006/relationships/slideLayout" Target="../slideLayouts/slideLayout90.xml"/><Relationship Id="rId16" Type="http://schemas.openxmlformats.org/officeDocument/2006/relationships/image" Target="../media/image6.png"/><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image" Target="../media/image5.png"/><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6/4/2024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130946A-F1C6-C791-76E6-CE4BEEF552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18C95A85-7CB8-2E56-F160-8AF6509636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545F9B7A-2AE0-AE1A-E690-43EB1CF173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s-A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204D0E-5804-4320-93D2-CC212806C593}" type="datetimeFigureOut">
              <a:rPr lang="es-AR" smtClean="0"/>
              <a:t>4/6/2024</a:t>
            </a:fld>
            <a:endParaRPr lang="es-AR"/>
          </a:p>
        </p:txBody>
      </p:sp>
      <p:sp>
        <p:nvSpPr>
          <p:cNvPr id="5" name="Marcador de pie de página 4">
            <a:extLst>
              <a:ext uri="{FF2B5EF4-FFF2-40B4-BE49-F238E27FC236}">
                <a16:creationId xmlns:a16="http://schemas.microsoft.com/office/drawing/2014/main" id="{BCEE0D23-B51A-D5F4-C8D9-3995BA5DD8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s-A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AR"/>
          </a:p>
        </p:txBody>
      </p:sp>
      <p:sp>
        <p:nvSpPr>
          <p:cNvPr id="6" name="Marcador de número de diapositiva 5">
            <a:extLst>
              <a:ext uri="{FF2B5EF4-FFF2-40B4-BE49-F238E27FC236}">
                <a16:creationId xmlns:a16="http://schemas.microsoft.com/office/drawing/2014/main" id="{A0959809-7B00-9E2B-58E1-6C7FE1148C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s-A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D907E2-BB37-4A17-B2F9-DAC053B66DB0}" type="slidenum">
              <a:rPr lang="es-AR" smtClean="0"/>
              <a:t>‹Nº›</a:t>
            </a:fld>
            <a:endParaRPr lang="es-AR"/>
          </a:p>
        </p:txBody>
      </p:sp>
    </p:spTree>
    <p:extLst>
      <p:ext uri="{BB962C8B-B14F-4D97-AF65-F5344CB8AC3E}">
        <p14:creationId xmlns:p14="http://schemas.microsoft.com/office/powerpoint/2010/main" val="3109859661"/>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130946A-F1C6-C791-76E6-CE4BEEF552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18C95A85-7CB8-2E56-F160-8AF6509636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545F9B7A-2AE0-AE1A-E690-43EB1CF173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s-A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204D0E-5804-4320-93D2-CC212806C593}" type="datetimeFigureOut">
              <a:rPr lang="es-AR" smtClean="0"/>
              <a:t>4/6/2024</a:t>
            </a:fld>
            <a:endParaRPr lang="es-AR"/>
          </a:p>
        </p:txBody>
      </p:sp>
      <p:sp>
        <p:nvSpPr>
          <p:cNvPr id="5" name="Marcador de pie de página 4">
            <a:extLst>
              <a:ext uri="{FF2B5EF4-FFF2-40B4-BE49-F238E27FC236}">
                <a16:creationId xmlns:a16="http://schemas.microsoft.com/office/drawing/2014/main" id="{BCEE0D23-B51A-D5F4-C8D9-3995BA5DD8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s-A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AR"/>
          </a:p>
        </p:txBody>
      </p:sp>
      <p:sp>
        <p:nvSpPr>
          <p:cNvPr id="6" name="Marcador de número de diapositiva 5">
            <a:extLst>
              <a:ext uri="{FF2B5EF4-FFF2-40B4-BE49-F238E27FC236}">
                <a16:creationId xmlns:a16="http://schemas.microsoft.com/office/drawing/2014/main" id="{A0959809-7B00-9E2B-58E1-6C7FE1148C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s-A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D907E2-BB37-4A17-B2F9-DAC053B66DB0}" type="slidenum">
              <a:rPr lang="es-AR" smtClean="0"/>
              <a:t>‹Nº›</a:t>
            </a:fld>
            <a:endParaRPr lang="es-AR"/>
          </a:p>
        </p:txBody>
      </p:sp>
    </p:spTree>
    <p:extLst>
      <p:ext uri="{BB962C8B-B14F-4D97-AF65-F5344CB8AC3E}">
        <p14:creationId xmlns:p14="http://schemas.microsoft.com/office/powerpoint/2010/main" val="31098596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s-A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fld id="{C433967A-C93A-4068-9BC4-2A5D389943DE}" type="datetimeFigureOut">
              <a:rPr lang="es-ES" smtClean="0">
                <a:solidFill>
                  <a:prstClr val="black">
                    <a:tint val="75000"/>
                  </a:prstClr>
                </a:solidFill>
              </a:rPr>
              <a:pPr defTabSz="685800">
                <a:defRPr/>
              </a:pPr>
              <a:t>04/06/2024</a:t>
            </a:fld>
            <a:endParaRPr lang="es-E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s-A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endParaRPr lang="es-E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s-A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fld id="{F1793100-E1EE-4B25-8CE4-0628AFEC7813}" type="slidenum">
              <a:rPr lang="es-ES" smtClean="0">
                <a:solidFill>
                  <a:prstClr val="black">
                    <a:tint val="75000"/>
                  </a:prstClr>
                </a:solidFill>
              </a:rPr>
              <a:pPr defTabSz="685800">
                <a:defRPr/>
              </a:pPr>
              <a:t>‹Nº›</a:t>
            </a:fld>
            <a:endParaRPr lang="es-ES">
              <a:solidFill>
                <a:prstClr val="black">
                  <a:tint val="75000"/>
                </a:prstClr>
              </a:solidFill>
            </a:endParaRPr>
          </a:p>
        </p:txBody>
      </p:sp>
    </p:spTree>
    <p:extLst>
      <p:ext uri="{BB962C8B-B14F-4D97-AF65-F5344CB8AC3E}">
        <p14:creationId xmlns:p14="http://schemas.microsoft.com/office/powerpoint/2010/main" val="167846867"/>
      </p:ext>
    </p:extLst>
  </p:cSld>
  <p:clrMap bg1="lt1" tx1="dk1" bg2="lt2" tx2="dk2" accent1="accent1" accent2="accent2" accent3="accent3" accent4="accent4" accent5="accent5" accent6="accent6" hlink="hlink" folHlink="folHlink"/>
  <p:sldLayoutIdLst>
    <p:sldLayoutId id="2147483685"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s-A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fld id="{C433967A-C93A-4068-9BC4-2A5D389943DE}" type="datetimeFigureOut">
              <a:rPr lang="es-ES" smtClean="0">
                <a:solidFill>
                  <a:prstClr val="black">
                    <a:tint val="75000"/>
                  </a:prstClr>
                </a:solidFill>
              </a:rPr>
              <a:pPr defTabSz="685800">
                <a:defRPr/>
              </a:pPr>
              <a:t>04/06/2024</a:t>
            </a:fld>
            <a:endParaRPr lang="es-E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s-A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endParaRPr lang="es-E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s-A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fld id="{F1793100-E1EE-4B25-8CE4-0628AFEC7813}" type="slidenum">
              <a:rPr lang="es-ES" smtClean="0">
                <a:solidFill>
                  <a:prstClr val="black">
                    <a:tint val="75000"/>
                  </a:prstClr>
                </a:solidFill>
              </a:rPr>
              <a:pPr defTabSz="685800">
                <a:defRPr/>
              </a:pPr>
              <a:t>‹Nº›</a:t>
            </a:fld>
            <a:endParaRPr lang="es-ES">
              <a:solidFill>
                <a:prstClr val="black">
                  <a:tint val="75000"/>
                </a:prstClr>
              </a:solidFill>
            </a:endParaRPr>
          </a:p>
        </p:txBody>
      </p:sp>
    </p:spTree>
    <p:extLst>
      <p:ext uri="{BB962C8B-B14F-4D97-AF65-F5344CB8AC3E}">
        <p14:creationId xmlns:p14="http://schemas.microsoft.com/office/powerpoint/2010/main" val="167846867"/>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s-A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fld id="{C433967A-C93A-4068-9BC4-2A5D389943DE}" type="datetimeFigureOut">
              <a:rPr lang="es-ES" smtClean="0">
                <a:solidFill>
                  <a:prstClr val="black">
                    <a:tint val="75000"/>
                  </a:prstClr>
                </a:solidFill>
              </a:rPr>
              <a:pPr defTabSz="685800">
                <a:defRPr/>
              </a:pPr>
              <a:t>04/06/2024</a:t>
            </a:fld>
            <a:endParaRPr lang="es-E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s-A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endParaRPr lang="es-E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s-A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fld id="{F1793100-E1EE-4B25-8CE4-0628AFEC7813}" type="slidenum">
              <a:rPr lang="es-ES" smtClean="0">
                <a:solidFill>
                  <a:prstClr val="black">
                    <a:tint val="75000"/>
                  </a:prstClr>
                </a:solidFill>
              </a:rPr>
              <a:pPr defTabSz="685800">
                <a:defRPr/>
              </a:pPr>
              <a:t>‹Nº›</a:t>
            </a:fld>
            <a:endParaRPr lang="es-ES">
              <a:solidFill>
                <a:prstClr val="black">
                  <a:tint val="75000"/>
                </a:prstClr>
              </a:solidFill>
            </a:endParaRPr>
          </a:p>
        </p:txBody>
      </p:sp>
    </p:spTree>
    <p:extLst>
      <p:ext uri="{BB962C8B-B14F-4D97-AF65-F5344CB8AC3E}">
        <p14:creationId xmlns:p14="http://schemas.microsoft.com/office/powerpoint/2010/main" val="935269295"/>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s-A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fld id="{C433967A-C93A-4068-9BC4-2A5D389943DE}" type="datetimeFigureOut">
              <a:rPr lang="es-ES" smtClean="0">
                <a:solidFill>
                  <a:prstClr val="black">
                    <a:tint val="75000"/>
                  </a:prstClr>
                </a:solidFill>
              </a:rPr>
              <a:pPr defTabSz="685800">
                <a:defRPr/>
              </a:pPr>
              <a:t>04/06/2024</a:t>
            </a:fld>
            <a:endParaRPr lang="es-E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s-A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endParaRPr lang="es-E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s-A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fld id="{F1793100-E1EE-4B25-8CE4-0628AFEC7813}" type="slidenum">
              <a:rPr lang="es-ES" smtClean="0">
                <a:solidFill>
                  <a:prstClr val="black">
                    <a:tint val="75000"/>
                  </a:prstClr>
                </a:solidFill>
              </a:rPr>
              <a:pPr defTabSz="685800">
                <a:defRPr/>
              </a:pPr>
              <a:t>‹Nº›</a:t>
            </a:fld>
            <a:endParaRPr lang="es-ES">
              <a:solidFill>
                <a:prstClr val="black">
                  <a:tint val="75000"/>
                </a:prstClr>
              </a:solidFill>
            </a:endParaRPr>
          </a:p>
        </p:txBody>
      </p:sp>
    </p:spTree>
    <p:extLst>
      <p:ext uri="{BB962C8B-B14F-4D97-AF65-F5344CB8AC3E}">
        <p14:creationId xmlns:p14="http://schemas.microsoft.com/office/powerpoint/2010/main" val="2827557230"/>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grpSp>
        <p:nvGrpSpPr>
          <p:cNvPr id="1026" name="Group 15"/>
          <p:cNvGrpSpPr/>
          <p:nvPr/>
        </p:nvGrpSpPr>
        <p:grpSpPr>
          <a:xfrm>
            <a:off x="0" y="0"/>
            <a:ext cx="9144000" cy="6858000"/>
            <a:chOff x="0" y="0"/>
            <a:chExt cx="9144000" cy="6858000"/>
          </a:xfrm>
        </p:grpSpPr>
        <p:grpSp>
          <p:nvGrpSpPr>
            <p:cNvPr id="1041" name="Rectangle 7"/>
            <p:cNvGrpSpPr/>
            <p:nvPr/>
          </p:nvGrpSpPr>
          <p:grpSpPr>
            <a:xfrm>
              <a:off x="0" y="0"/>
              <a:ext cx="7162800" cy="6858000"/>
              <a:chOff x="0" y="0"/>
              <a:chExt cx="7162800" cy="6858000"/>
            </a:xfrm>
          </p:grpSpPr>
          <p:pic>
            <p:nvPicPr>
              <p:cNvPr id="1039" name="Rectangle 7"/>
              <p:cNvPicPr/>
              <p:nvPr/>
            </p:nvPicPr>
            <p:blipFill>
              <a:blip r:embed="rId14"/>
              <a:stretch>
                <a:fillRect/>
              </a:stretch>
            </p:blipFill>
            <p:spPr>
              <a:xfrm>
                <a:off x="0" y="0"/>
                <a:ext cx="7162800" cy="6858000"/>
              </a:xfrm>
              <a:prstGeom prst="rect">
                <a:avLst/>
              </a:prstGeom>
              <a:noFill/>
              <a:ln>
                <a:miter lim="800000"/>
              </a:ln>
            </p:spPr>
          </p:pic>
          <p:sp>
            <p:nvSpPr>
              <p:cNvPr id="1040" name="Text Box 10"/>
              <p:cNvSpPr txBox="1"/>
              <p:nvPr/>
            </p:nvSpPr>
            <p:spPr>
              <a:xfrm>
                <a:off x="0" y="0"/>
                <a:ext cx="7162800" cy="6858000"/>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grpSp>
          <p:nvGrpSpPr>
            <p:cNvPr id="1044" name="Rectangle 8"/>
            <p:cNvGrpSpPr/>
            <p:nvPr/>
          </p:nvGrpSpPr>
          <p:grpSpPr>
            <a:xfrm>
              <a:off x="1146048" y="0"/>
              <a:ext cx="7997952" cy="6858000"/>
              <a:chOff x="1146048" y="0"/>
              <a:chExt cx="7997952" cy="6858000"/>
            </a:xfrm>
          </p:grpSpPr>
          <p:pic>
            <p:nvPicPr>
              <p:cNvPr id="1042" name="Rectangle 8"/>
              <p:cNvPicPr/>
              <p:nvPr/>
            </p:nvPicPr>
            <p:blipFill>
              <a:blip r:embed="rId15"/>
              <a:stretch>
                <a:fillRect/>
              </a:stretch>
            </p:blipFill>
            <p:spPr>
              <a:xfrm>
                <a:off x="1146048" y="0"/>
                <a:ext cx="7997952" cy="6858000"/>
              </a:xfrm>
              <a:prstGeom prst="rect">
                <a:avLst/>
              </a:prstGeom>
              <a:noFill/>
              <a:ln>
                <a:miter lim="800000"/>
              </a:ln>
            </p:spPr>
          </p:pic>
          <p:sp>
            <p:nvSpPr>
              <p:cNvPr id="1043" name="Text Box 13"/>
              <p:cNvSpPr txBox="1"/>
              <p:nvPr/>
            </p:nvSpPr>
            <p:spPr>
              <a:xfrm>
                <a:off x="1143000" y="0"/>
                <a:ext cx="8001000" cy="6858000"/>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grpSp>
      <p:grpSp>
        <p:nvGrpSpPr>
          <p:cNvPr id="1029" name="Freeform 9"/>
          <p:cNvGrpSpPr/>
          <p:nvPr/>
        </p:nvGrpSpPr>
        <p:grpSpPr>
          <a:xfrm>
            <a:off x="628650" y="6072188"/>
            <a:ext cx="7924800" cy="536575"/>
            <a:chOff x="396" y="3825"/>
            <a:chExt cx="4992" cy="338"/>
          </a:xfrm>
        </p:grpSpPr>
        <p:pic>
          <p:nvPicPr>
            <p:cNvPr id="1027" name="Freeform 9"/>
            <p:cNvPicPr/>
            <p:nvPr/>
          </p:nvPicPr>
          <p:blipFill>
            <a:blip r:embed="rId16"/>
            <a:stretch>
              <a:fillRect/>
            </a:stretch>
          </p:blipFill>
          <p:spPr>
            <a:xfrm>
              <a:off x="396" y="3825"/>
              <a:ext cx="4992" cy="338"/>
            </a:xfrm>
            <a:prstGeom prst="rect">
              <a:avLst/>
            </a:prstGeom>
            <a:noFill/>
            <a:ln>
              <a:miter lim="800000"/>
            </a:ln>
          </p:spPr>
        </p:pic>
        <p:sp>
          <p:nvSpPr>
            <p:cNvPr id="1028" name="Text Box 4"/>
            <p:cNvSpPr txBox="1"/>
            <p:nvPr/>
          </p:nvSpPr>
          <p:spPr>
            <a:xfrm rot="10800000">
              <a:off x="396" y="3823"/>
              <a:ext cx="4990" cy="339"/>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sp>
        <p:nvSpPr>
          <p:cNvPr id="1030" name="Rectangle 10"/>
          <p:cNvSpPr/>
          <p:nvPr/>
        </p:nvSpPr>
        <p:spPr>
          <a:xfrm>
            <a:off x="731838" y="574675"/>
            <a:ext cx="76962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31" name="Rectangle 11"/>
          <p:cNvSpPr/>
          <p:nvPr/>
        </p:nvSpPr>
        <p:spPr>
          <a:xfrm>
            <a:off x="731838" y="576263"/>
            <a:ext cx="7696200" cy="5715000"/>
          </a:xfrm>
          <a:prstGeom prst="rect">
            <a:avLst/>
          </a:prstGeom>
          <a:blipFill rotWithShape="1">
            <a:blip r:embed="rId17">
              <a:alphaModFix amt="20000"/>
              <a:grayscl/>
              <a:lum contrast="12000"/>
            </a:blip>
            <a:tile tx="0" ty="0" sx="100000" sy="100000" flip="none" algn="tl"/>
          </a:blipFill>
          <a:ln w="6350">
            <a:noFill/>
            <a:miter lim="800000"/>
          </a:ln>
          <a:effectLst>
            <a:outerShdw blurRad="101600" dist="50800" dir="5400000" algn="t">
              <a:srgbClr val="000000">
                <a:alpha val="20000"/>
              </a:srgbClr>
            </a:outerShdw>
          </a:effectLst>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pic>
        <p:nvPicPr>
          <p:cNvPr id="1032" name="Picture 2" descr="C:\Users\Administrator\Desktop\Pushpin Dev\Assets\pushpinLeft.png"/>
          <p:cNvPicPr>
            <a:picLocks noChangeAspect="1"/>
          </p:cNvPicPr>
          <p:nvPr/>
        </p:nvPicPr>
        <p:blipFill>
          <a:blip r:embed="rId18"/>
          <a:stretch>
            <a:fillRect/>
          </a:stretch>
        </p:blipFill>
        <p:spPr>
          <a:xfrm rot="1380000">
            <a:off x="544513" y="273050"/>
            <a:ext cx="566737" cy="568325"/>
          </a:xfrm>
          <a:prstGeom prst="rect">
            <a:avLst/>
          </a:prstGeom>
          <a:noFill/>
          <a:ln>
            <a:noFill/>
            <a:miter lim="800000"/>
          </a:ln>
        </p:spPr>
      </p:pic>
      <p:pic>
        <p:nvPicPr>
          <p:cNvPr id="1033" name="Picture 2" descr="C:\Users\Administrator\Desktop\Pushpin Dev\Assets\pushpinLeft.png"/>
          <p:cNvPicPr>
            <a:picLocks noChangeAspect="1"/>
          </p:cNvPicPr>
          <p:nvPr/>
        </p:nvPicPr>
        <p:blipFill>
          <a:blip r:embed="rId18"/>
          <a:stretch>
            <a:fillRect/>
          </a:stretch>
        </p:blipFill>
        <p:spPr>
          <a:xfrm rot="4080000">
            <a:off x="8115300" y="298450"/>
            <a:ext cx="566738" cy="566738"/>
          </a:xfrm>
          <a:prstGeom prst="rect">
            <a:avLst/>
          </a:prstGeom>
          <a:noFill/>
          <a:ln>
            <a:noFill/>
            <a:miter lim="800000"/>
          </a:ln>
        </p:spPr>
      </p:pic>
      <p:sp>
        <p:nvSpPr>
          <p:cNvPr id="1034" name="Title Placeholder 1"/>
          <p:cNvSpPr>
            <a:spLocks noGrp="1"/>
          </p:cNvSpPr>
          <p:nvPr>
            <p:ph type="title"/>
          </p:nvPr>
        </p:nvSpPr>
        <p:spPr>
          <a:xfrm>
            <a:off x="1095375" y="817563"/>
            <a:ext cx="6964363" cy="1201737"/>
          </a:xfrm>
          <a:prstGeom prst="rect">
            <a:avLst/>
          </a:prstGeom>
          <a:noFill/>
          <a:ln>
            <a:noFill/>
            <a:miter lim="800000"/>
          </a:ln>
        </p:spPr>
        <p:txBody>
          <a:bodyPr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es-ES" altLang="en-US" sz="4400" b="0" i="0" u="none" kern="1200" baseline="0">
                <a:solidFill>
                  <a:schemeClr val="tx1"/>
                </a:solidFill>
                <a:latin typeface="Constantia" pitchFamily="18" charset="0"/>
                <a:ea typeface="+mj-ea"/>
                <a:cs typeface="+mj-cs"/>
              </a:defRPr>
            </a:lvl1pPr>
          </a:lstStyle>
          <a:p>
            <a:pPr lvl="0"/>
            <a:r>
              <a:t>Haga clic para modificar el estilo de título del patrón</a:t>
            </a:r>
          </a:p>
        </p:txBody>
      </p:sp>
      <p:sp>
        <p:nvSpPr>
          <p:cNvPr id="1035" name="Text Placeholder 2"/>
          <p:cNvSpPr>
            <a:spLocks noGrp="1"/>
          </p:cNvSpPr>
          <p:nvPr>
            <p:ph type="body" idx="1"/>
          </p:nvPr>
        </p:nvSpPr>
        <p:spPr>
          <a:xfrm>
            <a:off x="1463675" y="2119313"/>
            <a:ext cx="6196013" cy="3603625"/>
          </a:xfrm>
          <a:prstGeom prst="rect">
            <a:avLst/>
          </a:prstGeom>
          <a:noFill/>
          <a:ln>
            <a:noFill/>
            <a:miter lim="800000"/>
          </a:ln>
        </p:spPr>
        <p:txBody>
          <a:bodyPr>
            <a:noAutofit/>
          </a:bodyPr>
          <a:lstStyle>
            <a:lvl1pPr marL="273050" indent="-27305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2400" b="0" i="0" u="none" kern="1200" baseline="0">
                <a:solidFill>
                  <a:schemeClr val="tx1"/>
                </a:solidFill>
                <a:effectLst/>
                <a:latin typeface="+mn-lt"/>
                <a:ea typeface="+mn-ea"/>
                <a:cs typeface="+mn-cs"/>
              </a:defRPr>
            </a:lvl1pPr>
            <a:lvl2pPr marL="639763" indent="-27305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2200" b="0" i="0" u="none" kern="1200" baseline="0">
                <a:solidFill>
                  <a:schemeClr val="tx1"/>
                </a:solidFill>
                <a:effectLst/>
                <a:latin typeface="+mn-lt"/>
                <a:ea typeface="+mn-ea"/>
                <a:cs typeface="+mn-cs"/>
              </a:defRPr>
            </a:lvl2pPr>
            <a:lvl3pPr marL="914400"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2000" b="0" i="0" u="none" kern="1200" baseline="0">
                <a:solidFill>
                  <a:schemeClr val="tx1"/>
                </a:solidFill>
                <a:effectLst/>
                <a:latin typeface="+mn-lt"/>
                <a:ea typeface="+mn-ea"/>
                <a:cs typeface="+mn-cs"/>
              </a:defRPr>
            </a:lvl3pPr>
            <a:lvl4pPr marL="1279525"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1800" b="0" i="0" u="none" kern="1200" baseline="0">
                <a:solidFill>
                  <a:schemeClr val="tx1"/>
                </a:solidFill>
                <a:effectLst/>
                <a:latin typeface="+mn-lt"/>
                <a:ea typeface="+mn-ea"/>
                <a:cs typeface="+mn-cs"/>
              </a:defRPr>
            </a:lvl4pPr>
            <a:lvl5pPr marL="1644650"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1600" b="0" i="0" u="none" kern="1200" baseline="0">
                <a:solidFill>
                  <a:schemeClr val="tx1"/>
                </a:solidFill>
                <a:effectLst/>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9pPr>
          </a:lstStyle>
          <a:p>
            <a:pPr lvl="0"/>
            <a:r>
              <a:t>Haga clic para modificar el estilo de texto del patrón</a:t>
            </a:r>
          </a:p>
          <a:p>
            <a:pPr lvl="1"/>
            <a:r>
              <a:t>Segundo nivel</a:t>
            </a:r>
          </a:p>
          <a:p>
            <a:pPr lvl="2"/>
            <a:r>
              <a:t>Tercer nivel</a:t>
            </a:r>
          </a:p>
          <a:p>
            <a:pPr lvl="3"/>
            <a:r>
              <a:t>Cuarto nivel</a:t>
            </a:r>
          </a:p>
          <a:p>
            <a:pPr lvl="4"/>
            <a:r>
              <a:t>Quinto nivel</a:t>
            </a:r>
          </a:p>
        </p:txBody>
      </p:sp>
      <p:sp>
        <p:nvSpPr>
          <p:cNvPr id="1036" name="Date Placeholder 3"/>
          <p:cNvSpPr>
            <a:spLocks noGrp="1"/>
          </p:cNvSpPr>
          <p:nvPr>
            <p:ph type="dt" sz="half" idx="2"/>
          </p:nvPr>
        </p:nvSpPr>
        <p:spPr>
          <a:xfrm>
            <a:off x="6454775" y="5808663"/>
            <a:ext cx="1212850" cy="365125"/>
          </a:xfrm>
          <a:prstGeom prst="rect">
            <a:avLst/>
          </a:prstGeom>
        </p:spPr>
        <p:txBody>
          <a:bodyPr vert="horz" lIns="91440" tIns="45720" rIns="91440" bIns="45720" rtlCol="0" anchor="ctr"/>
          <a:lstStyle>
            <a:defPPr>
              <a:defRPr lang="es-ES"/>
            </a:defPPr>
            <a:lvl1pPr marL="0" indent="0" algn="r" defTabSz="914400" rtl="0" eaLnBrk="0" fontAlgn="base" hangingPunct="0">
              <a:lnSpc>
                <a:spcPct val="100000"/>
              </a:lnSpc>
              <a:spcBef>
                <a:spcPct val="0"/>
              </a:spcBef>
              <a:spcAft>
                <a:spcPct val="0"/>
              </a:spcAft>
              <a:buClrTx/>
              <a:buSzTx/>
              <a:buFontTx/>
              <a:buNone/>
              <a:defRPr kumimoji="0" sz="1200" b="0" i="0" u="none" baseline="0">
                <a:solidFill>
                  <a:schemeClr val="tx2"/>
                </a:solidFill>
                <a:effectLst/>
                <a:latin typeface="Rage Italic" pitchFamily="66"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1037" name="Footer Placeholder 4"/>
          <p:cNvSpPr>
            <a:spLocks noGrp="1"/>
          </p:cNvSpPr>
          <p:nvPr>
            <p:ph type="ftr" sz="quarter" idx="3"/>
          </p:nvPr>
        </p:nvSpPr>
        <p:spPr>
          <a:xfrm>
            <a:off x="914400" y="5808663"/>
            <a:ext cx="5540375" cy="365125"/>
          </a:xfrm>
          <a:prstGeom prst="rect">
            <a:avLst/>
          </a:prstGeom>
        </p:spPr>
        <p:txBody>
          <a:bodyPr vert="horz" lIns="91440" tIns="45720" rIns="91440" bIns="45720" rtlCol="0" anchor="ctr"/>
          <a:lstStyle>
            <a:defPPr>
              <a:defRPr lang="es-ES"/>
            </a:defPPr>
            <a:lvl1pPr marL="0" indent="0" algn="l" defTabSz="914400" rtl="0" eaLnBrk="0" fontAlgn="base" hangingPunct="0">
              <a:lnSpc>
                <a:spcPct val="100000"/>
              </a:lnSpc>
              <a:spcBef>
                <a:spcPct val="0"/>
              </a:spcBef>
              <a:spcAft>
                <a:spcPct val="0"/>
              </a:spcAft>
              <a:buClrTx/>
              <a:buSzTx/>
              <a:buFontTx/>
              <a:buNone/>
              <a:defRPr kumimoji="0" sz="1400" b="0" i="0" u="none" baseline="0">
                <a:solidFill>
                  <a:schemeClr val="tx2"/>
                </a:solidFill>
                <a:effectLst/>
                <a:latin typeface="Rage Italic" pitchFamily="66"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1038" name="Slide Number Placeholder 5"/>
          <p:cNvSpPr>
            <a:spLocks noGrp="1"/>
          </p:cNvSpPr>
          <p:nvPr>
            <p:ph type="sldNum" sz="quarter" idx="4"/>
          </p:nvPr>
        </p:nvSpPr>
        <p:spPr>
          <a:xfrm>
            <a:off x="7670800" y="5808663"/>
            <a:ext cx="554038" cy="365125"/>
          </a:xfrm>
          <a:prstGeom prst="rect">
            <a:avLst/>
          </a:prstGeom>
        </p:spPr>
        <p:txBody>
          <a:bodyPr rtlCol="0" anchor="ctr" anchorCtr="0">
            <a:noAutofit/>
          </a:bodyPr>
          <a:lstStyle>
            <a:defPPr>
              <a:defRPr lang="es-ES"/>
            </a:defPPr>
            <a:lvl1pPr marL="0" indent="0" algn="r" defTabSz="914400" rtl="0" eaLnBrk="0" fontAlgn="base" hangingPunct="0">
              <a:lnSpc>
                <a:spcPct val="100000"/>
              </a:lnSpc>
              <a:spcBef>
                <a:spcPct val="0"/>
              </a:spcBef>
              <a:spcAft>
                <a:spcPct val="0"/>
              </a:spcAft>
              <a:buClrTx/>
              <a:buSzTx/>
              <a:buFontTx/>
              <a:buNone/>
              <a:defRPr kumimoji="0" lang="es-ES" altLang="en-US" sz="1400" b="0" i="0" u="none" baseline="0">
                <a:solidFill>
                  <a:schemeClr val="tx2"/>
                </a:solidFill>
                <a:effectLst/>
                <a:latin typeface="Rage Italic" pitchFamily="66" charset="0"/>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r" eaLnBrk="1" hangingPunct="1"/>
            <a:fld id="{53DD7F65-2421-41C8-B65D-E1B0C0167FB4}"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 bg1="lt1" tx1="dk1" bg2="lt2" tx2="dk2" accent1="accent1" accent2="accent2" accent3="accent3" accent4="accent4" accent5="accent5" accent6="accent6" hlink="hlink" folHlink="folHlink"/>
  <p:sldLayoutIdLst>
    <p:sldLayoutId id="2147483827" r:id="rId1"/>
    <p:sldLayoutId id="2147484156" r:id="rId2"/>
    <p:sldLayoutId id="2147484157" r:id="rId3"/>
    <p:sldLayoutId id="2147484158" r:id="rId4"/>
    <p:sldLayoutId id="2147484159" r:id="rId5"/>
    <p:sldLayoutId id="2147484160" r:id="rId6"/>
    <p:sldLayoutId id="2147484161" r:id="rId7"/>
    <p:sldLayoutId id="2147484162" r:id="rId8"/>
    <p:sldLayoutId id="2147484164" r:id="rId9"/>
    <p:sldLayoutId id="2147484166" r:id="rId10"/>
    <p:sldLayoutId id="2147484167" r:id="rId11"/>
  </p:sldLayoutIdLst>
  <p:transition/>
  <p:txStyles>
    <p:titleStyle>
      <a:lvl1pPr marL="0" indent="0" algn="ctr" defTabSz="914400" rtl="0" eaLnBrk="0" fontAlgn="base" hangingPunct="0">
        <a:lnSpc>
          <a:spcPct val="100000"/>
        </a:lnSpc>
        <a:spcBef>
          <a:spcPct val="0"/>
        </a:spcBef>
        <a:spcAft>
          <a:spcPct val="0"/>
        </a:spcAft>
        <a:buClrTx/>
        <a:buSzTx/>
        <a:buFontTx/>
        <a:buNone/>
        <a:defRPr kumimoji="0" sz="4400" b="0" i="0" u="none" kern="1200" baseline="0">
          <a:solidFill>
            <a:schemeClr val="tx1"/>
          </a:solidFill>
          <a:effectLst/>
          <a:latin typeface="Constantia" pitchFamily="18" charset="0"/>
          <a:ea typeface="+mj-ea"/>
          <a:cs typeface="+mj-cs"/>
        </a:defRPr>
      </a:lvl1pPr>
    </p:titleStyle>
    <p:bodyStyle>
      <a:lvl1pPr marL="273050" indent="-27305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sz="2400" b="0" i="0" u="none" kern="1200" baseline="0">
          <a:solidFill>
            <a:schemeClr val="tx1"/>
          </a:solidFill>
          <a:effectLst/>
          <a:latin typeface="+mn-lt"/>
          <a:ea typeface="+mn-ea"/>
          <a:cs typeface="+mn-cs"/>
        </a:defRPr>
      </a:lvl1pPr>
      <a:lvl2pPr marL="639763" indent="-27305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sz="2200" b="0" i="0" u="none" kern="1200" baseline="0">
          <a:solidFill>
            <a:schemeClr val="tx1"/>
          </a:solidFill>
          <a:effectLst/>
          <a:latin typeface="+mn-lt"/>
          <a:ea typeface="+mn-ea"/>
          <a:cs typeface="+mn-cs"/>
        </a:defRPr>
      </a:lvl2pPr>
      <a:lvl3pPr marL="914400"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sz="2000" b="0" i="0" u="none" kern="1200" baseline="0">
          <a:solidFill>
            <a:schemeClr val="tx1"/>
          </a:solidFill>
          <a:effectLst/>
          <a:latin typeface="+mn-lt"/>
          <a:ea typeface="+mn-ea"/>
          <a:cs typeface="+mn-cs"/>
        </a:defRPr>
      </a:lvl3pPr>
      <a:lvl4pPr marL="1279525"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sz="1800" b="0" i="0" u="none" kern="1200" baseline="0">
          <a:solidFill>
            <a:schemeClr val="tx1"/>
          </a:solidFill>
          <a:effectLst/>
          <a:latin typeface="+mn-lt"/>
          <a:ea typeface="+mn-ea"/>
          <a:cs typeface="+mn-cs"/>
        </a:defRPr>
      </a:lvl4pPr>
      <a:lvl5pPr marL="1644650"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sz="1600" b="0" i="0" u="none" kern="1200" baseline="0">
          <a:solidFill>
            <a:schemeClr val="tx1"/>
          </a:solidFill>
          <a:effectLst/>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grpSp>
        <p:nvGrpSpPr>
          <p:cNvPr id="1026" name="Group 15"/>
          <p:cNvGrpSpPr/>
          <p:nvPr/>
        </p:nvGrpSpPr>
        <p:grpSpPr>
          <a:xfrm>
            <a:off x="0" y="0"/>
            <a:ext cx="9144000" cy="6858000"/>
            <a:chOff x="0" y="0"/>
            <a:chExt cx="9144000" cy="6858000"/>
          </a:xfrm>
        </p:grpSpPr>
        <p:grpSp>
          <p:nvGrpSpPr>
            <p:cNvPr id="1041" name="Rectangle 7"/>
            <p:cNvGrpSpPr/>
            <p:nvPr/>
          </p:nvGrpSpPr>
          <p:grpSpPr>
            <a:xfrm>
              <a:off x="0" y="0"/>
              <a:ext cx="7162800" cy="6858000"/>
              <a:chOff x="0" y="0"/>
              <a:chExt cx="7162800" cy="6858000"/>
            </a:xfrm>
          </p:grpSpPr>
          <p:pic>
            <p:nvPicPr>
              <p:cNvPr id="1039" name="Rectangle 7"/>
              <p:cNvPicPr/>
              <p:nvPr/>
            </p:nvPicPr>
            <p:blipFill>
              <a:blip r:embed="rId14"/>
              <a:stretch>
                <a:fillRect/>
              </a:stretch>
            </p:blipFill>
            <p:spPr>
              <a:xfrm>
                <a:off x="0" y="0"/>
                <a:ext cx="7162800" cy="6858000"/>
              </a:xfrm>
              <a:prstGeom prst="rect">
                <a:avLst/>
              </a:prstGeom>
              <a:noFill/>
              <a:ln>
                <a:miter lim="800000"/>
              </a:ln>
            </p:spPr>
          </p:pic>
          <p:sp>
            <p:nvSpPr>
              <p:cNvPr id="1040" name="Text Box 10"/>
              <p:cNvSpPr txBox="1"/>
              <p:nvPr/>
            </p:nvSpPr>
            <p:spPr>
              <a:xfrm>
                <a:off x="0" y="0"/>
                <a:ext cx="7162800" cy="6858000"/>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grpSp>
          <p:nvGrpSpPr>
            <p:cNvPr id="1044" name="Rectangle 8"/>
            <p:cNvGrpSpPr/>
            <p:nvPr/>
          </p:nvGrpSpPr>
          <p:grpSpPr>
            <a:xfrm>
              <a:off x="1146048" y="0"/>
              <a:ext cx="7997952" cy="6858000"/>
              <a:chOff x="1146048" y="0"/>
              <a:chExt cx="7997952" cy="6858000"/>
            </a:xfrm>
          </p:grpSpPr>
          <p:pic>
            <p:nvPicPr>
              <p:cNvPr id="1042" name="Rectangle 8"/>
              <p:cNvPicPr/>
              <p:nvPr/>
            </p:nvPicPr>
            <p:blipFill>
              <a:blip r:embed="rId15"/>
              <a:stretch>
                <a:fillRect/>
              </a:stretch>
            </p:blipFill>
            <p:spPr>
              <a:xfrm>
                <a:off x="1146048" y="0"/>
                <a:ext cx="7997952" cy="6858000"/>
              </a:xfrm>
              <a:prstGeom prst="rect">
                <a:avLst/>
              </a:prstGeom>
              <a:noFill/>
              <a:ln>
                <a:miter lim="800000"/>
              </a:ln>
            </p:spPr>
          </p:pic>
          <p:sp>
            <p:nvSpPr>
              <p:cNvPr id="1043" name="Text Box 13"/>
              <p:cNvSpPr txBox="1"/>
              <p:nvPr/>
            </p:nvSpPr>
            <p:spPr>
              <a:xfrm>
                <a:off x="1143000" y="0"/>
                <a:ext cx="8001000" cy="6858000"/>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grpSp>
      <p:grpSp>
        <p:nvGrpSpPr>
          <p:cNvPr id="1029" name="Freeform 9"/>
          <p:cNvGrpSpPr/>
          <p:nvPr/>
        </p:nvGrpSpPr>
        <p:grpSpPr>
          <a:xfrm>
            <a:off x="628650" y="6072188"/>
            <a:ext cx="7924800" cy="536575"/>
            <a:chOff x="396" y="3825"/>
            <a:chExt cx="4992" cy="338"/>
          </a:xfrm>
        </p:grpSpPr>
        <p:pic>
          <p:nvPicPr>
            <p:cNvPr id="1027" name="Freeform 9"/>
            <p:cNvPicPr/>
            <p:nvPr/>
          </p:nvPicPr>
          <p:blipFill>
            <a:blip r:embed="rId16"/>
            <a:stretch>
              <a:fillRect/>
            </a:stretch>
          </p:blipFill>
          <p:spPr>
            <a:xfrm>
              <a:off x="396" y="3825"/>
              <a:ext cx="4992" cy="338"/>
            </a:xfrm>
            <a:prstGeom prst="rect">
              <a:avLst/>
            </a:prstGeom>
            <a:noFill/>
            <a:ln>
              <a:miter lim="800000"/>
            </a:ln>
          </p:spPr>
        </p:pic>
        <p:sp>
          <p:nvSpPr>
            <p:cNvPr id="1028" name="Text Box 4"/>
            <p:cNvSpPr txBox="1"/>
            <p:nvPr/>
          </p:nvSpPr>
          <p:spPr>
            <a:xfrm rot="10800000">
              <a:off x="396" y="3823"/>
              <a:ext cx="4990" cy="339"/>
            </a:xfrm>
            <a:prstGeom prst="rect">
              <a:avLst/>
            </a:prstGeom>
            <a:noFill/>
            <a:ln>
              <a:noFill/>
              <a:miter lim="800000"/>
            </a:ln>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grpSp>
      <p:sp>
        <p:nvSpPr>
          <p:cNvPr id="1030" name="Rectangle 10"/>
          <p:cNvSpPr/>
          <p:nvPr/>
        </p:nvSpPr>
        <p:spPr>
          <a:xfrm>
            <a:off x="731838" y="574675"/>
            <a:ext cx="76962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31" name="Rectangle 11"/>
          <p:cNvSpPr/>
          <p:nvPr/>
        </p:nvSpPr>
        <p:spPr>
          <a:xfrm>
            <a:off x="731838" y="576263"/>
            <a:ext cx="7696200" cy="5715000"/>
          </a:xfrm>
          <a:prstGeom prst="rect">
            <a:avLst/>
          </a:prstGeom>
          <a:blipFill rotWithShape="1">
            <a:blip r:embed="rId17">
              <a:alphaModFix amt="20000"/>
              <a:grayscl/>
              <a:lum contrast="12000"/>
            </a:blip>
            <a:tile tx="0" ty="0" sx="100000" sy="100000" flip="none" algn="tl"/>
          </a:blipFill>
          <a:ln w="6350">
            <a:noFill/>
            <a:miter lim="800000"/>
          </a:ln>
          <a:effectLst>
            <a:outerShdw blurRad="101600" dist="50800" dir="5400000" algn="t">
              <a:srgbClr val="000000">
                <a:alpha val="20000"/>
              </a:srgbClr>
            </a:outerShdw>
          </a:effectLst>
        </p:spPr>
        <p:txBody>
          <a:bodyPr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endParaRPr lang="en-US" altLang="en-US">
              <a:solidFill>
                <a:srgbClr val="FFFFFF"/>
              </a:solidFill>
              <a:latin typeface="Franklin Gothic Book" pitchFamily="34" charset="0"/>
            </a:endParaRPr>
          </a:p>
        </p:txBody>
      </p:sp>
      <p:pic>
        <p:nvPicPr>
          <p:cNvPr id="1032" name="Picture 2" descr="C:\Users\Administrator\Desktop\Pushpin Dev\Assets\pushpinLeft.png"/>
          <p:cNvPicPr>
            <a:picLocks noChangeAspect="1"/>
          </p:cNvPicPr>
          <p:nvPr/>
        </p:nvPicPr>
        <p:blipFill>
          <a:blip r:embed="rId18"/>
          <a:stretch>
            <a:fillRect/>
          </a:stretch>
        </p:blipFill>
        <p:spPr>
          <a:xfrm rot="1380000">
            <a:off x="544513" y="273050"/>
            <a:ext cx="566737" cy="568325"/>
          </a:xfrm>
          <a:prstGeom prst="rect">
            <a:avLst/>
          </a:prstGeom>
          <a:noFill/>
          <a:ln>
            <a:noFill/>
            <a:miter lim="800000"/>
          </a:ln>
        </p:spPr>
      </p:pic>
      <p:pic>
        <p:nvPicPr>
          <p:cNvPr id="1033" name="Picture 2" descr="C:\Users\Administrator\Desktop\Pushpin Dev\Assets\pushpinLeft.png"/>
          <p:cNvPicPr>
            <a:picLocks noChangeAspect="1"/>
          </p:cNvPicPr>
          <p:nvPr/>
        </p:nvPicPr>
        <p:blipFill>
          <a:blip r:embed="rId18"/>
          <a:stretch>
            <a:fillRect/>
          </a:stretch>
        </p:blipFill>
        <p:spPr>
          <a:xfrm rot="4080000">
            <a:off x="8115300" y="298450"/>
            <a:ext cx="566738" cy="566738"/>
          </a:xfrm>
          <a:prstGeom prst="rect">
            <a:avLst/>
          </a:prstGeom>
          <a:noFill/>
          <a:ln>
            <a:noFill/>
            <a:miter lim="800000"/>
          </a:ln>
        </p:spPr>
      </p:pic>
      <p:sp>
        <p:nvSpPr>
          <p:cNvPr id="1034" name="Title Placeholder 1"/>
          <p:cNvSpPr>
            <a:spLocks noGrp="1"/>
          </p:cNvSpPr>
          <p:nvPr>
            <p:ph type="title"/>
          </p:nvPr>
        </p:nvSpPr>
        <p:spPr>
          <a:xfrm>
            <a:off x="1095375" y="817563"/>
            <a:ext cx="6964363" cy="1201737"/>
          </a:xfrm>
          <a:prstGeom prst="rect">
            <a:avLst/>
          </a:prstGeom>
          <a:noFill/>
          <a:ln>
            <a:noFill/>
            <a:miter lim="800000"/>
          </a:ln>
        </p:spPr>
        <p:txBody>
          <a:bodyPr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es-ES" altLang="en-US" sz="4400" b="0" i="0" u="none" kern="1200" baseline="0">
                <a:solidFill>
                  <a:schemeClr val="tx1"/>
                </a:solidFill>
                <a:latin typeface="Constantia" pitchFamily="18" charset="0"/>
                <a:ea typeface="+mj-ea"/>
                <a:cs typeface="+mj-cs"/>
              </a:defRPr>
            </a:lvl1pPr>
          </a:lstStyle>
          <a:p>
            <a:pPr lvl="0"/>
            <a:r>
              <a:t>Haga clic para modificar el estilo de título del patrón</a:t>
            </a:r>
          </a:p>
        </p:txBody>
      </p:sp>
      <p:sp>
        <p:nvSpPr>
          <p:cNvPr id="1035" name="Text Placeholder 2"/>
          <p:cNvSpPr>
            <a:spLocks noGrp="1"/>
          </p:cNvSpPr>
          <p:nvPr>
            <p:ph type="body" idx="1"/>
          </p:nvPr>
        </p:nvSpPr>
        <p:spPr>
          <a:xfrm>
            <a:off x="1463675" y="2119313"/>
            <a:ext cx="6196013" cy="3603625"/>
          </a:xfrm>
          <a:prstGeom prst="rect">
            <a:avLst/>
          </a:prstGeom>
          <a:noFill/>
          <a:ln>
            <a:noFill/>
            <a:miter lim="800000"/>
          </a:ln>
        </p:spPr>
        <p:txBody>
          <a:bodyPr>
            <a:noAutofit/>
          </a:bodyPr>
          <a:lstStyle>
            <a:lvl1pPr marL="273050" indent="-27305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2400" b="0" i="0" u="none" kern="1200" baseline="0">
                <a:solidFill>
                  <a:schemeClr val="tx1"/>
                </a:solidFill>
                <a:effectLst/>
                <a:latin typeface="+mn-lt"/>
                <a:ea typeface="+mn-ea"/>
                <a:cs typeface="+mn-cs"/>
              </a:defRPr>
            </a:lvl1pPr>
            <a:lvl2pPr marL="639763" indent="-27305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2200" b="0" i="0" u="none" kern="1200" baseline="0">
                <a:solidFill>
                  <a:schemeClr val="tx1"/>
                </a:solidFill>
                <a:effectLst/>
                <a:latin typeface="+mn-lt"/>
                <a:ea typeface="+mn-ea"/>
                <a:cs typeface="+mn-cs"/>
              </a:defRPr>
            </a:lvl2pPr>
            <a:lvl3pPr marL="914400"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2000" b="0" i="0" u="none" kern="1200" baseline="0">
                <a:solidFill>
                  <a:schemeClr val="tx1"/>
                </a:solidFill>
                <a:effectLst/>
                <a:latin typeface="+mn-lt"/>
                <a:ea typeface="+mn-ea"/>
                <a:cs typeface="+mn-cs"/>
              </a:defRPr>
            </a:lvl3pPr>
            <a:lvl4pPr marL="1279525"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1800" b="0" i="0" u="none" kern="1200" baseline="0">
                <a:solidFill>
                  <a:schemeClr val="tx1"/>
                </a:solidFill>
                <a:effectLst/>
                <a:latin typeface="+mn-lt"/>
                <a:ea typeface="+mn-ea"/>
                <a:cs typeface="+mn-cs"/>
              </a:defRPr>
            </a:lvl4pPr>
            <a:lvl5pPr marL="1644650"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1600" b="0" i="0" u="none" kern="1200" baseline="0">
                <a:solidFill>
                  <a:schemeClr val="tx1"/>
                </a:solidFill>
                <a:effectLst/>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9pPr>
          </a:lstStyle>
          <a:p>
            <a:pPr lvl="0"/>
            <a:r>
              <a:t>Haga clic para modificar el estilo de texto del patrón</a:t>
            </a:r>
          </a:p>
          <a:p>
            <a:pPr lvl="1"/>
            <a:r>
              <a:t>Segundo nivel</a:t>
            </a:r>
          </a:p>
          <a:p>
            <a:pPr lvl="2"/>
            <a:r>
              <a:t>Tercer nivel</a:t>
            </a:r>
          </a:p>
          <a:p>
            <a:pPr lvl="3"/>
            <a:r>
              <a:t>Cuarto nivel</a:t>
            </a:r>
          </a:p>
          <a:p>
            <a:pPr lvl="4"/>
            <a:r>
              <a:t>Quinto nivel</a:t>
            </a:r>
          </a:p>
        </p:txBody>
      </p:sp>
      <p:sp>
        <p:nvSpPr>
          <p:cNvPr id="1036" name="Date Placeholder 3"/>
          <p:cNvSpPr>
            <a:spLocks noGrp="1"/>
          </p:cNvSpPr>
          <p:nvPr>
            <p:ph type="dt" sz="half" idx="2"/>
          </p:nvPr>
        </p:nvSpPr>
        <p:spPr>
          <a:xfrm>
            <a:off x="6454775" y="5808663"/>
            <a:ext cx="1212850" cy="365125"/>
          </a:xfrm>
          <a:prstGeom prst="rect">
            <a:avLst/>
          </a:prstGeom>
        </p:spPr>
        <p:txBody>
          <a:bodyPr vert="horz" lIns="91440" tIns="45720" rIns="91440" bIns="45720" rtlCol="0" anchor="ctr"/>
          <a:lstStyle>
            <a:defPPr>
              <a:defRPr lang="es-ES"/>
            </a:defPPr>
            <a:lvl1pPr marL="0" indent="0" algn="r" defTabSz="914400" rtl="0" eaLnBrk="0" fontAlgn="base" hangingPunct="0">
              <a:lnSpc>
                <a:spcPct val="100000"/>
              </a:lnSpc>
              <a:spcBef>
                <a:spcPct val="0"/>
              </a:spcBef>
              <a:spcAft>
                <a:spcPct val="0"/>
              </a:spcAft>
              <a:buClrTx/>
              <a:buSzTx/>
              <a:buFontTx/>
              <a:buNone/>
              <a:defRPr kumimoji="0" sz="1200" b="0" i="0" u="none" baseline="0">
                <a:solidFill>
                  <a:schemeClr val="tx2"/>
                </a:solidFill>
                <a:effectLst/>
                <a:latin typeface="Rage Italic" pitchFamily="66"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s-ES_tradnl" sz="12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1037" name="Footer Placeholder 4"/>
          <p:cNvSpPr>
            <a:spLocks noGrp="1"/>
          </p:cNvSpPr>
          <p:nvPr>
            <p:ph type="ftr" sz="quarter" idx="3"/>
          </p:nvPr>
        </p:nvSpPr>
        <p:spPr>
          <a:xfrm>
            <a:off x="914400" y="5808663"/>
            <a:ext cx="5540375" cy="365125"/>
          </a:xfrm>
          <a:prstGeom prst="rect">
            <a:avLst/>
          </a:prstGeom>
        </p:spPr>
        <p:txBody>
          <a:bodyPr vert="horz" lIns="91440" tIns="45720" rIns="91440" bIns="45720" rtlCol="0" anchor="ctr"/>
          <a:lstStyle>
            <a:defPPr>
              <a:defRPr lang="es-ES"/>
            </a:defPPr>
            <a:lvl1pPr marL="0" indent="0" algn="l" defTabSz="914400" rtl="0" eaLnBrk="0" fontAlgn="base" hangingPunct="0">
              <a:lnSpc>
                <a:spcPct val="100000"/>
              </a:lnSpc>
              <a:spcBef>
                <a:spcPct val="0"/>
              </a:spcBef>
              <a:spcAft>
                <a:spcPct val="0"/>
              </a:spcAft>
              <a:buClrTx/>
              <a:buSzTx/>
              <a:buFontTx/>
              <a:buNone/>
              <a:defRPr kumimoji="0" sz="1400" b="0" i="0" u="none" baseline="0">
                <a:solidFill>
                  <a:schemeClr val="tx2"/>
                </a:solidFill>
                <a:effectLst/>
                <a:latin typeface="Rage Italic" pitchFamily="66"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s-ES_tradnl" sz="1400" b="0" i="0" u="none" strike="noStrike" kern="1200" cap="none" spc="0" normalizeH="0" baseline="0" noProof="0">
              <a:ln>
                <a:noFill/>
              </a:ln>
              <a:solidFill>
                <a:schemeClr val="tx2"/>
              </a:solidFill>
              <a:effectLst/>
              <a:uLnTx/>
              <a:uFillTx/>
              <a:latin typeface="Rage Italic" pitchFamily="66" charset="0"/>
              <a:ea typeface="+mn-ea"/>
              <a:cs typeface="+mn-cs"/>
            </a:endParaRPr>
          </a:p>
        </p:txBody>
      </p:sp>
      <p:sp>
        <p:nvSpPr>
          <p:cNvPr id="1038" name="Slide Number Placeholder 5"/>
          <p:cNvSpPr>
            <a:spLocks noGrp="1"/>
          </p:cNvSpPr>
          <p:nvPr>
            <p:ph type="sldNum" sz="quarter" idx="4"/>
          </p:nvPr>
        </p:nvSpPr>
        <p:spPr>
          <a:xfrm>
            <a:off x="7670800" y="5808663"/>
            <a:ext cx="554038" cy="365125"/>
          </a:xfrm>
          <a:prstGeom prst="rect">
            <a:avLst/>
          </a:prstGeom>
        </p:spPr>
        <p:txBody>
          <a:bodyPr rtlCol="0" anchor="ctr" anchorCtr="0">
            <a:noAutofit/>
          </a:bodyPr>
          <a:lstStyle>
            <a:defPPr>
              <a:defRPr lang="es-ES"/>
            </a:defPPr>
            <a:lvl1pPr marL="0" indent="0" algn="r" defTabSz="914400" rtl="0" eaLnBrk="0" fontAlgn="base" hangingPunct="0">
              <a:lnSpc>
                <a:spcPct val="100000"/>
              </a:lnSpc>
              <a:spcBef>
                <a:spcPct val="0"/>
              </a:spcBef>
              <a:spcAft>
                <a:spcPct val="0"/>
              </a:spcAft>
              <a:buClrTx/>
              <a:buSzTx/>
              <a:buFontTx/>
              <a:buNone/>
              <a:defRPr kumimoji="0" lang="es-ES" altLang="en-US" sz="1400" b="0" i="0" u="none" baseline="0">
                <a:solidFill>
                  <a:schemeClr val="tx2"/>
                </a:solidFill>
                <a:effectLst/>
                <a:latin typeface="Rage Italic" pitchFamily="66" charset="0"/>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r" eaLnBrk="1" hangingPunct="1"/>
            <a:fld id="{53DD7F65-2421-41C8-B65D-E1B0C0167FB4}" type="slidenum">
              <a:rPr sz="1400">
                <a:solidFill>
                  <a:schemeClr val="tx2"/>
                </a:solidFill>
                <a:latin typeface="Rage Italic" pitchFamily="66" charset="0"/>
              </a:rPr>
              <a:t>‹Nº›</a:t>
            </a:fld>
            <a:endParaRPr sz="1400">
              <a:solidFill>
                <a:schemeClr val="tx2"/>
              </a:solidFill>
              <a:latin typeface="Rage Italic" pitchFamily="66" charset="0"/>
            </a:endParaRPr>
          </a:p>
        </p:txBody>
      </p:sp>
    </p:spTree>
  </p:cSld>
  <p:clrMap bg1="lt1" tx1="dk1" bg2="lt2" tx2="dk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Lst>
  <p:transition/>
  <p:txStyles>
    <p:titleStyle>
      <a:lvl1pPr marL="0" indent="0" algn="ctr" defTabSz="914400" rtl="0" eaLnBrk="0" fontAlgn="base" hangingPunct="0">
        <a:lnSpc>
          <a:spcPct val="100000"/>
        </a:lnSpc>
        <a:spcBef>
          <a:spcPct val="0"/>
        </a:spcBef>
        <a:spcAft>
          <a:spcPct val="0"/>
        </a:spcAft>
        <a:buClrTx/>
        <a:buSzTx/>
        <a:buFontTx/>
        <a:buNone/>
        <a:defRPr kumimoji="0" sz="4400" b="0" i="0" u="none" kern="1200" baseline="0">
          <a:solidFill>
            <a:schemeClr val="tx1"/>
          </a:solidFill>
          <a:effectLst/>
          <a:latin typeface="Constantia" pitchFamily="18" charset="0"/>
          <a:ea typeface="+mj-ea"/>
          <a:cs typeface="+mj-cs"/>
        </a:defRPr>
      </a:lvl1pPr>
    </p:titleStyle>
    <p:bodyStyle>
      <a:lvl1pPr marL="273050" indent="-27305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sz="2400" b="0" i="0" u="none" kern="1200" baseline="0">
          <a:solidFill>
            <a:schemeClr val="tx1"/>
          </a:solidFill>
          <a:effectLst/>
          <a:latin typeface="+mn-lt"/>
          <a:ea typeface="+mn-ea"/>
          <a:cs typeface="+mn-cs"/>
        </a:defRPr>
      </a:lvl1pPr>
      <a:lvl2pPr marL="639763" indent="-27305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sz="2200" b="0" i="0" u="none" kern="1200" baseline="0">
          <a:solidFill>
            <a:schemeClr val="tx1"/>
          </a:solidFill>
          <a:effectLst/>
          <a:latin typeface="+mn-lt"/>
          <a:ea typeface="+mn-ea"/>
          <a:cs typeface="+mn-cs"/>
        </a:defRPr>
      </a:lvl2pPr>
      <a:lvl3pPr marL="914400"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sz="2000" b="0" i="0" u="none" kern="1200" baseline="0">
          <a:solidFill>
            <a:schemeClr val="tx1"/>
          </a:solidFill>
          <a:effectLst/>
          <a:latin typeface="+mn-lt"/>
          <a:ea typeface="+mn-ea"/>
          <a:cs typeface="+mn-cs"/>
        </a:defRPr>
      </a:lvl3pPr>
      <a:lvl4pPr marL="1279525"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sz="1800" b="0" i="0" u="none" kern="1200" baseline="0">
          <a:solidFill>
            <a:schemeClr val="tx1"/>
          </a:solidFill>
          <a:effectLst/>
          <a:latin typeface="+mn-lt"/>
          <a:ea typeface="+mn-ea"/>
          <a:cs typeface="+mn-cs"/>
        </a:defRPr>
      </a:lvl4pPr>
      <a:lvl5pPr marL="1644650"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sz="1600" b="0" i="0" u="none" kern="1200" baseline="0">
          <a:solidFill>
            <a:schemeClr val="tx1"/>
          </a:solidFill>
          <a:effectLst/>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10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1.xml"/></Relationships>
</file>

<file path=ppt/slides/_rels/slide10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2.xml"/></Relationships>
</file>

<file path=ppt/slides/_rels/slide10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3.xml"/></Relationships>
</file>

<file path=ppt/slides/_rels/slide10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2.xml"/><Relationship Id="rId4" Type="http://schemas.openxmlformats.org/officeDocument/2006/relationships/image" Target="../media/image14.jpeg"/></Relationships>
</file>

<file path=ppt/slides/_rels/slide10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0.xml"/></Relationships>
</file>

<file path=ppt/slides/_rels/slide14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90.xml"/></Relationships>
</file>

<file path=ppt/slides/_rels/slide14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9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90.xml"/><Relationship Id="rId4" Type="http://schemas.openxmlformats.org/officeDocument/2006/relationships/image" Target="../media/image70.png"/></Relationships>
</file>

<file path=ppt/slides/_rels/slide163.xml.rels><?xml version="1.0" encoding="UTF-8" standalone="yes"?>
<Relationships xmlns="http://schemas.openxmlformats.org/package/2006/relationships"><Relationship Id="rId2" Type="http://schemas.openxmlformats.org/officeDocument/2006/relationships/hyperlink" Target="http://www.pctechguide.com/02Storage.htm" TargetMode="External"/><Relationship Id="rId1" Type="http://schemas.openxmlformats.org/officeDocument/2006/relationships/slideLayout" Target="../slideLayouts/slideLayout9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51.xml"/><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51.xml"/><Relationship Id="rId4" Type="http://schemas.openxmlformats.org/officeDocument/2006/relationships/image" Target="../media/image5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1859700" y="2204864"/>
            <a:ext cx="8229600" cy="1325562"/>
          </a:xfrm>
        </p:spPr>
        <p:txBody>
          <a:bodyPr>
            <a:noAutofit/>
          </a:bodyPr>
          <a:lstStyle/>
          <a:p>
            <a:r>
              <a:rPr lang="es-AR" sz="4000" b="1">
                <a:latin typeface="AR JULIAN" panose="02000000000000000000" pitchFamily="2" charset="0"/>
              </a:rPr>
              <a:t>Arquitectura y Organización de Computadores</a:t>
            </a:r>
          </a:p>
        </p:txBody>
      </p:sp>
      <p:sp>
        <p:nvSpPr>
          <p:cNvPr id="6" name="CuadroTexto 5"/>
          <p:cNvSpPr txBox="1"/>
          <p:nvPr/>
        </p:nvSpPr>
        <p:spPr>
          <a:xfrm>
            <a:off x="2351584" y="5013176"/>
            <a:ext cx="7245833" cy="1692771"/>
          </a:xfrm>
          <a:prstGeom prst="rect">
            <a:avLst/>
          </a:prstGeom>
          <a:noFill/>
        </p:spPr>
        <p:txBody>
          <a:bodyPr wrap="squar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s-ES" sz="2800" b="1">
                <a:latin typeface="AR JULIAN" panose="02000000000000000000" pitchFamily="2" charset="0"/>
              </a:rPr>
              <a:t>Unidad 6 – Subsistema de Memoria:</a:t>
            </a:r>
          </a:p>
          <a:p>
            <a:pPr algn="ctr">
              <a:defRPr/>
            </a:pPr>
            <a:r>
              <a:rPr lang="es-ES" sz="2800" b="1">
                <a:latin typeface="AR JULIAN" panose="02000000000000000000" pitchFamily="2" charset="0"/>
              </a:rPr>
              <a:t>MEMORIA INTERNA</a:t>
            </a:r>
          </a:p>
          <a:p>
            <a:pPr algn="ctr">
              <a:defRPr/>
            </a:pPr>
            <a:endParaRPr lang="es-ES" sz="2800" b="1">
              <a:latin typeface="AR JULIAN" panose="02000000000000000000" pitchFamily="2" charset="0"/>
            </a:endParaRPr>
          </a:p>
          <a:p>
            <a:pPr algn="ctr">
              <a:defRPr/>
            </a:pPr>
            <a:endParaRPr lang="es-ES" sz="2000" b="1">
              <a:latin typeface="AR JULIAN" panose="02000000000000000000" pitchFamily="2" charset="0"/>
            </a:endParaRPr>
          </a:p>
        </p:txBody>
      </p:sp>
    </p:spTree>
    <p:extLst>
      <p:ext uri="{BB962C8B-B14F-4D97-AF65-F5344CB8AC3E}">
        <p14:creationId xmlns:p14="http://schemas.microsoft.com/office/powerpoint/2010/main" val="157380946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495600" y="316904"/>
            <a:ext cx="6696744" cy="6224191"/>
          </a:xfrm>
          <a:prstGeom prst="rect">
            <a:avLst/>
          </a:prstGeom>
        </p:spPr>
      </p:pic>
    </p:spTree>
    <p:extLst>
      <p:ext uri="{BB962C8B-B14F-4D97-AF65-F5344CB8AC3E}">
        <p14:creationId xmlns:p14="http://schemas.microsoft.com/office/powerpoint/2010/main" val="158378828"/>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351585" y="1095375"/>
            <a:ext cx="7720432" cy="5313219"/>
          </a:xfrm>
          <a:prstGeom prst="rect">
            <a:avLst/>
          </a:prstGeom>
        </p:spPr>
      </p:pic>
    </p:spTree>
    <p:extLst>
      <p:ext uri="{BB962C8B-B14F-4D97-AF65-F5344CB8AC3E}">
        <p14:creationId xmlns:p14="http://schemas.microsoft.com/office/powerpoint/2010/main" val="2348300617"/>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991544" y="1412776"/>
            <a:ext cx="7825006" cy="4353272"/>
          </a:xfrm>
          <a:prstGeom prst="rect">
            <a:avLst/>
          </a:prstGeom>
        </p:spPr>
      </p:pic>
    </p:spTree>
    <p:extLst>
      <p:ext uri="{BB962C8B-B14F-4D97-AF65-F5344CB8AC3E}">
        <p14:creationId xmlns:p14="http://schemas.microsoft.com/office/powerpoint/2010/main" val="2858964811"/>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1981200" y="274638"/>
            <a:ext cx="8229600" cy="1325562"/>
          </a:xfrm>
        </p:spPr>
        <p:txBody>
          <a:bodyPr>
            <a:noAutofit/>
          </a:bodyPr>
          <a:lstStyle/>
          <a:p>
            <a:r>
              <a:rPr lang="es-AR" sz="4000" b="1">
                <a:latin typeface="AR JULIAN" panose="02000000000000000000" pitchFamily="2" charset="0"/>
              </a:rPr>
              <a:t>Arquitectura y Organización de Computadores</a:t>
            </a:r>
          </a:p>
        </p:txBody>
      </p:sp>
      <p:sp>
        <p:nvSpPr>
          <p:cNvPr id="6" name="CuadroTexto 5"/>
          <p:cNvSpPr txBox="1"/>
          <p:nvPr/>
        </p:nvSpPr>
        <p:spPr>
          <a:xfrm>
            <a:off x="2351587" y="2636913"/>
            <a:ext cx="7245833" cy="1754326"/>
          </a:xfrm>
          <a:prstGeom prst="rect">
            <a:avLst/>
          </a:prstGeom>
          <a:noFill/>
        </p:spPr>
        <p:txBody>
          <a:bodyPr wrap="squar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s-ES" sz="2800" b="1">
                <a:latin typeface="AR JULIAN" panose="02000000000000000000" pitchFamily="2" charset="0"/>
              </a:rPr>
              <a:t>Unidad 6 – Subsistema de Memoria</a:t>
            </a:r>
            <a:r>
              <a:rPr lang="es-ES" sz="2800">
                <a:latin typeface="AR JULIAN" panose="02000000000000000000" pitchFamily="2" charset="0"/>
              </a:rPr>
              <a:t>:</a:t>
            </a:r>
          </a:p>
          <a:p>
            <a:pPr algn="ctr">
              <a:defRPr/>
            </a:pPr>
            <a:endParaRPr lang="es-ES" sz="2000">
              <a:latin typeface="AR JULIAN" panose="02000000000000000000" pitchFamily="2" charset="0"/>
            </a:endParaRPr>
          </a:p>
          <a:p>
            <a:pPr algn="ctr">
              <a:defRPr/>
            </a:pPr>
            <a:r>
              <a:rPr lang="es-ES" sz="2000">
                <a:latin typeface="AR JULIAN" panose="02000000000000000000" pitchFamily="2" charset="0"/>
              </a:rPr>
              <a:t>Jerarquía de memorias. Tipos de memoria. Memoria Caché. Memoria Principal; formas de organización. Memorias Secundarias</a:t>
            </a:r>
            <a:r>
              <a:rPr lang="es-ES" sz="2000">
                <a:solidFill>
                  <a:srgbClr val="4F81BD">
                    <a:lumMod val="50000"/>
                  </a:srgbClr>
                </a:solidFill>
                <a:latin typeface="AR JULIAN" panose="02000000000000000000" pitchFamily="2" charset="0"/>
              </a:rPr>
              <a:t>.</a:t>
            </a:r>
          </a:p>
        </p:txBody>
      </p:sp>
    </p:spTree>
    <p:extLst>
      <p:ext uri="{BB962C8B-B14F-4D97-AF65-F5344CB8AC3E}">
        <p14:creationId xmlns:p14="http://schemas.microsoft.com/office/powerpoint/2010/main" val="217286617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559496" y="1340771"/>
            <a:ext cx="9361040" cy="3077766"/>
          </a:xfrm>
          <a:prstGeom prst="rect">
            <a:avLst/>
          </a:prstGeom>
          <a:noFill/>
        </p:spPr>
        <p:txBody>
          <a:bodyPr wrap="squar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s-ES" sz="3200">
                <a:latin typeface="AR JULIAN" panose="02000000000000000000" pitchFamily="2" charset="0"/>
                <a:cs typeface="Arial" pitchFamily="34" charset="0"/>
              </a:rPr>
              <a:t>OBJETIVOS: </a:t>
            </a:r>
          </a:p>
          <a:p>
            <a:pPr>
              <a:defRPr/>
            </a:pPr>
            <a:endParaRPr lang="es-ES" sz="2400">
              <a:latin typeface="AR JULIAN" panose="02000000000000000000" pitchFamily="2" charset="0"/>
              <a:cs typeface="Arial" pitchFamily="34" charset="0"/>
            </a:endParaRPr>
          </a:p>
          <a:p>
            <a:pPr marL="342900" indent="-342900">
              <a:buFont typeface="Wingdings" panose="05000000000000000000" pitchFamily="2" charset="2"/>
              <a:buChar char="Ø"/>
              <a:defRPr/>
            </a:pPr>
            <a:r>
              <a:rPr lang="es-ES" sz="2400">
                <a:latin typeface="AR JULIAN" panose="02000000000000000000" pitchFamily="2" charset="0"/>
                <a:cs typeface="Arial" pitchFamily="34" charset="0"/>
              </a:rPr>
              <a:t>Describir las características claves del sistema memoria</a:t>
            </a:r>
          </a:p>
          <a:p>
            <a:pPr marL="342900" indent="-342900">
              <a:buFont typeface="Wingdings" panose="05000000000000000000" pitchFamily="2" charset="2"/>
              <a:buChar char="Ø"/>
              <a:defRPr/>
            </a:pPr>
            <a:r>
              <a:rPr lang="es-ES" sz="2400">
                <a:latin typeface="AR JULIAN" panose="02000000000000000000" pitchFamily="2" charset="0"/>
                <a:cs typeface="Arial" pitchFamily="34" charset="0"/>
              </a:rPr>
              <a:t>Comprender las principales formas de organización del sistema de memoria</a:t>
            </a:r>
          </a:p>
          <a:p>
            <a:pPr marL="342900" indent="-342900">
              <a:buFont typeface="Wingdings" panose="05000000000000000000" pitchFamily="2" charset="2"/>
              <a:buChar char="Ø"/>
              <a:defRPr/>
            </a:pPr>
            <a:r>
              <a:rPr lang="es-ES" sz="2400">
                <a:latin typeface="AR JULIAN" panose="02000000000000000000" pitchFamily="2" charset="0"/>
                <a:cs typeface="Arial" pitchFamily="34" charset="0"/>
              </a:rPr>
              <a:t>Identificar los principales tipos de memoria usados en la actualidad</a:t>
            </a:r>
          </a:p>
          <a:p>
            <a:pPr marL="342900" indent="-342900">
              <a:buFont typeface="Wingdings" panose="05000000000000000000" pitchFamily="2" charset="2"/>
              <a:buChar char="Ø"/>
              <a:defRPr/>
            </a:pPr>
            <a:r>
              <a:rPr lang="es-ES" sz="2400">
                <a:latin typeface="AR JULIAN" panose="02000000000000000000" pitchFamily="2" charset="0"/>
                <a:cs typeface="Arial" pitchFamily="34" charset="0"/>
              </a:rPr>
              <a:t>Introducir el concepto de prestaciones del sistema de memoria</a:t>
            </a:r>
          </a:p>
          <a:p>
            <a:pPr>
              <a:defRPr/>
            </a:pPr>
            <a:endParaRPr lang="es-ES">
              <a:solidFill>
                <a:prstClr val="black"/>
              </a:solidFill>
              <a:latin typeface="Calibri"/>
            </a:endParaRPr>
          </a:p>
        </p:txBody>
      </p:sp>
    </p:spTree>
    <p:extLst>
      <p:ext uri="{BB962C8B-B14F-4D97-AF65-F5344CB8AC3E}">
        <p14:creationId xmlns:p14="http://schemas.microsoft.com/office/powerpoint/2010/main" val="10877327"/>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71664" y="1520788"/>
            <a:ext cx="6480720" cy="4860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uadroTexto 4"/>
          <p:cNvSpPr txBox="1"/>
          <p:nvPr/>
        </p:nvSpPr>
        <p:spPr>
          <a:xfrm>
            <a:off x="4367808" y="620688"/>
            <a:ext cx="4015010" cy="523220"/>
          </a:xfrm>
          <a:prstGeom prst="rect">
            <a:avLst/>
          </a:prstGeom>
          <a:noFill/>
        </p:spPr>
        <p:txBody>
          <a:bodyPr wrap="non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s-ES" sz="2800">
                <a:solidFill>
                  <a:srgbClr val="C00000"/>
                </a:solidFill>
                <a:latin typeface="Calibri"/>
              </a:rPr>
              <a:t>Arquitectura de referencia</a:t>
            </a:r>
          </a:p>
        </p:txBody>
      </p:sp>
    </p:spTree>
    <p:extLst>
      <p:ext uri="{BB962C8B-B14F-4D97-AF65-F5344CB8AC3E}">
        <p14:creationId xmlns:p14="http://schemas.microsoft.com/office/powerpoint/2010/main" val="355243799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762723" y="1595469"/>
            <a:ext cx="6666554" cy="3667062"/>
          </a:xfrm>
          <a:prstGeom prst="rect">
            <a:avLst/>
          </a:prstGeom>
        </p:spPr>
      </p:pic>
    </p:spTree>
    <p:extLst>
      <p:ext uri="{BB962C8B-B14F-4D97-AF65-F5344CB8AC3E}">
        <p14:creationId xmlns:p14="http://schemas.microsoft.com/office/powerpoint/2010/main" val="3233815383"/>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692696"/>
            <a:ext cx="4070730" cy="2016224"/>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58" y="3375717"/>
            <a:ext cx="3712381" cy="2789589"/>
          </a:xfrm>
          <a:prstGeom prst="rect">
            <a:avLst/>
          </a:prstGeom>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576" y="3509856"/>
            <a:ext cx="3384376" cy="2417412"/>
          </a:xfrm>
          <a:prstGeom prst="rect">
            <a:avLst/>
          </a:prstGeom>
        </p:spPr>
      </p:pic>
      <p:sp>
        <p:nvSpPr>
          <p:cNvPr id="5" name="CuadroTexto 4"/>
          <p:cNvSpPr txBox="1"/>
          <p:nvPr/>
        </p:nvSpPr>
        <p:spPr>
          <a:xfrm>
            <a:off x="7824192" y="1124744"/>
            <a:ext cx="2266326" cy="923330"/>
          </a:xfrm>
          <a:prstGeom prst="rect">
            <a:avLst/>
          </a:prstGeom>
          <a:noFill/>
        </p:spPr>
        <p:txBody>
          <a:bodyPr wrap="non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s-ES">
                <a:solidFill>
                  <a:srgbClr val="C00000"/>
                </a:solidFill>
                <a:latin typeface="Calibri"/>
              </a:rPr>
              <a:t>Figuras de memorias </a:t>
            </a:r>
          </a:p>
          <a:p>
            <a:pPr>
              <a:defRPr/>
            </a:pPr>
            <a:r>
              <a:rPr lang="es-ES">
                <a:solidFill>
                  <a:srgbClr val="C00000"/>
                </a:solidFill>
                <a:latin typeface="Calibri"/>
              </a:rPr>
              <a:t>y procesadores típicos</a:t>
            </a:r>
          </a:p>
          <a:p>
            <a:pPr>
              <a:defRPr/>
            </a:pPr>
            <a:endParaRPr lang="es-ES">
              <a:solidFill>
                <a:prstClr val="black"/>
              </a:solidFill>
              <a:latin typeface="Calibri"/>
            </a:endParaRPr>
          </a:p>
        </p:txBody>
      </p:sp>
    </p:spTree>
    <p:extLst>
      <p:ext uri="{BB962C8B-B14F-4D97-AF65-F5344CB8AC3E}">
        <p14:creationId xmlns:p14="http://schemas.microsoft.com/office/powerpoint/2010/main" val="126742546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927650" y="1243112"/>
            <a:ext cx="5616625" cy="4026734"/>
          </a:xfrm>
          <a:prstGeom prst="rect">
            <a:avLst/>
          </a:prstGeom>
        </p:spPr>
      </p:pic>
      <p:sp>
        <p:nvSpPr>
          <p:cNvPr id="3" name="CuadroTexto 2"/>
          <p:cNvSpPr txBox="1"/>
          <p:nvPr/>
        </p:nvSpPr>
        <p:spPr>
          <a:xfrm>
            <a:off x="2343493" y="5373216"/>
            <a:ext cx="6857175" cy="923330"/>
          </a:xfrm>
          <a:prstGeom prst="rect">
            <a:avLst/>
          </a:prstGeom>
          <a:noFill/>
        </p:spPr>
        <p:txBody>
          <a:bodyPr wrap="squar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ct val="20000"/>
              </a:spcBef>
              <a:defRPr/>
            </a:pPr>
            <a:r>
              <a:rPr lang="es-AR">
                <a:solidFill>
                  <a:srgbClr val="C00000"/>
                </a:solidFill>
                <a:latin typeface="Arial"/>
                <a:ea typeface="Times New Roman"/>
                <a:cs typeface="Times New Roman"/>
              </a:rPr>
              <a:t>Los diseñadores  buscaron que la manera de incrementar la performance era poner múltiples procesadores y una cantidad sustancial de memoria caché en un solo chip.    </a:t>
            </a:r>
            <a:endParaRPr lang="es-AR">
              <a:solidFill>
                <a:srgbClr val="C00000"/>
              </a:solidFill>
              <a:latin typeface="CG Times"/>
              <a:ea typeface="Times New Roman"/>
              <a:cs typeface="Times New Roman"/>
            </a:endParaRPr>
          </a:p>
        </p:txBody>
      </p:sp>
      <p:sp>
        <p:nvSpPr>
          <p:cNvPr id="4" name="CuadroTexto 3"/>
          <p:cNvSpPr txBox="1"/>
          <p:nvPr/>
        </p:nvSpPr>
        <p:spPr>
          <a:xfrm>
            <a:off x="3215683" y="498933"/>
            <a:ext cx="4824911" cy="461665"/>
          </a:xfrm>
          <a:prstGeom prst="rect">
            <a:avLst/>
          </a:prstGeom>
          <a:noFill/>
        </p:spPr>
        <p:txBody>
          <a:bodyPr wrap="non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s-ES" sz="2400">
                <a:solidFill>
                  <a:srgbClr val="C00000"/>
                </a:solidFill>
                <a:latin typeface="Calibri"/>
              </a:rPr>
              <a:t>Arquitectura  Multicore de referencia</a:t>
            </a:r>
          </a:p>
        </p:txBody>
      </p:sp>
    </p:spTree>
    <p:extLst>
      <p:ext uri="{BB962C8B-B14F-4D97-AF65-F5344CB8AC3E}">
        <p14:creationId xmlns:p14="http://schemas.microsoft.com/office/powerpoint/2010/main" val="89393087"/>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839416" y="1196975"/>
            <a:ext cx="10513168" cy="2448049"/>
          </a:xfrm>
        </p:spPr>
        <p:txBody>
          <a:bodyPr>
            <a:normAutofit/>
          </a:bodyPr>
          <a:lstStyle/>
          <a:p>
            <a:pPr marL="0" indent="0" algn="just">
              <a:buNone/>
            </a:pPr>
            <a:endParaRPr lang="es-AR">
              <a:latin typeface="CG Times"/>
              <a:ea typeface="Times New Roman"/>
              <a:cs typeface="Times New Roman"/>
            </a:endParaRPr>
          </a:p>
          <a:p>
            <a:pPr marL="0" indent="0" algn="just">
              <a:buNone/>
            </a:pPr>
            <a:r>
              <a:rPr lang="es-AR">
                <a:latin typeface="Arial"/>
                <a:ea typeface="Times New Roman"/>
                <a:cs typeface="Times New Roman"/>
              </a:rPr>
              <a:t> </a:t>
            </a:r>
            <a:endParaRPr lang="es-AR">
              <a:latin typeface="CG Times"/>
              <a:ea typeface="Times New Roman"/>
              <a:cs typeface="Times New Roman"/>
            </a:endParaRPr>
          </a:p>
          <a:p>
            <a:pPr marL="0" indent="0" algn="just">
              <a:buNone/>
            </a:pPr>
            <a:r>
              <a:rPr lang="es-AR">
                <a:solidFill>
                  <a:srgbClr val="C00000"/>
                </a:solidFill>
                <a:latin typeface="Arial"/>
                <a:ea typeface="Times New Roman"/>
                <a:cs typeface="Times New Roman"/>
              </a:rPr>
              <a:t>¿Cuáles son las características claves de un sistema de memoria?  </a:t>
            </a:r>
            <a:endParaRPr lang="es-AR">
              <a:solidFill>
                <a:srgbClr val="C00000"/>
              </a:solidFill>
              <a:latin typeface="CG Times"/>
              <a:ea typeface="Times New Roman"/>
              <a:cs typeface="Times New Roman"/>
            </a:endParaRPr>
          </a:p>
          <a:p>
            <a:endParaRPr lang="es-AR">
              <a:solidFill>
                <a:srgbClr val="C00000"/>
              </a:solidFill>
            </a:endParaRPr>
          </a:p>
        </p:txBody>
      </p:sp>
    </p:spTree>
    <p:extLst>
      <p:ext uri="{BB962C8B-B14F-4D97-AF65-F5344CB8AC3E}">
        <p14:creationId xmlns:p14="http://schemas.microsoft.com/office/powerpoint/2010/main" val="158673886"/>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479376" y="549275"/>
            <a:ext cx="11017224" cy="4525963"/>
          </a:xfrm>
        </p:spPr>
        <p:txBody>
          <a:bodyPr>
            <a:normAutofit/>
          </a:bodyPr>
          <a:lstStyle/>
          <a:p>
            <a:pPr marL="0" indent="0" algn="just">
              <a:buNone/>
            </a:pPr>
            <a:endParaRPr lang="es-AR">
              <a:latin typeface="CG Times"/>
              <a:ea typeface="Times New Roman"/>
              <a:cs typeface="Times New Roman"/>
            </a:endParaRPr>
          </a:p>
          <a:p>
            <a:pPr marL="0" indent="0" algn="just">
              <a:buNone/>
            </a:pPr>
            <a:r>
              <a:rPr lang="es-AR">
                <a:latin typeface="Arial"/>
                <a:ea typeface="Times New Roman"/>
                <a:cs typeface="Times New Roman"/>
              </a:rPr>
              <a:t> </a:t>
            </a:r>
            <a:endParaRPr lang="es-AR">
              <a:latin typeface="CG Times"/>
              <a:ea typeface="Times New Roman"/>
              <a:cs typeface="Times New Roman"/>
            </a:endParaRPr>
          </a:p>
          <a:p>
            <a:pPr algn="just">
              <a:lnSpc>
                <a:spcPct val="107000"/>
              </a:lnSpc>
              <a:spcAft>
                <a:spcPts val="800"/>
              </a:spcAft>
              <a:buFont typeface="Wingdings" panose="05000000000000000000" pitchFamily="2" charset="2"/>
              <a:buChar char="Ø"/>
            </a:pPr>
            <a:r>
              <a:rPr lang="es-ES">
                <a:solidFill>
                  <a:srgbClr val="C00000"/>
                </a:solidFill>
                <a:latin typeface="Arial" pitchFamily="34" charset="0"/>
                <a:ea typeface="Arial" pitchFamily="34" charset="0"/>
                <a:cs typeface="Times New Roman" panose="02020603050405020304" pitchFamily="18" charset="0"/>
              </a:rPr>
              <a:t>La memoria de un computador se organiza en una jerarquía</a:t>
            </a:r>
            <a:r>
              <a:rPr lang="es-ES">
                <a:latin typeface="Arial" pitchFamily="34" charset="0"/>
                <a:ea typeface="Arial" pitchFamily="34" charset="0"/>
                <a:cs typeface="Times New Roman" panose="02020603050405020304" pitchFamily="18" charset="0"/>
              </a:rPr>
              <a:t>. </a:t>
            </a:r>
            <a:r>
              <a:rPr lang="es-ES">
                <a:solidFill>
                  <a:srgbClr val="C00000"/>
                </a:solidFill>
                <a:latin typeface="Arial" pitchFamily="34" charset="0"/>
                <a:ea typeface="Arial" pitchFamily="34" charset="0"/>
                <a:cs typeface="Times New Roman" panose="02020603050405020304" pitchFamily="18" charset="0"/>
              </a:rPr>
              <a:t>Una parte es interna y otra parte es externa.</a:t>
            </a:r>
          </a:p>
          <a:p>
            <a:pPr algn="just">
              <a:lnSpc>
                <a:spcPct val="107000"/>
              </a:lnSpc>
              <a:spcAft>
                <a:spcPts val="800"/>
              </a:spcAft>
              <a:buFont typeface="Wingdings" panose="05000000000000000000" pitchFamily="2" charset="2"/>
              <a:buChar char="Ø"/>
            </a:pPr>
            <a:endParaRPr lang="es-ES">
              <a:latin typeface="Arial" pitchFamily="34" charset="0"/>
              <a:ea typeface="Arial" pitchFamily="34" charset="0"/>
              <a:cs typeface="Times New Roman" panose="02020603050405020304" pitchFamily="18" charset="0"/>
            </a:endParaRPr>
          </a:p>
          <a:p>
            <a:pPr algn="just">
              <a:lnSpc>
                <a:spcPct val="107000"/>
              </a:lnSpc>
              <a:spcAft>
                <a:spcPts val="800"/>
              </a:spcAft>
              <a:buFont typeface="Wingdings" panose="05000000000000000000" pitchFamily="2" charset="2"/>
              <a:buChar char="Ø"/>
            </a:pPr>
            <a:r>
              <a:rPr lang="es-ES">
                <a:latin typeface="Arial" pitchFamily="34" charset="0"/>
                <a:ea typeface="Arial" pitchFamily="34" charset="0"/>
                <a:cs typeface="Times New Roman" panose="02020603050405020304" pitchFamily="18" charset="0"/>
              </a:rPr>
              <a:t>Hay un rango amplio de:  tipos de memorias, organización de memorias, de tecnologías de memoria, de distintas performance, y de distintos costos</a:t>
            </a:r>
          </a:p>
          <a:p>
            <a:endParaRPr lang="es-AR"/>
          </a:p>
        </p:txBody>
      </p:sp>
    </p:spTree>
    <p:extLst>
      <p:ext uri="{BB962C8B-B14F-4D97-AF65-F5344CB8AC3E}">
        <p14:creationId xmlns:p14="http://schemas.microsoft.com/office/powerpoint/2010/main" val="316083044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911424" y="908720"/>
            <a:ext cx="10441160" cy="1944687"/>
          </a:xfrm>
        </p:spPr>
        <p:txBody>
          <a:bodyPr>
            <a:noAutofit/>
          </a:bodyPr>
          <a:lstStyle/>
          <a:p>
            <a:pPr marL="0" indent="0">
              <a:lnSpc>
                <a:spcPct val="107000"/>
              </a:lnSpc>
              <a:spcAft>
                <a:spcPts val="800"/>
              </a:spcAft>
              <a:buNone/>
            </a:pPr>
            <a:r>
              <a:rPr lang="es-ES" sz="2000" b="1">
                <a:latin typeface="Arial" pitchFamily="34" charset="0"/>
                <a:ea typeface="Arial" pitchFamily="34" charset="0"/>
                <a:cs typeface="Times New Roman" panose="02020603050405020304" pitchFamily="18" charset="0"/>
              </a:rPr>
              <a:t>LOGICA DEL CHIP</a:t>
            </a:r>
            <a:endParaRPr lang="es-ES" sz="2000">
              <a:latin typeface="Arial" pitchFamily="34" charset="0"/>
              <a:ea typeface="Arial" pitchFamily="34" charset="0"/>
              <a:cs typeface="Times New Roman" panose="02020603050405020304" pitchFamily="18" charset="0"/>
            </a:endParaRPr>
          </a:p>
          <a:p>
            <a:pPr marL="0" indent="0" algn="just">
              <a:lnSpc>
                <a:spcPct val="107000"/>
              </a:lnSpc>
              <a:spcAft>
                <a:spcPts val="800"/>
              </a:spcAft>
              <a:buNone/>
            </a:pPr>
            <a:r>
              <a:rPr lang="es-ES" sz="2000">
                <a:latin typeface="Arial" pitchFamily="34" charset="0"/>
                <a:ea typeface="Arial" pitchFamily="34" charset="0"/>
                <a:cs typeface="Times New Roman" panose="02020603050405020304" pitchFamily="18" charset="0"/>
              </a:rPr>
              <a:t>Como otros productos de circuitos integrados, las memorias de semiconductor vienen en chips. Cada chip contiene una matriz de celdas de memoria</a:t>
            </a:r>
          </a:p>
          <a:p>
            <a:pPr marL="0" indent="0" algn="just">
              <a:buNone/>
            </a:pPr>
            <a:endParaRPr lang="es-AR" sz="2800">
              <a:solidFill>
                <a:prstClr val="black"/>
              </a:solidFill>
            </a:endParaRPr>
          </a:p>
        </p:txBody>
      </p:sp>
      <p:pic>
        <p:nvPicPr>
          <p:cNvPr id="2" name="Imagen 1"/>
          <p:cNvPicPr>
            <a:picLocks noChangeAspect="1"/>
          </p:cNvPicPr>
          <p:nvPr/>
        </p:nvPicPr>
        <p:blipFill>
          <a:blip r:embed="rId2"/>
          <a:stretch>
            <a:fillRect/>
          </a:stretch>
        </p:blipFill>
        <p:spPr>
          <a:xfrm>
            <a:off x="3431705" y="2574983"/>
            <a:ext cx="4551345" cy="4152239"/>
          </a:xfrm>
          <a:prstGeom prst="rect">
            <a:avLst/>
          </a:prstGeom>
        </p:spPr>
      </p:pic>
    </p:spTree>
    <p:extLst>
      <p:ext uri="{BB962C8B-B14F-4D97-AF65-F5344CB8AC3E}">
        <p14:creationId xmlns:p14="http://schemas.microsoft.com/office/powerpoint/2010/main" val="106352452"/>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1343472" y="549275"/>
            <a:ext cx="10225136" cy="5616575"/>
          </a:xfrm>
        </p:spPr>
        <p:txBody>
          <a:bodyPr>
            <a:normAutofit fontScale="77500" lnSpcReduction="20000"/>
          </a:bodyPr>
          <a:lstStyle/>
          <a:p>
            <a:pPr marL="0" indent="0" algn="just">
              <a:buNone/>
            </a:pPr>
            <a:r>
              <a:rPr lang="es-ES" b="1">
                <a:latin typeface="Arial" pitchFamily="34" charset="0"/>
                <a:ea typeface="Arial" pitchFamily="34" charset="0"/>
                <a:cs typeface="Times New Roman" panose="02020603050405020304" pitchFamily="18" charset="0"/>
              </a:rPr>
              <a:t>Interna</a:t>
            </a:r>
          </a:p>
          <a:p>
            <a:pPr marL="0" indent="0">
              <a:lnSpc>
                <a:spcPct val="107000"/>
              </a:lnSpc>
              <a:spcAft>
                <a:spcPts val="800"/>
              </a:spcAft>
              <a:buNone/>
            </a:pPr>
            <a:r>
              <a:rPr lang="es-ES">
                <a:latin typeface="Arial" pitchFamily="34" charset="0"/>
                <a:ea typeface="Arial" pitchFamily="34" charset="0"/>
                <a:cs typeface="Times New Roman" panose="02020603050405020304" pitchFamily="18" charset="0"/>
              </a:rPr>
              <a:t>En el nivel mas alto (mas cerca del procesador) se encuentran los registros  del procesador.  Luego vemos uno o mas niveles de cache. L1, L2, etc..  Luego la Memoria Principal, usualmente la DRAM (dynamic random-access memory)</a:t>
            </a:r>
          </a:p>
          <a:p>
            <a:pPr marL="0" indent="0">
              <a:lnSpc>
                <a:spcPct val="107000"/>
              </a:lnSpc>
              <a:spcAft>
                <a:spcPts val="800"/>
              </a:spcAft>
              <a:buNone/>
            </a:pPr>
            <a:endParaRPr lang="es-ES">
              <a:latin typeface="Arial" pitchFamily="34" charset="0"/>
              <a:ea typeface="Arial" pitchFamily="34" charset="0"/>
              <a:cs typeface="Times New Roman" panose="02020603050405020304" pitchFamily="18" charset="0"/>
            </a:endParaRPr>
          </a:p>
          <a:p>
            <a:pPr marL="0" indent="0">
              <a:lnSpc>
                <a:spcPct val="107000"/>
              </a:lnSpc>
              <a:spcAft>
                <a:spcPts val="800"/>
              </a:spcAft>
              <a:buNone/>
            </a:pPr>
            <a:r>
              <a:rPr lang="es-ES" b="1">
                <a:latin typeface="Arial" pitchFamily="34" charset="0"/>
                <a:ea typeface="Arial" pitchFamily="34" charset="0"/>
                <a:cs typeface="Times New Roman" panose="02020603050405020304" pitchFamily="18" charset="0"/>
              </a:rPr>
              <a:t>Externa</a:t>
            </a:r>
          </a:p>
          <a:p>
            <a:pPr marL="0" indent="0">
              <a:lnSpc>
                <a:spcPct val="107000"/>
              </a:lnSpc>
              <a:spcAft>
                <a:spcPts val="800"/>
              </a:spcAft>
              <a:buNone/>
            </a:pPr>
            <a:r>
              <a:rPr lang="es-ES">
                <a:latin typeface="Arial" pitchFamily="34" charset="0"/>
                <a:ea typeface="Arial" pitchFamily="34" charset="0"/>
                <a:cs typeface="Times New Roman" panose="02020603050405020304" pitchFamily="18" charset="0"/>
              </a:rPr>
              <a:t>Por ejemplo Discos y  Cintas</a:t>
            </a:r>
          </a:p>
          <a:p>
            <a:pPr marL="0" indent="0">
              <a:lnSpc>
                <a:spcPct val="107000"/>
              </a:lnSpc>
              <a:spcAft>
                <a:spcPts val="800"/>
              </a:spcAft>
              <a:buNone/>
            </a:pPr>
            <a:r>
              <a:rPr lang="es-ES">
                <a:latin typeface="Arial" pitchFamily="34" charset="0"/>
                <a:ea typeface="Arial" pitchFamily="34" charset="0"/>
                <a:cs typeface="Times New Roman" panose="02020603050405020304" pitchFamily="18" charset="0"/>
              </a:rPr>
              <a:t> </a:t>
            </a:r>
          </a:p>
          <a:p>
            <a:pPr marL="0" indent="0">
              <a:lnSpc>
                <a:spcPct val="107000"/>
              </a:lnSpc>
              <a:spcAft>
                <a:spcPts val="800"/>
              </a:spcAft>
              <a:buNone/>
            </a:pPr>
            <a:r>
              <a:rPr lang="es-ES">
                <a:solidFill>
                  <a:srgbClr val="C00000"/>
                </a:solidFill>
                <a:latin typeface="Arial" pitchFamily="34" charset="0"/>
                <a:ea typeface="Arial" pitchFamily="34" charset="0"/>
                <a:cs typeface="Times New Roman" panose="02020603050405020304" pitchFamily="18" charset="0"/>
              </a:rPr>
              <a:t>A medida que uno desciende en la jerarquía se observa:</a:t>
            </a:r>
          </a:p>
          <a:p>
            <a:pPr>
              <a:lnSpc>
                <a:spcPct val="107000"/>
              </a:lnSpc>
              <a:spcAft>
                <a:spcPts val="800"/>
              </a:spcAft>
            </a:pPr>
            <a:r>
              <a:rPr lang="es-ES">
                <a:solidFill>
                  <a:srgbClr val="C00000"/>
                </a:solidFill>
                <a:latin typeface="Arial" pitchFamily="34" charset="0"/>
                <a:ea typeface="Arial" pitchFamily="34" charset="0"/>
                <a:cs typeface="Times New Roman" panose="02020603050405020304" pitchFamily="18" charset="0"/>
              </a:rPr>
              <a:t>El costo/bit decrece</a:t>
            </a:r>
          </a:p>
          <a:p>
            <a:pPr>
              <a:lnSpc>
                <a:spcPct val="107000"/>
              </a:lnSpc>
              <a:spcAft>
                <a:spcPts val="800"/>
              </a:spcAft>
            </a:pPr>
            <a:r>
              <a:rPr lang="es-ES">
                <a:solidFill>
                  <a:srgbClr val="C00000"/>
                </a:solidFill>
                <a:latin typeface="Arial" pitchFamily="34" charset="0"/>
                <a:ea typeface="Arial" pitchFamily="34" charset="0"/>
                <a:cs typeface="Times New Roman" panose="02020603050405020304" pitchFamily="18" charset="0"/>
              </a:rPr>
              <a:t>La capacidad crece</a:t>
            </a:r>
          </a:p>
          <a:p>
            <a:pPr>
              <a:lnSpc>
                <a:spcPct val="107000"/>
              </a:lnSpc>
              <a:spcAft>
                <a:spcPts val="800"/>
              </a:spcAft>
            </a:pPr>
            <a:r>
              <a:rPr lang="es-ES">
                <a:solidFill>
                  <a:srgbClr val="C00000"/>
                </a:solidFill>
                <a:latin typeface="Arial" pitchFamily="34" charset="0"/>
                <a:ea typeface="Arial" pitchFamily="34" charset="0"/>
                <a:cs typeface="Times New Roman" panose="02020603050405020304" pitchFamily="18" charset="0"/>
              </a:rPr>
              <a:t>El tiempo de acceso decrece</a:t>
            </a:r>
          </a:p>
          <a:p>
            <a:endParaRPr lang="es-AR"/>
          </a:p>
        </p:txBody>
      </p:sp>
    </p:spTree>
    <p:extLst>
      <p:ext uri="{BB962C8B-B14F-4D97-AF65-F5344CB8AC3E}">
        <p14:creationId xmlns:p14="http://schemas.microsoft.com/office/powerpoint/2010/main" val="2067376999"/>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1271464" y="260350"/>
            <a:ext cx="10920536" cy="5905500"/>
          </a:xfrm>
        </p:spPr>
        <p:txBody>
          <a:bodyPr>
            <a:normAutofit/>
          </a:bodyPr>
          <a:lstStyle/>
          <a:p>
            <a:pPr marL="0" indent="0" algn="just">
              <a:buNone/>
            </a:pPr>
            <a:endParaRPr lang="es-ES">
              <a:latin typeface="Arial" pitchFamily="34" charset="0"/>
              <a:ea typeface="Arial" pitchFamily="34" charset="0"/>
              <a:cs typeface="Times New Roman" panose="02020603050405020304" pitchFamily="18" charset="0"/>
            </a:endParaRPr>
          </a:p>
          <a:p>
            <a:pPr>
              <a:lnSpc>
                <a:spcPct val="107000"/>
              </a:lnSpc>
              <a:spcAft>
                <a:spcPts val="800"/>
              </a:spcAft>
              <a:buFont typeface="Wingdings" panose="05000000000000000000" pitchFamily="2" charset="2"/>
              <a:buChar char="Ø"/>
            </a:pPr>
            <a:r>
              <a:rPr lang="es-ES">
                <a:latin typeface="Arial" pitchFamily="34" charset="0"/>
                <a:ea typeface="Arial" pitchFamily="34" charset="0"/>
                <a:cs typeface="Times New Roman" panose="02020603050405020304" pitchFamily="18" charset="0"/>
              </a:rPr>
              <a:t>¿por que se organiza de esta manera?</a:t>
            </a:r>
          </a:p>
          <a:p>
            <a:pPr>
              <a:lnSpc>
                <a:spcPct val="107000"/>
              </a:lnSpc>
              <a:spcAft>
                <a:spcPts val="800"/>
              </a:spcAft>
              <a:buFont typeface="Wingdings" panose="05000000000000000000" pitchFamily="2" charset="2"/>
              <a:buChar char="Ø"/>
            </a:pPr>
            <a:r>
              <a:rPr lang="es-ES">
                <a:latin typeface="Arial" pitchFamily="34" charset="0"/>
                <a:ea typeface="Arial" pitchFamily="34" charset="0"/>
                <a:cs typeface="Times New Roman" panose="02020603050405020304" pitchFamily="18" charset="0"/>
              </a:rPr>
              <a:t>¿hay alguna otra manera de organizar la memoria?</a:t>
            </a:r>
          </a:p>
          <a:p>
            <a:pPr>
              <a:lnSpc>
                <a:spcPct val="107000"/>
              </a:lnSpc>
              <a:spcAft>
                <a:spcPts val="800"/>
              </a:spcAft>
              <a:buFont typeface="Wingdings" panose="05000000000000000000" pitchFamily="2" charset="2"/>
              <a:buChar char="Ø"/>
            </a:pPr>
            <a:r>
              <a:rPr lang="es-ES">
                <a:latin typeface="Arial" pitchFamily="34" charset="0"/>
                <a:ea typeface="Arial" pitchFamily="34" charset="0"/>
                <a:cs typeface="Times New Roman" panose="02020603050405020304" pitchFamily="18" charset="0"/>
              </a:rPr>
              <a:t>¿porque no usar siempre la memoria mas rápidas?</a:t>
            </a:r>
          </a:p>
          <a:p>
            <a:pPr>
              <a:lnSpc>
                <a:spcPct val="107000"/>
              </a:lnSpc>
              <a:spcAft>
                <a:spcPts val="800"/>
              </a:spcAft>
              <a:buFont typeface="Wingdings" panose="05000000000000000000" pitchFamily="2" charset="2"/>
              <a:buChar char="Ø"/>
            </a:pPr>
            <a:r>
              <a:rPr lang="es-ES">
                <a:latin typeface="Arial" pitchFamily="34" charset="0"/>
                <a:ea typeface="Arial" pitchFamily="34" charset="0"/>
                <a:cs typeface="Times New Roman" panose="02020603050405020304" pitchFamily="18" charset="0"/>
              </a:rPr>
              <a:t>¿la memoria mas rápida es la que se encuentra mas cerca del procesador?</a:t>
            </a:r>
          </a:p>
          <a:p>
            <a:pPr>
              <a:lnSpc>
                <a:spcPct val="107000"/>
              </a:lnSpc>
              <a:spcAft>
                <a:spcPts val="800"/>
              </a:spcAft>
              <a:buFont typeface="Wingdings" panose="05000000000000000000" pitchFamily="2" charset="2"/>
              <a:buChar char="Ø"/>
            </a:pPr>
            <a:r>
              <a:rPr lang="es-ES">
                <a:latin typeface="Arial" pitchFamily="34" charset="0"/>
                <a:ea typeface="Arial" pitchFamily="34" charset="0"/>
                <a:cs typeface="Times New Roman" panose="02020603050405020304" pitchFamily="18" charset="0"/>
              </a:rPr>
              <a:t>en términos precisos, ¿que significa la memoria mas rápida?</a:t>
            </a:r>
          </a:p>
          <a:p>
            <a:pPr marL="0" indent="0">
              <a:lnSpc>
                <a:spcPct val="107000"/>
              </a:lnSpc>
              <a:spcAft>
                <a:spcPts val="800"/>
              </a:spcAft>
              <a:buNone/>
            </a:pPr>
            <a:r>
              <a:rPr lang="es-ES">
                <a:latin typeface="Arial" pitchFamily="34" charset="0"/>
                <a:ea typeface="Arial" pitchFamily="34" charset="0"/>
                <a:cs typeface="Times New Roman" panose="02020603050405020304" pitchFamily="18" charset="0"/>
              </a:rPr>
              <a:t>	</a:t>
            </a:r>
            <a:r>
              <a:rPr lang="es-ES" sz="2400">
                <a:latin typeface="Arial" pitchFamily="34" charset="0"/>
                <a:ea typeface="Arial" pitchFamily="34" charset="0"/>
                <a:cs typeface="Times New Roman" panose="02020603050405020304" pitchFamily="18" charset="0"/>
              </a:rPr>
              <a:t>Considerando sus componentes y su   electrónica</a:t>
            </a:r>
          </a:p>
          <a:p>
            <a:pPr marL="0" indent="0">
              <a:lnSpc>
                <a:spcPct val="107000"/>
              </a:lnSpc>
              <a:spcAft>
                <a:spcPts val="800"/>
              </a:spcAft>
              <a:buNone/>
            </a:pPr>
            <a:r>
              <a:rPr lang="es-ES" sz="2400">
                <a:latin typeface="Arial" pitchFamily="34" charset="0"/>
                <a:ea typeface="Arial" pitchFamily="34" charset="0"/>
                <a:cs typeface="Times New Roman" panose="02020603050405020304" pitchFamily="18" charset="0"/>
              </a:rPr>
              <a:t>	Considerando el ciclo de instrucción 	(Performance/Rendimiento)</a:t>
            </a:r>
          </a:p>
          <a:p>
            <a:pPr>
              <a:buFont typeface="Wingdings" panose="05000000000000000000" pitchFamily="2" charset="2"/>
              <a:buChar char="Ø"/>
            </a:pPr>
            <a:endParaRPr lang="es-AR"/>
          </a:p>
        </p:txBody>
      </p:sp>
    </p:spTree>
    <p:extLst>
      <p:ext uri="{BB962C8B-B14F-4D97-AF65-F5344CB8AC3E}">
        <p14:creationId xmlns:p14="http://schemas.microsoft.com/office/powerpoint/2010/main" val="296809015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695400" y="260350"/>
            <a:ext cx="10945216" cy="5760938"/>
          </a:xfrm>
        </p:spPr>
        <p:txBody>
          <a:bodyPr>
            <a:normAutofit/>
          </a:bodyPr>
          <a:lstStyle/>
          <a:p>
            <a:pPr>
              <a:lnSpc>
                <a:spcPct val="107000"/>
              </a:lnSpc>
              <a:spcAft>
                <a:spcPts val="800"/>
              </a:spcAft>
              <a:buFont typeface="Wingdings" panose="05000000000000000000" pitchFamily="2" charset="2"/>
              <a:buChar char="Ø"/>
            </a:pPr>
            <a:r>
              <a:rPr lang="es-ES" sz="2800">
                <a:latin typeface="Arial" pitchFamily="34" charset="0"/>
                <a:ea typeface="Arial" pitchFamily="34" charset="0"/>
                <a:cs typeface="Times New Roman" panose="02020603050405020304" pitchFamily="18" charset="0"/>
              </a:rPr>
              <a:t>en una arquitectura típica (cpu, buses, memoria, e/s) donde se ejecuta un ciclo de instrucción  ¿la memoria es el cuello de botella?</a:t>
            </a:r>
          </a:p>
          <a:p>
            <a:pPr>
              <a:lnSpc>
                <a:spcPct val="107000"/>
              </a:lnSpc>
              <a:spcAft>
                <a:spcPts val="800"/>
              </a:spcAft>
              <a:buFont typeface="Wingdings" panose="05000000000000000000" pitchFamily="2" charset="2"/>
              <a:buChar char="Ø"/>
            </a:pPr>
            <a:r>
              <a:rPr lang="es-ES" sz="2800">
                <a:latin typeface="Arial" pitchFamily="34" charset="0"/>
                <a:ea typeface="Arial" pitchFamily="34" charset="0"/>
                <a:cs typeface="Times New Roman" panose="02020603050405020304" pitchFamily="18" charset="0"/>
              </a:rPr>
              <a:t>¿por que las memorias mas rápidas son las mas chicas en tamaño?</a:t>
            </a:r>
          </a:p>
          <a:p>
            <a:pPr>
              <a:lnSpc>
                <a:spcPct val="107000"/>
              </a:lnSpc>
              <a:spcAft>
                <a:spcPts val="800"/>
              </a:spcAft>
              <a:buFont typeface="Wingdings" panose="05000000000000000000" pitchFamily="2" charset="2"/>
              <a:buChar char="Ø"/>
            </a:pPr>
            <a:r>
              <a:rPr lang="es-ES" sz="2800">
                <a:latin typeface="Arial" pitchFamily="34" charset="0"/>
                <a:ea typeface="Arial" pitchFamily="34" charset="0"/>
                <a:cs typeface="Times New Roman" panose="02020603050405020304" pitchFamily="18" charset="0"/>
              </a:rPr>
              <a:t>¿porque no pensar en agrandar la memoria mas chicas y mas rápidas y mas caras? ¿que pasa si agrando la memoria mas chica? ¿donde pierdo?</a:t>
            </a:r>
          </a:p>
          <a:p>
            <a:pPr>
              <a:lnSpc>
                <a:spcPct val="107000"/>
              </a:lnSpc>
              <a:spcAft>
                <a:spcPts val="800"/>
              </a:spcAft>
              <a:buFont typeface="Wingdings" panose="05000000000000000000" pitchFamily="2" charset="2"/>
              <a:buChar char="Ø"/>
            </a:pPr>
            <a:r>
              <a:rPr lang="es-ES" sz="2800">
                <a:latin typeface="Arial" pitchFamily="34" charset="0"/>
                <a:ea typeface="Arial" pitchFamily="34" charset="0"/>
                <a:cs typeface="Times New Roman" panose="02020603050405020304" pitchFamily="18" charset="0"/>
              </a:rPr>
              <a:t>¿cuales son las limitaciones de la memoria? ¿desde lo tecnológico? ¿desde lo físico?</a:t>
            </a:r>
          </a:p>
          <a:p>
            <a:pPr marL="0" indent="0">
              <a:buNone/>
            </a:pPr>
            <a:endParaRPr lang="es-AR"/>
          </a:p>
        </p:txBody>
      </p:sp>
    </p:spTree>
    <p:extLst>
      <p:ext uri="{BB962C8B-B14F-4D97-AF65-F5344CB8AC3E}">
        <p14:creationId xmlns:p14="http://schemas.microsoft.com/office/powerpoint/2010/main" val="1857404810"/>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1127448" y="548680"/>
            <a:ext cx="10658003" cy="6119812"/>
          </a:xfrm>
        </p:spPr>
        <p:txBody>
          <a:bodyPr>
            <a:normAutofit fontScale="25000" lnSpcReduction="20000"/>
          </a:bodyPr>
          <a:lstStyle/>
          <a:p>
            <a:pPr marL="0" indent="0" algn="just">
              <a:buNone/>
            </a:pPr>
            <a:r>
              <a:rPr lang="es-AR" sz="11200" b="1">
                <a:latin typeface="Arial" pitchFamily="34" charset="0"/>
                <a:ea typeface="Times New Roman"/>
                <a:cs typeface="Arial" pitchFamily="34" charset="0"/>
              </a:rPr>
              <a:t>CARACTERISTICAS DE LA MEMORIA</a:t>
            </a:r>
          </a:p>
          <a:p>
            <a:pPr algn="just">
              <a:buFont typeface="Wingdings" panose="05000000000000000000" pitchFamily="2" charset="2"/>
              <a:buChar char="Ø"/>
            </a:pPr>
            <a:endParaRPr lang="es-AR" sz="11200" b="1">
              <a:latin typeface="Arial" pitchFamily="34" charset="0"/>
              <a:ea typeface="Times New Roman"/>
              <a:cs typeface="Arial" pitchFamily="34" charset="0"/>
            </a:endParaRPr>
          </a:p>
          <a:p>
            <a:pPr algn="just">
              <a:buFont typeface="Wingdings" panose="05000000000000000000" pitchFamily="2" charset="2"/>
              <a:buChar char="Ø"/>
            </a:pPr>
            <a:r>
              <a:rPr lang="es-AR" sz="11200" b="1">
                <a:solidFill>
                  <a:srgbClr val="C00000"/>
                </a:solidFill>
                <a:latin typeface="Arial" pitchFamily="34" charset="0"/>
                <a:ea typeface="Times New Roman"/>
                <a:cs typeface="Arial" pitchFamily="34" charset="0"/>
              </a:rPr>
              <a:t>Ubicación</a:t>
            </a:r>
          </a:p>
          <a:p>
            <a:pPr algn="just">
              <a:buFont typeface="Wingdings" panose="05000000000000000000" pitchFamily="2" charset="2"/>
              <a:buChar char="Ø"/>
            </a:pPr>
            <a:endParaRPr lang="es-AR" sz="11200" b="1">
              <a:latin typeface="Arial" pitchFamily="34" charset="0"/>
              <a:ea typeface="Times New Roman"/>
              <a:cs typeface="Arial" pitchFamily="34" charset="0"/>
            </a:endParaRPr>
          </a:p>
          <a:p>
            <a:pPr lvl="1" algn="just">
              <a:buFont typeface="Wingdings" panose="05000000000000000000" pitchFamily="2" charset="2"/>
              <a:buChar char="§"/>
            </a:pPr>
            <a:r>
              <a:rPr lang="es-AR" sz="11200" b="1">
                <a:solidFill>
                  <a:srgbClr val="C00000"/>
                </a:solidFill>
                <a:latin typeface="Arial" pitchFamily="34" charset="0"/>
                <a:ea typeface="Times New Roman"/>
                <a:cs typeface="Arial" pitchFamily="34" charset="0"/>
              </a:rPr>
              <a:t>Interna </a:t>
            </a:r>
          </a:p>
          <a:p>
            <a:pPr lvl="3" algn="just">
              <a:buFont typeface="Wingdings" panose="05000000000000000000" pitchFamily="2" charset="2"/>
              <a:buChar char="§"/>
            </a:pPr>
            <a:r>
              <a:rPr lang="es-AR" sz="11200">
                <a:latin typeface="Arial" pitchFamily="34" charset="0"/>
                <a:ea typeface="Times New Roman"/>
                <a:cs typeface="Arial" pitchFamily="34" charset="0"/>
              </a:rPr>
              <a:t>Registros internos en el procesador</a:t>
            </a:r>
          </a:p>
          <a:p>
            <a:pPr lvl="3" algn="just">
              <a:buFont typeface="Wingdings" panose="05000000000000000000" pitchFamily="2" charset="2"/>
              <a:buChar char="§"/>
            </a:pPr>
            <a:r>
              <a:rPr lang="es-AR" sz="11200">
                <a:latin typeface="Arial" pitchFamily="34" charset="0"/>
                <a:ea typeface="Times New Roman"/>
                <a:cs typeface="Arial" pitchFamily="34" charset="0"/>
              </a:rPr>
              <a:t>Registros dentro de la CPU</a:t>
            </a:r>
          </a:p>
          <a:p>
            <a:pPr lvl="3" algn="just">
              <a:buFont typeface="Wingdings" panose="05000000000000000000" pitchFamily="2" charset="2"/>
              <a:buChar char="§"/>
            </a:pPr>
            <a:r>
              <a:rPr lang="es-AR" sz="11200">
                <a:latin typeface="Arial" pitchFamily="34" charset="0"/>
                <a:ea typeface="Times New Roman"/>
                <a:cs typeface="Arial" pitchFamily="34" charset="0"/>
              </a:rPr>
              <a:t>Memoria Principal</a:t>
            </a:r>
          </a:p>
          <a:p>
            <a:pPr lvl="3" algn="just">
              <a:buFont typeface="Wingdings" panose="05000000000000000000" pitchFamily="2" charset="2"/>
              <a:buChar char="§"/>
            </a:pPr>
            <a:r>
              <a:rPr lang="es-AR" sz="11200">
                <a:latin typeface="Arial" pitchFamily="34" charset="0"/>
                <a:ea typeface="Times New Roman"/>
                <a:cs typeface="Arial" pitchFamily="34" charset="0"/>
              </a:rPr>
              <a:t>Memoria Cache</a:t>
            </a:r>
          </a:p>
          <a:p>
            <a:pPr lvl="1" algn="just">
              <a:buFont typeface="Wingdings" panose="05000000000000000000" pitchFamily="2" charset="2"/>
              <a:buChar char="§"/>
            </a:pPr>
            <a:r>
              <a:rPr lang="es-AR" sz="11200" b="1">
                <a:solidFill>
                  <a:srgbClr val="C00000"/>
                </a:solidFill>
                <a:latin typeface="Arial" pitchFamily="34" charset="0"/>
                <a:ea typeface="Times New Roman"/>
                <a:cs typeface="Arial" pitchFamily="34" charset="0"/>
              </a:rPr>
              <a:t>Externa</a:t>
            </a:r>
          </a:p>
          <a:p>
            <a:pPr lvl="3" algn="just">
              <a:buFont typeface="Wingdings" panose="05000000000000000000" pitchFamily="2" charset="2"/>
              <a:buChar char="§"/>
            </a:pPr>
            <a:r>
              <a:rPr lang="es-AR" sz="11200">
                <a:latin typeface="Arial" pitchFamily="34" charset="0"/>
                <a:ea typeface="Times New Roman"/>
                <a:cs typeface="Arial" pitchFamily="34" charset="0"/>
              </a:rPr>
              <a:t>Discos ópticos, discos magnéticos, cintas</a:t>
            </a:r>
          </a:p>
          <a:p>
            <a:pPr marL="457200" lvl="1" indent="0" algn="just">
              <a:buNone/>
            </a:pPr>
            <a:endParaRPr lang="es-AR" sz="11200">
              <a:latin typeface="Arial" pitchFamily="34" charset="0"/>
              <a:ea typeface="Times New Roman"/>
              <a:cs typeface="Arial" pitchFamily="34" charset="0"/>
            </a:endParaRPr>
          </a:p>
          <a:p>
            <a:pPr lvl="1" algn="just">
              <a:buFont typeface="Wingdings" panose="05000000000000000000" pitchFamily="2" charset="2"/>
              <a:buChar char="§"/>
            </a:pPr>
            <a:endParaRPr lang="es-AR" sz="11200">
              <a:latin typeface="Arial" pitchFamily="34" charset="0"/>
              <a:ea typeface="Times New Roman"/>
              <a:cs typeface="Arial" pitchFamily="34" charset="0"/>
            </a:endParaRPr>
          </a:p>
          <a:p>
            <a:pPr lvl="1" algn="just">
              <a:buFont typeface="Wingdings" panose="05000000000000000000" pitchFamily="2" charset="2"/>
              <a:buChar char="§"/>
            </a:pPr>
            <a:endParaRPr lang="es-AR" sz="11200">
              <a:latin typeface="Arial" pitchFamily="34" charset="0"/>
              <a:ea typeface="Times New Roman"/>
              <a:cs typeface="Arial" pitchFamily="34" charset="0"/>
            </a:endParaRPr>
          </a:p>
          <a:p>
            <a:pPr marL="0" indent="0" algn="just">
              <a:buNone/>
            </a:pPr>
            <a:endParaRPr lang="es-AR" sz="11200">
              <a:latin typeface="CG Times"/>
              <a:ea typeface="Times New Roman"/>
              <a:cs typeface="Times New Roman"/>
            </a:endParaRPr>
          </a:p>
          <a:p>
            <a:pPr marL="0" indent="0" algn="just">
              <a:buNone/>
            </a:pPr>
            <a:endParaRPr lang="es-AR">
              <a:latin typeface="CG Times"/>
              <a:ea typeface="Times New Roman"/>
              <a:cs typeface="Times New Roman"/>
            </a:endParaRPr>
          </a:p>
          <a:p>
            <a:pPr marL="0" indent="0" algn="just">
              <a:buNone/>
            </a:pPr>
            <a:r>
              <a:rPr lang="es-AR">
                <a:latin typeface="Arial"/>
                <a:ea typeface="Times New Roman"/>
                <a:cs typeface="Times New Roman"/>
              </a:rPr>
              <a:t> </a:t>
            </a:r>
            <a:endParaRPr lang="es-AR">
              <a:latin typeface="CG Times"/>
              <a:ea typeface="Times New Roman"/>
              <a:cs typeface="Times New Roman"/>
            </a:endParaRPr>
          </a:p>
          <a:p>
            <a:pPr marL="0" indent="0" algn="just">
              <a:buNone/>
            </a:pPr>
            <a:r>
              <a:rPr lang="es-AR">
                <a:latin typeface="Arial"/>
                <a:ea typeface="Times New Roman"/>
                <a:cs typeface="Times New Roman"/>
              </a:rPr>
              <a:t> </a:t>
            </a:r>
            <a:endParaRPr lang="es-AR">
              <a:latin typeface="CG Times"/>
              <a:ea typeface="Times New Roman"/>
              <a:cs typeface="Times New Roman"/>
            </a:endParaRPr>
          </a:p>
          <a:p>
            <a:endParaRPr lang="es-AR"/>
          </a:p>
        </p:txBody>
      </p:sp>
    </p:spTree>
    <p:extLst>
      <p:ext uri="{BB962C8B-B14F-4D97-AF65-F5344CB8AC3E}">
        <p14:creationId xmlns:p14="http://schemas.microsoft.com/office/powerpoint/2010/main" val="1597032831"/>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0" y="476250"/>
            <a:ext cx="8424863" cy="5905500"/>
          </a:xfrm>
        </p:spPr>
        <p:txBody>
          <a:bodyPr>
            <a:normAutofit fontScale="25000" lnSpcReduction="20000"/>
          </a:bodyPr>
          <a:lstStyle/>
          <a:p>
            <a:pPr lvl="1" algn="just">
              <a:buFont typeface="Wingdings" panose="05000000000000000000" pitchFamily="2" charset="2"/>
              <a:buChar char="§"/>
            </a:pPr>
            <a:endParaRPr lang="es-AR" sz="9600">
              <a:latin typeface="Arial" pitchFamily="34" charset="0"/>
              <a:ea typeface="Times New Roman"/>
              <a:cs typeface="Arial" pitchFamily="34" charset="0"/>
            </a:endParaRPr>
          </a:p>
          <a:p>
            <a:pPr algn="just">
              <a:buFont typeface="Wingdings" panose="05000000000000000000" pitchFamily="2" charset="2"/>
              <a:buChar char="Ø"/>
            </a:pPr>
            <a:r>
              <a:rPr lang="es-AR" sz="11200" b="1">
                <a:solidFill>
                  <a:srgbClr val="C00000"/>
                </a:solidFill>
                <a:latin typeface="Arial" pitchFamily="34" charset="0"/>
                <a:ea typeface="Times New Roman"/>
                <a:cs typeface="Arial" pitchFamily="34" charset="0"/>
              </a:rPr>
              <a:t>Capacidad</a:t>
            </a:r>
          </a:p>
          <a:p>
            <a:pPr algn="just">
              <a:buFont typeface="Wingdings" panose="05000000000000000000" pitchFamily="2" charset="2"/>
              <a:buChar char="Ø"/>
            </a:pPr>
            <a:endParaRPr lang="es-AR" sz="11200" b="1">
              <a:latin typeface="Arial" pitchFamily="34" charset="0"/>
              <a:ea typeface="Times New Roman"/>
              <a:cs typeface="Arial" pitchFamily="34" charset="0"/>
            </a:endParaRPr>
          </a:p>
          <a:p>
            <a:pPr lvl="1" algn="just">
              <a:buFont typeface="Wingdings" panose="05000000000000000000" pitchFamily="2" charset="2"/>
              <a:buChar char="§"/>
            </a:pPr>
            <a:r>
              <a:rPr lang="es-AR" sz="8800">
                <a:solidFill>
                  <a:prstClr val="black"/>
                </a:solidFill>
                <a:latin typeface="Arial" pitchFamily="34" charset="0"/>
                <a:ea typeface="Times New Roman"/>
                <a:cs typeface="Arial" pitchFamily="34" charset="0"/>
              </a:rPr>
              <a:t>Expresada en “Words (Palabras )” (Ej. 8, 16, o 32 bits) </a:t>
            </a:r>
          </a:p>
          <a:p>
            <a:pPr lvl="1" algn="just">
              <a:buFont typeface="Wingdings" panose="05000000000000000000" pitchFamily="2" charset="2"/>
              <a:buChar char="§"/>
            </a:pPr>
            <a:r>
              <a:rPr lang="es-AR" sz="8800">
                <a:solidFill>
                  <a:prstClr val="black"/>
                </a:solidFill>
                <a:latin typeface="Arial" pitchFamily="34" charset="0"/>
                <a:ea typeface="Times New Roman"/>
                <a:cs typeface="Arial" pitchFamily="34" charset="0"/>
              </a:rPr>
              <a:t>Expresada en “Bytes” (8 bits)</a:t>
            </a:r>
          </a:p>
          <a:p>
            <a:pPr marL="457200" lvl="1" indent="0" algn="just">
              <a:buNone/>
            </a:pPr>
            <a:endParaRPr lang="es-AR" sz="11200">
              <a:latin typeface="Arial" pitchFamily="34" charset="0"/>
              <a:ea typeface="Times New Roman"/>
              <a:cs typeface="Arial" pitchFamily="34" charset="0"/>
            </a:endParaRPr>
          </a:p>
          <a:p>
            <a:pPr lvl="1" algn="just">
              <a:buFont typeface="Wingdings" panose="05000000000000000000" pitchFamily="2" charset="2"/>
              <a:buChar char="§"/>
            </a:pPr>
            <a:r>
              <a:rPr lang="es-AR" sz="8800" b="1">
                <a:solidFill>
                  <a:prstClr val="black"/>
                </a:solidFill>
                <a:latin typeface="Arial" pitchFamily="34" charset="0"/>
                <a:ea typeface="Times New Roman"/>
                <a:cs typeface="Arial" pitchFamily="34" charset="0"/>
              </a:rPr>
              <a:t>Word (Palabra de memoria)</a:t>
            </a:r>
          </a:p>
          <a:p>
            <a:pPr marL="457200" lvl="1" indent="0" algn="just">
              <a:buNone/>
            </a:pPr>
            <a:r>
              <a:rPr lang="es-AR" sz="8800">
                <a:solidFill>
                  <a:prstClr val="black"/>
                </a:solidFill>
                <a:latin typeface="Arial" pitchFamily="34" charset="0"/>
                <a:ea typeface="Times New Roman"/>
                <a:cs typeface="Arial" pitchFamily="34" charset="0"/>
              </a:rPr>
              <a:t>Es la unidad natural de organización de memoria. El tamaño de la palabra es típicamente igual al </a:t>
            </a:r>
            <a:r>
              <a:rPr lang="es-AR" sz="8800" b="1">
                <a:solidFill>
                  <a:prstClr val="black"/>
                </a:solidFill>
                <a:latin typeface="Arial" pitchFamily="34" charset="0"/>
                <a:ea typeface="Times New Roman"/>
                <a:cs typeface="Arial" pitchFamily="34" charset="0"/>
              </a:rPr>
              <a:t>numero de bits usados para representar un entero y a la longitud de la instrucción</a:t>
            </a:r>
            <a:r>
              <a:rPr lang="es-AR" sz="8800">
                <a:solidFill>
                  <a:prstClr val="black"/>
                </a:solidFill>
                <a:latin typeface="Arial" pitchFamily="34" charset="0"/>
                <a:ea typeface="Times New Roman"/>
                <a:cs typeface="Arial" pitchFamily="34" charset="0"/>
              </a:rPr>
              <a:t>.</a:t>
            </a:r>
          </a:p>
          <a:p>
            <a:pPr lvl="1" algn="just">
              <a:buFont typeface="Wingdings" panose="05000000000000000000" pitchFamily="2" charset="2"/>
              <a:buChar char="§"/>
            </a:pPr>
            <a:endParaRPr lang="es-AR" sz="11200">
              <a:latin typeface="Arial" pitchFamily="34" charset="0"/>
              <a:ea typeface="Times New Roman"/>
              <a:cs typeface="Arial" pitchFamily="34" charset="0"/>
            </a:endParaRPr>
          </a:p>
          <a:p>
            <a:pPr marL="457200" lvl="1" indent="0" algn="just">
              <a:buNone/>
            </a:pPr>
            <a:endParaRPr lang="es-AR" sz="9600">
              <a:latin typeface="Arial" pitchFamily="34" charset="0"/>
              <a:ea typeface="Times New Roman"/>
              <a:cs typeface="Arial" pitchFamily="34" charset="0"/>
            </a:endParaRPr>
          </a:p>
          <a:p>
            <a:pPr marL="0" indent="0" algn="just">
              <a:buNone/>
            </a:pPr>
            <a:endParaRPr lang="es-AR">
              <a:latin typeface="CG Times"/>
              <a:ea typeface="Times New Roman"/>
              <a:cs typeface="Times New Roman"/>
            </a:endParaRPr>
          </a:p>
          <a:p>
            <a:pPr marL="0" indent="0" algn="just">
              <a:buNone/>
            </a:pPr>
            <a:endParaRPr lang="es-AR">
              <a:latin typeface="CG Times"/>
              <a:ea typeface="Times New Roman"/>
              <a:cs typeface="Times New Roman"/>
            </a:endParaRPr>
          </a:p>
          <a:p>
            <a:pPr marL="0" indent="0" algn="just">
              <a:buNone/>
            </a:pPr>
            <a:r>
              <a:rPr lang="es-AR">
                <a:latin typeface="Arial"/>
                <a:ea typeface="Times New Roman"/>
                <a:cs typeface="Times New Roman"/>
              </a:rPr>
              <a:t> </a:t>
            </a:r>
            <a:endParaRPr lang="es-AR">
              <a:latin typeface="CG Times"/>
              <a:ea typeface="Times New Roman"/>
              <a:cs typeface="Times New Roman"/>
            </a:endParaRPr>
          </a:p>
          <a:p>
            <a:pPr marL="0" indent="0" algn="just">
              <a:buNone/>
            </a:pPr>
            <a:r>
              <a:rPr lang="es-AR">
                <a:latin typeface="Arial"/>
                <a:ea typeface="Times New Roman"/>
                <a:cs typeface="Times New Roman"/>
              </a:rPr>
              <a:t> </a:t>
            </a:r>
            <a:endParaRPr lang="es-AR">
              <a:latin typeface="CG Times"/>
              <a:ea typeface="Times New Roman"/>
              <a:cs typeface="Times New Roman"/>
            </a:endParaRPr>
          </a:p>
          <a:p>
            <a:endParaRPr lang="es-AR"/>
          </a:p>
        </p:txBody>
      </p:sp>
    </p:spTree>
    <p:extLst>
      <p:ext uri="{BB962C8B-B14F-4D97-AF65-F5344CB8AC3E}">
        <p14:creationId xmlns:p14="http://schemas.microsoft.com/office/powerpoint/2010/main" val="3493114467"/>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767409" y="765175"/>
            <a:ext cx="10657183" cy="5976938"/>
          </a:xfrm>
        </p:spPr>
        <p:txBody>
          <a:bodyPr>
            <a:normAutofit fontScale="25000" lnSpcReduction="20000"/>
          </a:bodyPr>
          <a:lstStyle/>
          <a:p>
            <a:pPr lvl="1" algn="just">
              <a:buFont typeface="Wingdings" panose="05000000000000000000" pitchFamily="2" charset="2"/>
              <a:buChar char="§"/>
            </a:pPr>
            <a:endParaRPr lang="es-AR" sz="7200">
              <a:latin typeface="Arial" pitchFamily="34" charset="0"/>
              <a:ea typeface="Times New Roman"/>
              <a:cs typeface="Arial" pitchFamily="34" charset="0"/>
            </a:endParaRPr>
          </a:p>
          <a:p>
            <a:pPr lvl="1" algn="just">
              <a:buFont typeface="Wingdings" panose="05000000000000000000" pitchFamily="2" charset="2"/>
              <a:buChar char="§"/>
            </a:pPr>
            <a:endParaRPr lang="es-AR" sz="8800">
              <a:latin typeface="Arial" pitchFamily="34" charset="0"/>
              <a:ea typeface="Times New Roman"/>
              <a:cs typeface="Arial" pitchFamily="34" charset="0"/>
            </a:endParaRPr>
          </a:p>
          <a:p>
            <a:pPr lvl="1" algn="just">
              <a:buFont typeface="Wingdings" panose="05000000000000000000" pitchFamily="2" charset="2"/>
              <a:buChar char="§"/>
            </a:pPr>
            <a:r>
              <a:rPr lang="es-AR" sz="8800" b="1">
                <a:latin typeface="Arial" pitchFamily="34" charset="0"/>
                <a:ea typeface="Times New Roman"/>
                <a:cs typeface="Arial" pitchFamily="34" charset="0"/>
              </a:rPr>
              <a:t>Bloque/ Unidad Direccionable</a:t>
            </a:r>
          </a:p>
          <a:p>
            <a:pPr marL="457200" lvl="1" indent="0" algn="just">
              <a:buNone/>
            </a:pPr>
            <a:r>
              <a:rPr lang="es-AR" sz="8800">
                <a:latin typeface="Arial" pitchFamily="34" charset="0"/>
                <a:ea typeface="Times New Roman"/>
                <a:cs typeface="Arial" pitchFamily="34" charset="0"/>
              </a:rPr>
              <a:t>En algunos sistemas, la unidad direccionable es la palabra de memoria. </a:t>
            </a:r>
            <a:r>
              <a:rPr lang="es-AR" sz="8800">
                <a:solidFill>
                  <a:srgbClr val="C00000"/>
                </a:solidFill>
                <a:latin typeface="Arial" pitchFamily="34" charset="0"/>
                <a:ea typeface="Times New Roman"/>
                <a:cs typeface="Arial" pitchFamily="34" charset="0"/>
              </a:rPr>
              <a:t>La relación entre la longitud en bits A de una dirección y el numero N de unidades direccionabes es 2^A=N</a:t>
            </a:r>
          </a:p>
          <a:p>
            <a:pPr lvl="1" algn="just">
              <a:buFont typeface="Wingdings" panose="05000000000000000000" pitchFamily="2" charset="2"/>
              <a:buChar char="§"/>
            </a:pPr>
            <a:endParaRPr lang="es-AR" sz="8800">
              <a:latin typeface="Arial" pitchFamily="34" charset="0"/>
              <a:ea typeface="Times New Roman"/>
              <a:cs typeface="Arial" pitchFamily="34" charset="0"/>
            </a:endParaRPr>
          </a:p>
          <a:p>
            <a:pPr lvl="1" algn="just">
              <a:buFont typeface="Wingdings" panose="05000000000000000000" pitchFamily="2" charset="2"/>
              <a:buChar char="§"/>
            </a:pPr>
            <a:r>
              <a:rPr lang="es-AR" sz="8800" b="1">
                <a:latin typeface="Arial" pitchFamily="34" charset="0"/>
                <a:ea typeface="Times New Roman"/>
                <a:cs typeface="Arial" pitchFamily="34" charset="0"/>
              </a:rPr>
              <a:t>Unidad de Transferencia</a:t>
            </a:r>
          </a:p>
          <a:p>
            <a:pPr marL="400050" lvl="1" indent="0" algn="just">
              <a:buNone/>
            </a:pPr>
            <a:r>
              <a:rPr lang="es-AR" sz="8800">
                <a:solidFill>
                  <a:srgbClr val="C00000"/>
                </a:solidFill>
                <a:latin typeface="Arial" pitchFamily="34" charset="0"/>
                <a:ea typeface="Times New Roman"/>
                <a:cs typeface="Arial" pitchFamily="34" charset="0"/>
              </a:rPr>
              <a:t>Para Memoria Principal, es el numero de bits leídos o escritos por unidad de tiempo. No necesariamente tiene que ser igual a una palabra o a una unidad direccionable.</a:t>
            </a:r>
            <a:r>
              <a:rPr lang="es-AR" sz="11200">
                <a:solidFill>
                  <a:prstClr val="black"/>
                </a:solidFill>
                <a:latin typeface="Arial" pitchFamily="34" charset="0"/>
                <a:ea typeface="Times New Roman"/>
                <a:cs typeface="Arial" pitchFamily="34" charset="0"/>
              </a:rPr>
              <a:t> </a:t>
            </a:r>
            <a:r>
              <a:rPr lang="es-AR" sz="8800">
                <a:solidFill>
                  <a:srgbClr val="C00000"/>
                </a:solidFill>
                <a:latin typeface="Arial" pitchFamily="34" charset="0"/>
                <a:ea typeface="Times New Roman"/>
                <a:cs typeface="Arial" pitchFamily="34" charset="0"/>
              </a:rPr>
              <a:t>Puede ser igual en tamaño a la longitud de palabra de memoria, aunque por lo general es mayor (ej. 64, 128, 256 bits)</a:t>
            </a:r>
          </a:p>
          <a:p>
            <a:pPr marL="457200" lvl="1" indent="0" algn="just">
              <a:buNone/>
            </a:pPr>
            <a:endParaRPr lang="es-AR" sz="8800">
              <a:latin typeface="Arial" pitchFamily="34" charset="0"/>
              <a:ea typeface="Times New Roman"/>
              <a:cs typeface="Arial" pitchFamily="34" charset="0"/>
            </a:endParaRPr>
          </a:p>
          <a:p>
            <a:pPr marL="457200" lvl="1" indent="0" algn="just">
              <a:buNone/>
            </a:pPr>
            <a:r>
              <a:rPr lang="es-AR" sz="8800">
                <a:latin typeface="Arial" pitchFamily="34" charset="0"/>
                <a:ea typeface="Times New Roman"/>
                <a:cs typeface="Arial" pitchFamily="34" charset="0"/>
              </a:rPr>
              <a:t>Para Memorias Externas , los datos se transfieren en unidades mucho mas grandes, que las palabras,  llamadas </a:t>
            </a:r>
            <a:r>
              <a:rPr lang="es-AR" sz="8800" b="1">
                <a:solidFill>
                  <a:srgbClr val="C00000"/>
                </a:solidFill>
                <a:latin typeface="Arial" pitchFamily="34" charset="0"/>
                <a:ea typeface="Times New Roman"/>
                <a:cs typeface="Arial" pitchFamily="34" charset="0"/>
              </a:rPr>
              <a:t>Bloques</a:t>
            </a:r>
          </a:p>
          <a:p>
            <a:pPr marL="0" indent="0" algn="just">
              <a:buNone/>
            </a:pPr>
            <a:r>
              <a:rPr lang="es-AR" sz="8000">
                <a:latin typeface="Arial"/>
                <a:ea typeface="Times New Roman"/>
                <a:cs typeface="Times New Roman"/>
              </a:rPr>
              <a:t> </a:t>
            </a:r>
            <a:endParaRPr lang="es-AR" sz="8000">
              <a:latin typeface="CG Times"/>
              <a:ea typeface="Times New Roman"/>
              <a:cs typeface="Times New Roman"/>
            </a:endParaRPr>
          </a:p>
          <a:p>
            <a:endParaRPr lang="es-AR" sz="8000"/>
          </a:p>
        </p:txBody>
      </p:sp>
    </p:spTree>
    <p:extLst>
      <p:ext uri="{BB962C8B-B14F-4D97-AF65-F5344CB8AC3E}">
        <p14:creationId xmlns:p14="http://schemas.microsoft.com/office/powerpoint/2010/main" val="389851614"/>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0" y="188913"/>
            <a:ext cx="11424592" cy="6480175"/>
          </a:xfrm>
        </p:spPr>
        <p:txBody>
          <a:bodyPr>
            <a:normAutofit fontScale="25000" lnSpcReduction="20000"/>
          </a:bodyPr>
          <a:lstStyle/>
          <a:p>
            <a:pPr marL="457200" lvl="1" indent="0" algn="just">
              <a:buNone/>
            </a:pPr>
            <a:endParaRPr lang="es-AR" sz="5900">
              <a:latin typeface="Arial" pitchFamily="34" charset="0"/>
              <a:ea typeface="Times New Roman"/>
              <a:cs typeface="Arial" pitchFamily="34" charset="0"/>
            </a:endParaRPr>
          </a:p>
          <a:p>
            <a:pPr algn="just">
              <a:buFont typeface="Wingdings" panose="05000000000000000000" pitchFamily="2" charset="2"/>
              <a:buChar char="Ø"/>
            </a:pPr>
            <a:r>
              <a:rPr lang="es-AR" sz="9600" b="1" err="1">
                <a:latin typeface="Arial" pitchFamily="34" charset="0"/>
                <a:ea typeface="Times New Roman"/>
                <a:cs typeface="Arial" pitchFamily="34" charset="0"/>
              </a:rPr>
              <a:t>Metodo de Acceso</a:t>
            </a:r>
          </a:p>
          <a:p>
            <a:pPr algn="just">
              <a:buFont typeface="Wingdings" panose="05000000000000000000" pitchFamily="2" charset="2"/>
              <a:buChar char="Ø"/>
            </a:pPr>
            <a:endParaRPr lang="es-AR" sz="9600" b="1">
              <a:latin typeface="Arial" pitchFamily="34" charset="0"/>
              <a:ea typeface="Times New Roman"/>
              <a:cs typeface="Arial" pitchFamily="34" charset="0"/>
            </a:endParaRPr>
          </a:p>
          <a:p>
            <a:pPr lvl="1" algn="just">
              <a:buFont typeface="Wingdings" panose="05000000000000000000" pitchFamily="2" charset="2"/>
              <a:buChar char="§"/>
            </a:pPr>
            <a:r>
              <a:rPr lang="es-AR" sz="9600" b="1">
                <a:latin typeface="Arial" pitchFamily="34" charset="0"/>
                <a:ea typeface="Times New Roman"/>
                <a:cs typeface="Arial" pitchFamily="34" charset="0"/>
              </a:rPr>
              <a:t>Secuencial:</a:t>
            </a:r>
            <a:r>
              <a:rPr lang="es-AR" sz="9600">
                <a:latin typeface="Arial" pitchFamily="34" charset="0"/>
                <a:ea typeface="Times New Roman"/>
                <a:cs typeface="Arial" pitchFamily="34" charset="0"/>
              </a:rPr>
              <a:t> La memoria es organizada en unidades de datos, llamada Registros. El acceso se hace en una secuencia de línea especifica. Información de almacenamiento es usado para separar registros y para asistir en el proceso. </a:t>
            </a:r>
            <a:r>
              <a:rPr lang="es-AR" sz="9600">
                <a:solidFill>
                  <a:srgbClr val="C00000"/>
                </a:solidFill>
                <a:latin typeface="Arial" pitchFamily="34" charset="0"/>
                <a:ea typeface="Times New Roman"/>
                <a:cs typeface="Arial" pitchFamily="34" charset="0"/>
              </a:rPr>
              <a:t>Un mecanismo compartido de Lectura/escritura </a:t>
            </a:r>
            <a:r>
              <a:rPr lang="es-AR" sz="9600">
                <a:latin typeface="Arial" pitchFamily="34" charset="0"/>
                <a:ea typeface="Times New Roman"/>
                <a:cs typeface="Arial" pitchFamily="34" charset="0"/>
              </a:rPr>
              <a:t>es usado, moviéndose desde su posición actual hasta la posición deseada. </a:t>
            </a:r>
            <a:r>
              <a:rPr lang="es-AR" sz="9600">
                <a:solidFill>
                  <a:srgbClr val="C00000"/>
                </a:solidFill>
                <a:latin typeface="Arial" pitchFamily="34" charset="0"/>
                <a:ea typeface="Times New Roman"/>
                <a:cs typeface="Arial" pitchFamily="34" charset="0"/>
              </a:rPr>
              <a:t>El tiempo de acceso es altamente variable</a:t>
            </a:r>
            <a:r>
              <a:rPr lang="es-AR" sz="9600">
                <a:latin typeface="Arial" pitchFamily="34" charset="0"/>
                <a:ea typeface="Times New Roman"/>
                <a:cs typeface="Arial" pitchFamily="34" charset="0"/>
              </a:rPr>
              <a:t>. Un Ejemplo  son las Cintas  </a:t>
            </a:r>
          </a:p>
          <a:p>
            <a:pPr lvl="1" algn="just">
              <a:buFont typeface="Wingdings" panose="05000000000000000000" pitchFamily="2" charset="2"/>
              <a:buChar char="§"/>
            </a:pPr>
            <a:endParaRPr lang="es-AR" sz="9600">
              <a:latin typeface="Arial" pitchFamily="34" charset="0"/>
              <a:ea typeface="Times New Roman"/>
              <a:cs typeface="Arial" pitchFamily="34" charset="0"/>
            </a:endParaRPr>
          </a:p>
          <a:p>
            <a:pPr lvl="1" algn="just">
              <a:buFont typeface="Wingdings" panose="05000000000000000000" pitchFamily="2" charset="2"/>
              <a:buChar char="§"/>
            </a:pPr>
            <a:r>
              <a:rPr lang="es-AR" sz="9600" b="1">
                <a:latin typeface="Arial" pitchFamily="34" charset="0"/>
                <a:ea typeface="Times New Roman"/>
                <a:cs typeface="Arial" pitchFamily="34" charset="0"/>
              </a:rPr>
              <a:t>Directo:</a:t>
            </a:r>
            <a:r>
              <a:rPr lang="es-AR" sz="9600">
                <a:latin typeface="Arial" pitchFamily="34" charset="0"/>
                <a:ea typeface="Times New Roman"/>
                <a:cs typeface="Arial" pitchFamily="34" charset="0"/>
              </a:rPr>
              <a:t> Se usa también un mecanismo compartido de lectura/escritura. Los registros individuales o bloques tienen una </a:t>
            </a:r>
            <a:r>
              <a:rPr lang="es-AR" sz="9600">
                <a:solidFill>
                  <a:srgbClr val="C00000"/>
                </a:solidFill>
                <a:latin typeface="Arial" pitchFamily="34" charset="0"/>
                <a:ea typeface="Times New Roman"/>
                <a:cs typeface="Arial" pitchFamily="34" charset="0"/>
              </a:rPr>
              <a:t>única dirección física, basada en la ubicación</a:t>
            </a:r>
            <a:r>
              <a:rPr lang="es-AR" sz="9600">
                <a:latin typeface="Arial" pitchFamily="34" charset="0"/>
                <a:ea typeface="Times New Roman"/>
                <a:cs typeface="Arial" pitchFamily="34" charset="0"/>
              </a:rPr>
              <a:t>. Por lo general se accede a la vecindad y a partir de ahí se combina con una búsqueda secuencial. </a:t>
            </a:r>
            <a:r>
              <a:rPr lang="es-AR" sz="9600">
                <a:solidFill>
                  <a:srgbClr val="C00000"/>
                </a:solidFill>
                <a:latin typeface="Arial" pitchFamily="34" charset="0"/>
                <a:ea typeface="Times New Roman"/>
                <a:cs typeface="Arial" pitchFamily="34" charset="0"/>
              </a:rPr>
              <a:t>El tiempo de acceso es variable</a:t>
            </a:r>
            <a:r>
              <a:rPr lang="es-AR" sz="9600">
                <a:latin typeface="Arial" pitchFamily="34" charset="0"/>
                <a:ea typeface="Times New Roman"/>
                <a:cs typeface="Arial" pitchFamily="34" charset="0"/>
              </a:rPr>
              <a:t>.  Ejemplo son los Discos</a:t>
            </a:r>
          </a:p>
          <a:p>
            <a:pPr lvl="1" algn="just">
              <a:buFont typeface="Wingdings" panose="05000000000000000000" pitchFamily="2" charset="2"/>
              <a:buChar char="§"/>
            </a:pPr>
            <a:endParaRPr lang="es-AR" sz="9600">
              <a:latin typeface="Arial" pitchFamily="34" charset="0"/>
              <a:ea typeface="Times New Roman"/>
              <a:cs typeface="Arial" pitchFamily="34" charset="0"/>
            </a:endParaRPr>
          </a:p>
          <a:p>
            <a:pPr marL="0" indent="0" algn="just">
              <a:buNone/>
            </a:pPr>
            <a:endParaRPr lang="es-AR" sz="9600">
              <a:latin typeface="CG Times"/>
              <a:ea typeface="Times New Roman"/>
              <a:cs typeface="Times New Roman"/>
            </a:endParaRPr>
          </a:p>
          <a:p>
            <a:pPr marL="0" indent="0" algn="just">
              <a:buNone/>
            </a:pPr>
            <a:endParaRPr lang="es-AR" sz="7400">
              <a:latin typeface="CG Times"/>
              <a:ea typeface="Times New Roman"/>
              <a:cs typeface="Times New Roman"/>
            </a:endParaRPr>
          </a:p>
          <a:p>
            <a:pPr marL="0" indent="0" algn="just">
              <a:buNone/>
            </a:pPr>
            <a:r>
              <a:rPr lang="es-AR" sz="5900">
                <a:latin typeface="Arial"/>
                <a:ea typeface="Times New Roman"/>
                <a:cs typeface="Times New Roman"/>
              </a:rPr>
              <a:t> </a:t>
            </a:r>
            <a:endParaRPr lang="es-AR" sz="5900">
              <a:latin typeface="CG Times"/>
              <a:ea typeface="Times New Roman"/>
              <a:cs typeface="Times New Roman"/>
            </a:endParaRPr>
          </a:p>
          <a:p>
            <a:pPr marL="0" indent="0" algn="just">
              <a:buNone/>
            </a:pPr>
            <a:r>
              <a:rPr lang="es-AR">
                <a:latin typeface="Arial"/>
                <a:ea typeface="Times New Roman"/>
                <a:cs typeface="Times New Roman"/>
              </a:rPr>
              <a:t> </a:t>
            </a:r>
            <a:endParaRPr lang="es-AR">
              <a:latin typeface="CG Times"/>
              <a:ea typeface="Times New Roman"/>
              <a:cs typeface="Times New Roman"/>
            </a:endParaRPr>
          </a:p>
          <a:p>
            <a:endParaRPr lang="es-AR"/>
          </a:p>
        </p:txBody>
      </p:sp>
    </p:spTree>
    <p:extLst>
      <p:ext uri="{BB962C8B-B14F-4D97-AF65-F5344CB8AC3E}">
        <p14:creationId xmlns:p14="http://schemas.microsoft.com/office/powerpoint/2010/main" val="3104615806"/>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479376" y="1124880"/>
            <a:ext cx="11305256" cy="4608239"/>
          </a:xfrm>
        </p:spPr>
        <p:txBody>
          <a:bodyPr>
            <a:normAutofit fontScale="25000" lnSpcReduction="20000"/>
          </a:bodyPr>
          <a:lstStyle/>
          <a:p>
            <a:pPr marL="457200" lvl="1" indent="0" algn="just">
              <a:buNone/>
            </a:pPr>
            <a:endParaRPr lang="es-AR" sz="5900">
              <a:latin typeface="Arial" pitchFamily="34" charset="0"/>
              <a:ea typeface="Times New Roman"/>
              <a:cs typeface="Arial" pitchFamily="34" charset="0"/>
            </a:endParaRPr>
          </a:p>
          <a:p>
            <a:pPr algn="just">
              <a:buFont typeface="Wingdings" panose="05000000000000000000" pitchFamily="2" charset="2"/>
              <a:buChar char="Ø"/>
            </a:pPr>
            <a:r>
              <a:rPr lang="es-AR" sz="9600" b="1" err="1">
                <a:latin typeface="Arial" pitchFamily="34" charset="0"/>
                <a:ea typeface="Times New Roman"/>
                <a:cs typeface="Arial" pitchFamily="34" charset="0"/>
              </a:rPr>
              <a:t>Metodo de Acceso</a:t>
            </a:r>
          </a:p>
          <a:p>
            <a:pPr lvl="1" algn="just">
              <a:buFont typeface="Wingdings" panose="05000000000000000000" pitchFamily="2" charset="2"/>
              <a:buChar char="§"/>
            </a:pPr>
            <a:endParaRPr lang="es-AR" sz="9600">
              <a:latin typeface="Arial" pitchFamily="34" charset="0"/>
              <a:ea typeface="Times New Roman"/>
              <a:cs typeface="Arial" pitchFamily="34" charset="0"/>
            </a:endParaRPr>
          </a:p>
          <a:p>
            <a:pPr lvl="1" algn="just">
              <a:buFont typeface="Wingdings" panose="05000000000000000000" pitchFamily="2" charset="2"/>
              <a:buChar char="§"/>
            </a:pPr>
            <a:r>
              <a:rPr lang="es-AR" sz="9600" b="1" err="1">
                <a:latin typeface="Arial" pitchFamily="34" charset="0"/>
                <a:ea typeface="Times New Roman"/>
                <a:cs typeface="Arial" pitchFamily="34" charset="0"/>
              </a:rPr>
              <a:t>Random: </a:t>
            </a:r>
            <a:r>
              <a:rPr lang="es-AR" sz="9600">
                <a:solidFill>
                  <a:srgbClr val="C00000"/>
                </a:solidFill>
                <a:latin typeface="Arial" pitchFamily="34" charset="0"/>
                <a:ea typeface="Times New Roman"/>
                <a:cs typeface="Arial" pitchFamily="34" charset="0"/>
              </a:rPr>
              <a:t>Cada ubicación en memoria, tiene un único mecanismo de direccionamiento (físicamente wired- in (cableado)). El tiempo de acceso es independiente de la secuencia de accesos anteriores y es constante. Cada ubicación puede seleccionarse ´al azar”  y directamente direccionada y accedida. Ejemplo la memoria principal y algunas memorias caché.</a:t>
            </a:r>
          </a:p>
          <a:p>
            <a:pPr marL="457200" lvl="1" indent="0" algn="just">
              <a:buNone/>
            </a:pPr>
            <a:r>
              <a:rPr lang="es-AR" sz="9600">
                <a:latin typeface="Arial" pitchFamily="34" charset="0"/>
                <a:ea typeface="Times New Roman"/>
                <a:cs typeface="Arial" pitchFamily="34" charset="0"/>
              </a:rPr>
              <a:t>  </a:t>
            </a:r>
          </a:p>
          <a:p>
            <a:pPr lvl="1" algn="just">
              <a:buFont typeface="Wingdings" panose="05000000000000000000" pitchFamily="2" charset="2"/>
              <a:buChar char="§"/>
            </a:pPr>
            <a:r>
              <a:rPr lang="es-AR" sz="9600" b="1">
                <a:latin typeface="Arial" pitchFamily="34" charset="0"/>
                <a:ea typeface="Times New Roman"/>
                <a:cs typeface="Arial" pitchFamily="34" charset="0"/>
              </a:rPr>
              <a:t>Asociativa:</a:t>
            </a:r>
            <a:r>
              <a:rPr lang="es-AR" sz="9600">
                <a:latin typeface="Arial" pitchFamily="34" charset="0"/>
                <a:ea typeface="Times New Roman"/>
                <a:cs typeface="Arial" pitchFamily="34" charset="0"/>
              </a:rPr>
              <a:t> </a:t>
            </a:r>
            <a:r>
              <a:rPr lang="es-AR" sz="9600">
                <a:solidFill>
                  <a:srgbClr val="C00000"/>
                </a:solidFill>
                <a:latin typeface="Arial" pitchFamily="34" charset="0"/>
                <a:ea typeface="Times New Roman"/>
                <a:cs typeface="Arial" pitchFamily="34" charset="0"/>
              </a:rPr>
              <a:t>Es un tipo de acceso random</a:t>
            </a:r>
            <a:r>
              <a:rPr lang="es-AR" sz="9600">
                <a:latin typeface="Arial" pitchFamily="34" charset="0"/>
                <a:ea typeface="Times New Roman"/>
                <a:cs typeface="Arial" pitchFamily="34" charset="0"/>
              </a:rPr>
              <a:t>. Permite hacer una comparación de la ubicaciones deseadas con una palabra (“que matchee”) y se hace esto para todas las palabras simultáneamente. Una palabra  es accedida basada en una porción de su contenido en lugar de su dirección. Ejemplo Memoria Cache</a:t>
            </a:r>
          </a:p>
          <a:p>
            <a:pPr marL="0" indent="0" algn="just">
              <a:buNone/>
            </a:pPr>
            <a:endParaRPr lang="es-AR" sz="9600">
              <a:latin typeface="CG Times"/>
              <a:ea typeface="Times New Roman"/>
              <a:cs typeface="Times New Roman"/>
            </a:endParaRPr>
          </a:p>
          <a:p>
            <a:pPr marL="0" indent="0" algn="just">
              <a:buNone/>
            </a:pPr>
            <a:endParaRPr lang="es-AR" sz="9600">
              <a:latin typeface="CG Times"/>
              <a:ea typeface="Times New Roman"/>
              <a:cs typeface="Times New Roman"/>
            </a:endParaRPr>
          </a:p>
          <a:p>
            <a:pPr marL="0" indent="0" algn="just">
              <a:buNone/>
            </a:pPr>
            <a:r>
              <a:rPr lang="es-AR" sz="9600">
                <a:latin typeface="Arial"/>
                <a:ea typeface="Times New Roman"/>
                <a:cs typeface="Times New Roman"/>
              </a:rPr>
              <a:t> </a:t>
            </a:r>
            <a:endParaRPr lang="es-AR" sz="9600">
              <a:latin typeface="CG Times"/>
              <a:ea typeface="Times New Roman"/>
              <a:cs typeface="Times New Roman"/>
            </a:endParaRPr>
          </a:p>
          <a:p>
            <a:pPr marL="0" indent="0" algn="just">
              <a:buNone/>
            </a:pPr>
            <a:r>
              <a:rPr lang="es-AR">
                <a:latin typeface="Arial"/>
                <a:ea typeface="Times New Roman"/>
                <a:cs typeface="Times New Roman"/>
              </a:rPr>
              <a:t> </a:t>
            </a:r>
            <a:endParaRPr lang="es-AR">
              <a:latin typeface="CG Times"/>
              <a:ea typeface="Times New Roman"/>
              <a:cs typeface="Times New Roman"/>
            </a:endParaRPr>
          </a:p>
          <a:p>
            <a:endParaRPr lang="es-AR"/>
          </a:p>
        </p:txBody>
      </p:sp>
    </p:spTree>
    <p:extLst>
      <p:ext uri="{BB962C8B-B14F-4D97-AF65-F5344CB8AC3E}">
        <p14:creationId xmlns:p14="http://schemas.microsoft.com/office/powerpoint/2010/main" val="3344752235"/>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311696" y="1124372"/>
            <a:ext cx="11568608" cy="4609256"/>
          </a:xfrm>
        </p:spPr>
        <p:txBody>
          <a:bodyPr>
            <a:normAutofit fontScale="25000" lnSpcReduction="20000"/>
          </a:bodyPr>
          <a:lstStyle/>
          <a:p>
            <a:pPr algn="just">
              <a:buFont typeface="Wingdings" panose="05000000000000000000" pitchFamily="2" charset="2"/>
              <a:buChar char="Ø"/>
            </a:pPr>
            <a:r>
              <a:rPr lang="es-AR" sz="9600" b="1">
                <a:latin typeface="Arial" pitchFamily="34" charset="0"/>
                <a:ea typeface="Times New Roman"/>
                <a:cs typeface="Arial" pitchFamily="34" charset="0"/>
              </a:rPr>
              <a:t>Performance</a:t>
            </a:r>
          </a:p>
          <a:p>
            <a:pPr algn="just">
              <a:buFont typeface="Wingdings" panose="05000000000000000000" pitchFamily="2" charset="2"/>
              <a:buChar char="Ø"/>
            </a:pPr>
            <a:endParaRPr lang="es-AR" sz="9600" b="1">
              <a:latin typeface="Arial" pitchFamily="34" charset="0"/>
              <a:ea typeface="Times New Roman"/>
              <a:cs typeface="Arial" pitchFamily="34" charset="0"/>
            </a:endParaRPr>
          </a:p>
          <a:p>
            <a:pPr lvl="1" algn="just">
              <a:buFont typeface="Wingdings" panose="05000000000000000000" pitchFamily="2" charset="2"/>
              <a:buChar char="§"/>
            </a:pPr>
            <a:r>
              <a:rPr lang="es-AR" sz="9600" b="1">
                <a:solidFill>
                  <a:srgbClr val="C00000"/>
                </a:solidFill>
                <a:latin typeface="Arial" pitchFamily="34" charset="0"/>
                <a:ea typeface="Times New Roman"/>
                <a:cs typeface="Arial" pitchFamily="34" charset="0"/>
              </a:rPr>
              <a:t>Tiempo de Acceso (Latencia</a:t>
            </a:r>
            <a:r>
              <a:rPr lang="es-AR" sz="9600" b="1">
                <a:latin typeface="Arial" pitchFamily="34" charset="0"/>
                <a:ea typeface="Times New Roman"/>
                <a:cs typeface="Arial" pitchFamily="34" charset="0"/>
              </a:rPr>
              <a:t>): </a:t>
            </a:r>
            <a:r>
              <a:rPr lang="es-AR" sz="9600">
                <a:solidFill>
                  <a:srgbClr val="C00000"/>
                </a:solidFill>
                <a:latin typeface="Arial" pitchFamily="34" charset="0"/>
                <a:ea typeface="Times New Roman"/>
                <a:cs typeface="Arial" pitchFamily="34" charset="0"/>
              </a:rPr>
              <a:t>Para random-access memory es el tiempo que toma leer o escribir</a:t>
            </a:r>
            <a:r>
              <a:rPr lang="es-AR" sz="9600">
                <a:latin typeface="Arial" pitchFamily="34" charset="0"/>
                <a:ea typeface="Times New Roman"/>
                <a:cs typeface="Arial" pitchFamily="34" charset="0"/>
              </a:rPr>
              <a:t>. El tiempo en que una dirección es presentada a la memoria hasta que  el dato haya sido almacenado o disponible para su uso.</a:t>
            </a:r>
          </a:p>
          <a:p>
            <a:pPr marL="457200" lvl="1" indent="0" algn="just">
              <a:buNone/>
            </a:pPr>
            <a:endParaRPr lang="es-AR" sz="9600">
              <a:latin typeface="Arial" pitchFamily="34" charset="0"/>
              <a:ea typeface="Times New Roman"/>
              <a:cs typeface="Arial" pitchFamily="34" charset="0"/>
            </a:endParaRPr>
          </a:p>
          <a:p>
            <a:pPr marL="457200" lvl="1" indent="0" algn="just">
              <a:buNone/>
            </a:pPr>
            <a:r>
              <a:rPr lang="es-AR" sz="9600">
                <a:latin typeface="Arial" pitchFamily="34" charset="0"/>
                <a:ea typeface="Times New Roman"/>
                <a:cs typeface="Arial" pitchFamily="34" charset="0"/>
              </a:rPr>
              <a:t>Para una acceso secuencial, cual sería?  </a:t>
            </a:r>
          </a:p>
          <a:p>
            <a:pPr marL="457200" lvl="1" indent="0" algn="just">
              <a:buNone/>
            </a:pPr>
            <a:endParaRPr lang="es-AR" sz="9600">
              <a:latin typeface="Arial" pitchFamily="34" charset="0"/>
              <a:ea typeface="Times New Roman"/>
              <a:cs typeface="Arial" pitchFamily="34" charset="0"/>
            </a:endParaRPr>
          </a:p>
          <a:p>
            <a:pPr marL="457200" lvl="1" indent="0" algn="just">
              <a:buNone/>
            </a:pPr>
            <a:endParaRPr lang="es-AR" sz="9600">
              <a:latin typeface="Arial" pitchFamily="34" charset="0"/>
              <a:ea typeface="Times New Roman"/>
              <a:cs typeface="Arial" pitchFamily="34" charset="0"/>
            </a:endParaRPr>
          </a:p>
          <a:p>
            <a:pPr lvl="1" algn="just">
              <a:buFont typeface="Wingdings" panose="05000000000000000000" pitchFamily="2" charset="2"/>
              <a:buChar char="§"/>
            </a:pPr>
            <a:r>
              <a:rPr lang="es-AR" sz="9600" b="1">
                <a:solidFill>
                  <a:srgbClr val="C00000"/>
                </a:solidFill>
                <a:latin typeface="Arial" pitchFamily="34" charset="0"/>
                <a:ea typeface="Times New Roman"/>
                <a:cs typeface="Arial" pitchFamily="34" charset="0"/>
              </a:rPr>
              <a:t>Tasa de Transferencia: </a:t>
            </a:r>
            <a:r>
              <a:rPr lang="es-AR" sz="9600">
                <a:latin typeface="Arial" pitchFamily="34" charset="0"/>
                <a:ea typeface="Times New Roman"/>
                <a:cs typeface="Arial" pitchFamily="34" charset="0"/>
              </a:rPr>
              <a:t>Es la tasa a la cual los datos pueden ser transferidos hacia o desde la unidad de memoria. </a:t>
            </a:r>
          </a:p>
          <a:p>
            <a:pPr marL="0" indent="0" algn="just">
              <a:buNone/>
            </a:pPr>
            <a:endParaRPr lang="es-AR" sz="9600">
              <a:latin typeface="CG Times"/>
              <a:ea typeface="Times New Roman"/>
              <a:cs typeface="Times New Roman"/>
            </a:endParaRPr>
          </a:p>
          <a:p>
            <a:pPr marL="0" indent="0" algn="just">
              <a:buNone/>
            </a:pPr>
            <a:endParaRPr lang="es-AR" sz="9600">
              <a:latin typeface="CG Times"/>
              <a:ea typeface="Times New Roman"/>
              <a:cs typeface="Times New Roman"/>
            </a:endParaRPr>
          </a:p>
          <a:p>
            <a:pPr marL="0" indent="0" algn="just">
              <a:buNone/>
            </a:pPr>
            <a:r>
              <a:rPr lang="es-AR" sz="9600">
                <a:latin typeface="Arial"/>
                <a:ea typeface="Times New Roman"/>
                <a:cs typeface="Times New Roman"/>
              </a:rPr>
              <a:t> </a:t>
            </a:r>
            <a:endParaRPr lang="es-AR" sz="9600">
              <a:latin typeface="CG Times"/>
              <a:ea typeface="Times New Roman"/>
              <a:cs typeface="Times New Roman"/>
            </a:endParaRPr>
          </a:p>
          <a:p>
            <a:pPr marL="0" indent="0" algn="just">
              <a:buNone/>
            </a:pPr>
            <a:r>
              <a:rPr lang="es-AR" sz="9600">
                <a:latin typeface="Arial"/>
                <a:ea typeface="Times New Roman"/>
                <a:cs typeface="Times New Roman"/>
              </a:rPr>
              <a:t> </a:t>
            </a:r>
            <a:endParaRPr lang="es-AR" sz="9600">
              <a:latin typeface="CG Times"/>
              <a:ea typeface="Times New Roman"/>
              <a:cs typeface="Times New Roman"/>
            </a:endParaRPr>
          </a:p>
          <a:p>
            <a:endParaRPr lang="es-AR"/>
          </a:p>
        </p:txBody>
      </p:sp>
    </p:spTree>
    <p:extLst>
      <p:ext uri="{BB962C8B-B14F-4D97-AF65-F5344CB8AC3E}">
        <p14:creationId xmlns:p14="http://schemas.microsoft.com/office/powerpoint/2010/main" val="3517793213"/>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1559496" y="434984"/>
            <a:ext cx="6119813" cy="4319587"/>
          </a:xfrm>
        </p:spPr>
        <p:txBody>
          <a:bodyPr>
            <a:normAutofit fontScale="62500" lnSpcReduction="20000"/>
          </a:bodyPr>
          <a:lstStyle/>
          <a:p>
            <a:pPr marL="457200" lvl="1" indent="0" algn="just">
              <a:buNone/>
            </a:pPr>
            <a:endParaRPr lang="es-AR" sz="4800">
              <a:latin typeface="Arial" pitchFamily="34" charset="0"/>
              <a:ea typeface="Times New Roman"/>
              <a:cs typeface="Arial" pitchFamily="34" charset="0"/>
            </a:endParaRPr>
          </a:p>
          <a:p>
            <a:pPr marL="457200" lvl="1" indent="0" algn="just">
              <a:buNone/>
            </a:pPr>
            <a:r>
              <a:rPr lang="es-AR" sz="4800">
                <a:latin typeface="Arial" pitchFamily="34" charset="0"/>
                <a:ea typeface="Times New Roman"/>
                <a:cs typeface="Arial" pitchFamily="34" charset="0"/>
              </a:rPr>
              <a:t>T</a:t>
            </a:r>
            <a:r>
              <a:rPr lang="es-AR" sz="2000">
                <a:latin typeface="Arial" pitchFamily="34" charset="0"/>
                <a:ea typeface="Times New Roman"/>
                <a:cs typeface="Arial" pitchFamily="34" charset="0"/>
              </a:rPr>
              <a:t>N</a:t>
            </a:r>
            <a:r>
              <a:rPr lang="es-AR" sz="4800">
                <a:latin typeface="Arial" pitchFamily="34" charset="0"/>
                <a:ea typeface="Times New Roman"/>
                <a:cs typeface="Arial" pitchFamily="34" charset="0"/>
              </a:rPr>
              <a:t> = T</a:t>
            </a:r>
            <a:r>
              <a:rPr lang="es-AR">
                <a:latin typeface="Arial" pitchFamily="34" charset="0"/>
                <a:ea typeface="Times New Roman"/>
                <a:cs typeface="Arial" pitchFamily="34" charset="0"/>
              </a:rPr>
              <a:t>A</a:t>
            </a:r>
            <a:r>
              <a:rPr lang="es-AR" sz="4800">
                <a:latin typeface="Arial" pitchFamily="34" charset="0"/>
                <a:ea typeface="Times New Roman"/>
                <a:cs typeface="Arial" pitchFamily="34" charset="0"/>
              </a:rPr>
              <a:t> + n/R</a:t>
            </a:r>
          </a:p>
          <a:p>
            <a:pPr marL="0" indent="0" algn="just">
              <a:buNone/>
            </a:pPr>
            <a:endParaRPr lang="es-AR">
              <a:latin typeface="CG Times"/>
              <a:ea typeface="Times New Roman"/>
              <a:cs typeface="Times New Roman"/>
            </a:endParaRPr>
          </a:p>
          <a:p>
            <a:pPr marL="0" indent="0" algn="just">
              <a:buNone/>
            </a:pPr>
            <a:endParaRPr lang="es-AR">
              <a:latin typeface="CG Times"/>
              <a:ea typeface="Times New Roman"/>
              <a:cs typeface="Times New Roman"/>
            </a:endParaRPr>
          </a:p>
          <a:p>
            <a:pPr marL="0" indent="0" algn="just">
              <a:buNone/>
            </a:pPr>
            <a:r>
              <a:rPr lang="es-AR" sz="4800">
                <a:solidFill>
                  <a:prstClr val="black"/>
                </a:solidFill>
                <a:latin typeface="Arial" pitchFamily="34" charset="0"/>
                <a:ea typeface="Times New Roman"/>
                <a:cs typeface="Arial" pitchFamily="34" charset="0"/>
              </a:rPr>
              <a:t>T</a:t>
            </a:r>
            <a:r>
              <a:rPr lang="es-AR" sz="2000">
                <a:solidFill>
                  <a:prstClr val="black"/>
                </a:solidFill>
                <a:latin typeface="Arial" pitchFamily="34" charset="0"/>
                <a:ea typeface="Times New Roman"/>
                <a:cs typeface="Arial" pitchFamily="34" charset="0"/>
              </a:rPr>
              <a:t>N = </a:t>
            </a:r>
            <a:r>
              <a:rPr lang="es-AR" sz="2900">
                <a:solidFill>
                  <a:prstClr val="black"/>
                </a:solidFill>
                <a:latin typeface="Arial" pitchFamily="34" charset="0"/>
                <a:ea typeface="Times New Roman"/>
                <a:cs typeface="Arial" pitchFamily="34" charset="0"/>
              </a:rPr>
              <a:t>Tiempo promedio para leer o escribir N bits</a:t>
            </a:r>
          </a:p>
          <a:p>
            <a:pPr marL="0" indent="0" algn="just">
              <a:buNone/>
            </a:pPr>
            <a:r>
              <a:rPr lang="es-AR" sz="4800">
                <a:solidFill>
                  <a:prstClr val="black"/>
                </a:solidFill>
                <a:latin typeface="Arial" pitchFamily="34" charset="0"/>
                <a:ea typeface="Times New Roman"/>
                <a:cs typeface="Arial" pitchFamily="34" charset="0"/>
              </a:rPr>
              <a:t>T</a:t>
            </a:r>
            <a:r>
              <a:rPr lang="es-AR" sz="2000">
                <a:solidFill>
                  <a:prstClr val="black"/>
                </a:solidFill>
                <a:latin typeface="Arial" pitchFamily="34" charset="0"/>
                <a:ea typeface="Times New Roman"/>
                <a:cs typeface="Arial" pitchFamily="34" charset="0"/>
              </a:rPr>
              <a:t>A</a:t>
            </a:r>
            <a:r>
              <a:rPr lang="es-AR" sz="2900">
                <a:solidFill>
                  <a:prstClr val="black"/>
                </a:solidFill>
                <a:latin typeface="Arial" pitchFamily="34" charset="0"/>
                <a:ea typeface="Times New Roman"/>
                <a:cs typeface="Arial" pitchFamily="34" charset="0"/>
              </a:rPr>
              <a:t>= Tiempo de acceso promedio</a:t>
            </a:r>
          </a:p>
          <a:p>
            <a:pPr marL="0" indent="0" algn="just">
              <a:buNone/>
            </a:pPr>
            <a:endParaRPr lang="es-AR" sz="2000">
              <a:solidFill>
                <a:prstClr val="black"/>
              </a:solidFill>
              <a:latin typeface="Arial" pitchFamily="34" charset="0"/>
              <a:ea typeface="Times New Roman"/>
              <a:cs typeface="Arial" pitchFamily="34" charset="0"/>
            </a:endParaRPr>
          </a:p>
          <a:p>
            <a:pPr marL="0" indent="0" algn="just">
              <a:buNone/>
            </a:pPr>
            <a:r>
              <a:rPr lang="es-AR" sz="4800">
                <a:solidFill>
                  <a:prstClr val="black"/>
                </a:solidFill>
                <a:latin typeface="Arial" pitchFamily="34" charset="0"/>
                <a:ea typeface="Times New Roman"/>
                <a:cs typeface="Arial" pitchFamily="34" charset="0"/>
              </a:rPr>
              <a:t>n= </a:t>
            </a:r>
            <a:r>
              <a:rPr lang="es-AR" sz="2900" err="1">
                <a:solidFill>
                  <a:prstClr val="black"/>
                </a:solidFill>
                <a:latin typeface="Arial" pitchFamily="34" charset="0"/>
                <a:ea typeface="Times New Roman"/>
                <a:cs typeface="Arial" pitchFamily="34" charset="0"/>
              </a:rPr>
              <a:t>númedo de bits</a:t>
            </a:r>
            <a:endParaRPr lang="es-AR" sz="4800">
              <a:solidFill>
                <a:prstClr val="black"/>
              </a:solidFill>
              <a:latin typeface="Arial" pitchFamily="34" charset="0"/>
              <a:ea typeface="Times New Roman"/>
              <a:cs typeface="Arial" pitchFamily="34" charset="0"/>
            </a:endParaRPr>
          </a:p>
          <a:p>
            <a:pPr marL="0" indent="0" algn="just">
              <a:buNone/>
            </a:pPr>
            <a:r>
              <a:rPr lang="es-AR" sz="4800">
                <a:solidFill>
                  <a:prstClr val="black"/>
                </a:solidFill>
                <a:latin typeface="Arial" pitchFamily="34" charset="0"/>
                <a:ea typeface="Times New Roman"/>
                <a:cs typeface="Arial" pitchFamily="34" charset="0"/>
              </a:rPr>
              <a:t>R= </a:t>
            </a:r>
            <a:r>
              <a:rPr lang="es-AR" sz="2900">
                <a:solidFill>
                  <a:prstClr val="black"/>
                </a:solidFill>
                <a:latin typeface="Arial" pitchFamily="34" charset="0"/>
                <a:ea typeface="Times New Roman"/>
                <a:cs typeface="Arial" pitchFamily="34" charset="0"/>
              </a:rPr>
              <a:t>tasa de transferencia (bps) </a:t>
            </a:r>
          </a:p>
          <a:p>
            <a:pPr marL="0" indent="0" algn="just">
              <a:buNone/>
            </a:pPr>
            <a:r>
              <a:rPr lang="es-AR">
                <a:latin typeface="Arial"/>
                <a:ea typeface="Times New Roman"/>
                <a:cs typeface="Times New Roman"/>
              </a:rPr>
              <a:t> </a:t>
            </a:r>
            <a:endParaRPr lang="es-AR">
              <a:latin typeface="CG Times"/>
              <a:ea typeface="Times New Roman"/>
              <a:cs typeface="Times New Roman"/>
            </a:endParaRPr>
          </a:p>
          <a:p>
            <a:pPr marL="0" indent="0" algn="just">
              <a:buNone/>
            </a:pPr>
            <a:r>
              <a:rPr lang="es-AR">
                <a:latin typeface="Arial"/>
                <a:ea typeface="Times New Roman"/>
                <a:cs typeface="Times New Roman"/>
              </a:rPr>
              <a:t> </a:t>
            </a:r>
            <a:endParaRPr lang="es-AR">
              <a:latin typeface="CG Times"/>
              <a:ea typeface="Times New Roman"/>
              <a:cs typeface="Times New Roman"/>
            </a:endParaRPr>
          </a:p>
          <a:p>
            <a:endParaRPr lang="es-AR"/>
          </a:p>
        </p:txBody>
      </p:sp>
      <p:sp>
        <p:nvSpPr>
          <p:cNvPr id="5" name="CuadroTexto 4"/>
          <p:cNvSpPr txBox="1"/>
          <p:nvPr/>
        </p:nvSpPr>
        <p:spPr>
          <a:xfrm>
            <a:off x="5807968" y="4754571"/>
            <a:ext cx="4322145" cy="1477328"/>
          </a:xfrm>
          <a:prstGeom prst="rect">
            <a:avLst/>
          </a:prstGeom>
          <a:noFill/>
        </p:spPr>
        <p:txBody>
          <a:bodyPr wrap="non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s-ES">
                <a:solidFill>
                  <a:prstClr val="black"/>
                </a:solidFill>
                <a:latin typeface="Calibri"/>
              </a:rPr>
              <a:t>Ta= 10 seg</a:t>
            </a:r>
          </a:p>
          <a:p>
            <a:pPr>
              <a:defRPr/>
            </a:pPr>
            <a:r>
              <a:rPr lang="es-ES">
                <a:solidFill>
                  <a:prstClr val="black"/>
                </a:solidFill>
                <a:latin typeface="Calibri"/>
              </a:rPr>
              <a:t>n= 500</a:t>
            </a:r>
          </a:p>
          <a:p>
            <a:pPr>
              <a:defRPr/>
            </a:pPr>
            <a:r>
              <a:rPr lang="es-ES">
                <a:solidFill>
                  <a:prstClr val="black"/>
                </a:solidFill>
                <a:latin typeface="Calibri"/>
              </a:rPr>
              <a:t>R=1000 bps</a:t>
            </a:r>
          </a:p>
          <a:p>
            <a:pPr>
              <a:defRPr/>
            </a:pPr>
            <a:endParaRPr lang="es-ES">
              <a:solidFill>
                <a:prstClr val="black"/>
              </a:solidFill>
              <a:latin typeface="Calibri"/>
            </a:endParaRPr>
          </a:p>
          <a:p>
            <a:pPr>
              <a:defRPr/>
            </a:pPr>
            <a:r>
              <a:rPr lang="es-ES" err="1">
                <a:solidFill>
                  <a:prstClr val="black"/>
                </a:solidFill>
                <a:latin typeface="Calibri"/>
              </a:rPr>
              <a:t>Tn= 10 seg +  500/1000 = 10 + 0,5 = 10,5 seg</a:t>
            </a:r>
            <a:endParaRPr lang="es-ES">
              <a:solidFill>
                <a:prstClr val="black"/>
              </a:solidFill>
              <a:latin typeface="Calibri"/>
            </a:endParaRPr>
          </a:p>
        </p:txBody>
      </p:sp>
    </p:spTree>
    <p:extLst>
      <p:ext uri="{BB962C8B-B14F-4D97-AF65-F5344CB8AC3E}">
        <p14:creationId xmlns:p14="http://schemas.microsoft.com/office/powerpoint/2010/main" val="3419037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803412" y="872331"/>
            <a:ext cx="10585176" cy="5113338"/>
          </a:xfrm>
        </p:spPr>
        <p:txBody>
          <a:bodyPr>
            <a:normAutofit fontScale="62500" lnSpcReduction="20000"/>
          </a:bodyPr>
          <a:lstStyle/>
          <a:p>
            <a:pPr marL="0" indent="0" algn="just">
              <a:lnSpc>
                <a:spcPct val="107000"/>
              </a:lnSpc>
              <a:spcAft>
                <a:spcPts val="800"/>
              </a:spcAft>
              <a:buNone/>
            </a:pPr>
            <a:r>
              <a:rPr lang="es-ES" sz="3800" b="1">
                <a:latin typeface="Arial" pitchFamily="34" charset="0"/>
                <a:ea typeface="Arial" pitchFamily="34" charset="0"/>
                <a:cs typeface="Times New Roman" panose="02020603050405020304" pitchFamily="18" charset="0"/>
              </a:rPr>
              <a:t>MEMORIA INTERNA  RAM (</a:t>
            </a:r>
            <a:r>
              <a:rPr lang="es-ES" sz="3900">
                <a:latin typeface="Arial" pitchFamily="34" charset="0"/>
                <a:ea typeface="Arial" pitchFamily="34" charset="0"/>
                <a:cs typeface="Times New Roman" panose="02020603050405020304" pitchFamily="18" charset="0"/>
              </a:rPr>
              <a:t>Random Access Memory)</a:t>
            </a:r>
            <a:endParaRPr lang="es-ES" sz="3800">
              <a:latin typeface="Arial" pitchFamily="34" charset="0"/>
              <a:ea typeface="Arial" pitchFamily="34" charset="0"/>
              <a:cs typeface="Times New Roman" panose="02020603050405020304" pitchFamily="18" charset="0"/>
            </a:endParaRPr>
          </a:p>
          <a:p>
            <a:pPr marL="0" indent="0" algn="just">
              <a:lnSpc>
                <a:spcPct val="107000"/>
              </a:lnSpc>
              <a:spcAft>
                <a:spcPts val="800"/>
              </a:spcAft>
              <a:buNone/>
            </a:pPr>
            <a:endParaRPr lang="es-ES" sz="3800">
              <a:latin typeface="Arial" pitchFamily="34" charset="0"/>
              <a:ea typeface="Arial" pitchFamily="34" charset="0"/>
              <a:cs typeface="Times New Roman" panose="02020603050405020304" pitchFamily="18" charset="0"/>
            </a:endParaRPr>
          </a:p>
          <a:p>
            <a:pPr marL="0" indent="0" algn="just">
              <a:lnSpc>
                <a:spcPct val="107000"/>
              </a:lnSpc>
              <a:spcAft>
                <a:spcPts val="800"/>
              </a:spcAft>
              <a:buNone/>
            </a:pPr>
            <a:r>
              <a:rPr lang="es-ES" sz="3800">
                <a:latin typeface="Arial" pitchFamily="34" charset="0"/>
                <a:ea typeface="Arial" pitchFamily="34" charset="0"/>
                <a:cs typeface="Times New Roman" panose="02020603050405020304" pitchFamily="18" charset="0"/>
              </a:rPr>
              <a:t>Las dos formas básicas de la memoria interna son:</a:t>
            </a:r>
          </a:p>
          <a:p>
            <a:pPr marL="0" indent="0" algn="just">
              <a:lnSpc>
                <a:spcPct val="107000"/>
              </a:lnSpc>
              <a:spcAft>
                <a:spcPts val="800"/>
              </a:spcAft>
              <a:buNone/>
            </a:pPr>
            <a:r>
              <a:rPr lang="es-ES" sz="3800">
                <a:latin typeface="Arial" pitchFamily="34" charset="0"/>
                <a:ea typeface="Arial" pitchFamily="34" charset="0"/>
                <a:cs typeface="Times New Roman" panose="02020603050405020304" pitchFamily="18" charset="0"/>
              </a:rPr>
              <a:t> </a:t>
            </a:r>
          </a:p>
          <a:p>
            <a:pPr marL="0" indent="0" algn="just">
              <a:lnSpc>
                <a:spcPct val="107000"/>
              </a:lnSpc>
              <a:spcAft>
                <a:spcPts val="800"/>
              </a:spcAft>
              <a:buNone/>
            </a:pPr>
            <a:r>
              <a:rPr lang="es-ES" sz="3800" b="1" err="1">
                <a:latin typeface="Arial" pitchFamily="34" charset="0"/>
                <a:ea typeface="Arial" pitchFamily="34" charset="0"/>
                <a:cs typeface="Times New Roman" panose="02020603050405020304" pitchFamily="18" charset="0"/>
              </a:rPr>
              <a:t>Dynamic RAM (DRAM):</a:t>
            </a:r>
            <a:r>
              <a:rPr lang="es-ES" sz="3800">
                <a:latin typeface="Arial" pitchFamily="34" charset="0"/>
                <a:ea typeface="Arial" pitchFamily="34" charset="0"/>
                <a:cs typeface="Times New Roman" panose="02020603050405020304" pitchFamily="18" charset="0"/>
              </a:rPr>
              <a:t> </a:t>
            </a:r>
          </a:p>
          <a:p>
            <a:pPr lvl="0" algn="just">
              <a:lnSpc>
                <a:spcPct val="107000"/>
              </a:lnSpc>
              <a:buFont typeface="Wingdings" panose="05000000000000000000" pitchFamily="2" charset="2"/>
              <a:buChar char=""/>
            </a:pPr>
            <a:r>
              <a:rPr lang="es-ES" sz="3800">
                <a:latin typeface="Arial" pitchFamily="34" charset="0"/>
                <a:ea typeface="Arial" pitchFamily="34" charset="0"/>
                <a:cs typeface="Times New Roman" panose="02020603050405020304" pitchFamily="18" charset="0"/>
              </a:rPr>
              <a:t>Usada generalmente para memoria RAM Principal</a:t>
            </a:r>
          </a:p>
          <a:p>
            <a:pPr marL="0" indent="0" algn="just">
              <a:lnSpc>
                <a:spcPct val="107000"/>
              </a:lnSpc>
              <a:spcAft>
                <a:spcPts val="800"/>
              </a:spcAft>
              <a:buNone/>
            </a:pPr>
            <a:endParaRPr lang="es-ES" sz="3800" b="1">
              <a:latin typeface="Arial" pitchFamily="34" charset="0"/>
              <a:ea typeface="Arial" pitchFamily="34" charset="0"/>
              <a:cs typeface="Times New Roman" panose="02020603050405020304" pitchFamily="18" charset="0"/>
            </a:endParaRPr>
          </a:p>
          <a:p>
            <a:pPr marL="0" indent="0" algn="just">
              <a:lnSpc>
                <a:spcPct val="107000"/>
              </a:lnSpc>
              <a:spcAft>
                <a:spcPts val="800"/>
              </a:spcAft>
              <a:buNone/>
            </a:pPr>
            <a:br>
              <a:rPr lang="es-ES" sz="3800" b="1">
                <a:latin typeface="Arial" pitchFamily="34" charset="0"/>
                <a:ea typeface="Arial" pitchFamily="34" charset="0"/>
                <a:cs typeface="Times New Roman" panose="02020603050405020304" pitchFamily="18" charset="0"/>
              </a:rPr>
            </a:br>
            <a:r>
              <a:rPr lang="es-ES" sz="3800" b="1">
                <a:latin typeface="Arial" pitchFamily="34" charset="0"/>
                <a:ea typeface="Arial" pitchFamily="34" charset="0"/>
                <a:cs typeface="Times New Roman" panose="02020603050405020304" pitchFamily="18" charset="0"/>
              </a:rPr>
              <a:t>Static RAM (SRAM):</a:t>
            </a:r>
            <a:r>
              <a:rPr lang="es-ES" sz="3800">
                <a:latin typeface="Arial" pitchFamily="34" charset="0"/>
                <a:ea typeface="Arial" pitchFamily="34" charset="0"/>
                <a:cs typeface="Times New Roman" panose="02020603050405020304" pitchFamily="18" charset="0"/>
              </a:rPr>
              <a:t> </a:t>
            </a:r>
          </a:p>
          <a:p>
            <a:pPr lvl="0" algn="just">
              <a:lnSpc>
                <a:spcPct val="107000"/>
              </a:lnSpc>
              <a:buFont typeface="Wingdings" panose="05000000000000000000" pitchFamily="2" charset="2"/>
              <a:buChar char=""/>
            </a:pPr>
            <a:r>
              <a:rPr lang="es-ES" sz="3800">
                <a:latin typeface="Arial" pitchFamily="34" charset="0"/>
                <a:ea typeface="Arial" pitchFamily="34" charset="0"/>
                <a:cs typeface="Times New Roman" panose="02020603050405020304" pitchFamily="18" charset="0"/>
              </a:rPr>
              <a:t>Usada generalmente para memoria caché </a:t>
            </a:r>
          </a:p>
          <a:p>
            <a:pPr marL="0" indent="0">
              <a:buNone/>
            </a:pPr>
            <a:endParaRPr lang="es-AR"/>
          </a:p>
        </p:txBody>
      </p:sp>
    </p:spTree>
    <p:extLst>
      <p:ext uri="{BB962C8B-B14F-4D97-AF65-F5344CB8AC3E}">
        <p14:creationId xmlns:p14="http://schemas.microsoft.com/office/powerpoint/2010/main" val="304658711"/>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839416" y="476672"/>
            <a:ext cx="10513168" cy="5400328"/>
          </a:xfrm>
        </p:spPr>
        <p:txBody>
          <a:bodyPr>
            <a:normAutofit fontScale="32500" lnSpcReduction="20000"/>
          </a:bodyPr>
          <a:lstStyle/>
          <a:p>
            <a:pPr lvl="1" algn="just">
              <a:buFont typeface="Wingdings" panose="05000000000000000000" pitchFamily="2" charset="2"/>
              <a:buChar char="§"/>
            </a:pPr>
            <a:endParaRPr lang="es-AR" sz="7200">
              <a:latin typeface="Arial" pitchFamily="34" charset="0"/>
              <a:ea typeface="Times New Roman"/>
              <a:cs typeface="Arial" pitchFamily="34" charset="0"/>
            </a:endParaRPr>
          </a:p>
          <a:p>
            <a:pPr algn="just">
              <a:buFont typeface="Wingdings" panose="05000000000000000000" pitchFamily="2" charset="2"/>
              <a:buChar char="Ø"/>
            </a:pPr>
            <a:r>
              <a:rPr lang="es-AR" sz="7400" b="1">
                <a:latin typeface="Arial" pitchFamily="34" charset="0"/>
                <a:ea typeface="Times New Roman"/>
                <a:cs typeface="Arial" pitchFamily="34" charset="0"/>
              </a:rPr>
              <a:t>Tipo </a:t>
            </a:r>
          </a:p>
          <a:p>
            <a:pPr lvl="1" algn="just">
              <a:buFont typeface="Wingdings" panose="05000000000000000000" pitchFamily="2" charset="2"/>
              <a:buChar char="§"/>
            </a:pPr>
            <a:r>
              <a:rPr lang="es-AR" sz="7400">
                <a:latin typeface="Arial" pitchFamily="34" charset="0"/>
                <a:ea typeface="Times New Roman"/>
                <a:cs typeface="Arial" pitchFamily="34" charset="0"/>
              </a:rPr>
              <a:t>Semiconductor/ Magnética/ Óptica</a:t>
            </a:r>
          </a:p>
          <a:p>
            <a:pPr lvl="1" algn="just">
              <a:buFont typeface="Wingdings" panose="05000000000000000000" pitchFamily="2" charset="2"/>
              <a:buChar char="§"/>
            </a:pPr>
            <a:endParaRPr lang="es-AR" sz="7400">
              <a:latin typeface="Arial" pitchFamily="34" charset="0"/>
              <a:ea typeface="Times New Roman"/>
              <a:cs typeface="Arial" pitchFamily="34" charset="0"/>
            </a:endParaRPr>
          </a:p>
          <a:p>
            <a:pPr algn="just">
              <a:buFont typeface="Wingdings" panose="05000000000000000000" pitchFamily="2" charset="2"/>
              <a:buChar char="Ø"/>
            </a:pPr>
            <a:r>
              <a:rPr lang="es-AR" sz="7400" b="1">
                <a:latin typeface="Arial" pitchFamily="34" charset="0"/>
                <a:ea typeface="Times New Roman"/>
                <a:cs typeface="Arial" pitchFamily="34" charset="0"/>
              </a:rPr>
              <a:t>Características Físicas</a:t>
            </a:r>
          </a:p>
          <a:p>
            <a:pPr lvl="1" algn="just">
              <a:buFont typeface="Wingdings" panose="05000000000000000000" pitchFamily="2" charset="2"/>
              <a:buChar char="§"/>
            </a:pPr>
            <a:r>
              <a:rPr lang="es-AR" sz="7400" err="1">
                <a:latin typeface="Arial" pitchFamily="34" charset="0"/>
                <a:ea typeface="Times New Roman"/>
                <a:cs typeface="Arial" pitchFamily="34" charset="0"/>
              </a:rPr>
              <a:t>Volátil:La información se degrada o se borra cuando no hay alimentación eléctrica. Memorias magnéticas son NO VOLATIL. Memoria de semiconductor puede o no ser Volatil </a:t>
            </a:r>
          </a:p>
          <a:p>
            <a:pPr lvl="1" algn="just">
              <a:buFont typeface="Wingdings" panose="05000000000000000000" pitchFamily="2" charset="2"/>
              <a:buChar char="§"/>
            </a:pPr>
            <a:r>
              <a:rPr lang="es-AR" sz="7400">
                <a:latin typeface="Arial" pitchFamily="34" charset="0"/>
                <a:ea typeface="Times New Roman"/>
                <a:cs typeface="Arial" pitchFamily="34" charset="0"/>
              </a:rPr>
              <a:t>NO Borrable: No pueden ser alteradas. Memoria de semiconductor de este tipo es conocida como ROM (Read only Memory) </a:t>
            </a:r>
          </a:p>
          <a:p>
            <a:pPr algn="just">
              <a:buFont typeface="Wingdings" panose="05000000000000000000" pitchFamily="2" charset="2"/>
              <a:buChar char="Ø"/>
            </a:pPr>
            <a:endParaRPr lang="es-AR" sz="7400">
              <a:latin typeface="Arial" pitchFamily="34" charset="0"/>
              <a:ea typeface="Times New Roman"/>
              <a:cs typeface="Arial" pitchFamily="34" charset="0"/>
            </a:endParaRPr>
          </a:p>
          <a:p>
            <a:pPr algn="just">
              <a:buFont typeface="Wingdings" panose="05000000000000000000" pitchFamily="2" charset="2"/>
              <a:buChar char="Ø"/>
            </a:pPr>
            <a:r>
              <a:rPr lang="es-AR" sz="7400" b="1">
                <a:latin typeface="Arial" pitchFamily="34" charset="0"/>
                <a:ea typeface="Times New Roman"/>
                <a:cs typeface="Arial" pitchFamily="34" charset="0"/>
              </a:rPr>
              <a:t>Organización</a:t>
            </a:r>
          </a:p>
          <a:p>
            <a:pPr lvl="1" algn="just">
              <a:buFont typeface="Wingdings" panose="05000000000000000000" pitchFamily="2" charset="2"/>
              <a:buChar char="§"/>
            </a:pPr>
            <a:r>
              <a:rPr lang="es-AR" sz="7400">
                <a:latin typeface="Arial" pitchFamily="34" charset="0"/>
                <a:ea typeface="Times New Roman"/>
                <a:cs typeface="Arial" pitchFamily="34" charset="0"/>
              </a:rPr>
              <a:t>Módulos de memoria. Como se organizan los bits para formar una palabra de memoria.</a:t>
            </a:r>
          </a:p>
          <a:p>
            <a:pPr marL="0" indent="0" algn="just">
              <a:buNone/>
            </a:pPr>
            <a:endParaRPr lang="es-AR">
              <a:latin typeface="CG Times"/>
              <a:ea typeface="Times New Roman"/>
              <a:cs typeface="Times New Roman"/>
            </a:endParaRPr>
          </a:p>
          <a:p>
            <a:pPr marL="0" indent="0" algn="just">
              <a:buNone/>
            </a:pPr>
            <a:endParaRPr lang="es-AR">
              <a:latin typeface="CG Times"/>
              <a:ea typeface="Times New Roman"/>
              <a:cs typeface="Times New Roman"/>
            </a:endParaRPr>
          </a:p>
          <a:p>
            <a:pPr marL="0" indent="0" algn="just">
              <a:buNone/>
            </a:pPr>
            <a:r>
              <a:rPr lang="es-AR">
                <a:latin typeface="Arial"/>
                <a:ea typeface="Times New Roman"/>
                <a:cs typeface="Times New Roman"/>
              </a:rPr>
              <a:t> </a:t>
            </a:r>
            <a:endParaRPr lang="es-AR">
              <a:latin typeface="CG Times"/>
              <a:ea typeface="Times New Roman"/>
              <a:cs typeface="Times New Roman"/>
            </a:endParaRPr>
          </a:p>
          <a:p>
            <a:pPr marL="0" indent="0" algn="just">
              <a:buNone/>
            </a:pPr>
            <a:r>
              <a:rPr lang="es-AR">
                <a:latin typeface="Arial"/>
                <a:ea typeface="Times New Roman"/>
                <a:cs typeface="Times New Roman"/>
              </a:rPr>
              <a:t> </a:t>
            </a:r>
            <a:endParaRPr lang="es-AR">
              <a:latin typeface="CG Times"/>
              <a:ea typeface="Times New Roman"/>
              <a:cs typeface="Times New Roman"/>
            </a:endParaRPr>
          </a:p>
          <a:p>
            <a:endParaRPr lang="es-AR"/>
          </a:p>
        </p:txBody>
      </p:sp>
    </p:spTree>
    <p:extLst>
      <p:ext uri="{BB962C8B-B14F-4D97-AF65-F5344CB8AC3E}">
        <p14:creationId xmlns:p14="http://schemas.microsoft.com/office/powerpoint/2010/main" val="33533987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1981200" y="274638"/>
            <a:ext cx="8229600" cy="1325562"/>
          </a:xfrm>
        </p:spPr>
        <p:txBody>
          <a:bodyPr>
            <a:noAutofit/>
          </a:bodyPr>
          <a:lstStyle/>
          <a:p>
            <a:r>
              <a:rPr lang="es-ES_tradnl" sz="2800" b="1">
                <a:latin typeface="Arial"/>
                <a:ea typeface="Times New Roman"/>
                <a:cs typeface="Times New Roman"/>
              </a:rPr>
              <a:t>Limitaciones</a:t>
            </a:r>
            <a:r>
              <a:rPr lang="es-ES_tradnl" sz="3200" b="1">
                <a:latin typeface="Arial"/>
                <a:ea typeface="Times New Roman"/>
                <a:cs typeface="Times New Roman"/>
              </a:rPr>
              <a:t> de Performance de la memoria</a:t>
            </a:r>
            <a:br>
              <a:rPr lang="es-AR" sz="3200" b="1">
                <a:latin typeface="CG Times"/>
                <a:ea typeface="Times New Roman"/>
                <a:cs typeface="Times New Roman"/>
              </a:rPr>
            </a:br>
            <a:endParaRPr lang="es-AR" sz="3200" b="1"/>
          </a:p>
        </p:txBody>
      </p:sp>
      <p:sp>
        <p:nvSpPr>
          <p:cNvPr id="5" name="4 Marcador de contenido"/>
          <p:cNvSpPr>
            <a:spLocks noGrp="1"/>
          </p:cNvSpPr>
          <p:nvPr>
            <p:ph idx="1"/>
          </p:nvPr>
        </p:nvSpPr>
        <p:spPr>
          <a:xfrm>
            <a:off x="767408" y="1600200"/>
            <a:ext cx="10585176" cy="4853136"/>
          </a:xfrm>
        </p:spPr>
        <p:txBody>
          <a:bodyPr>
            <a:normAutofit fontScale="77500" lnSpcReduction="20000"/>
          </a:bodyPr>
          <a:lstStyle/>
          <a:p>
            <a:pPr marL="0" indent="0" algn="just">
              <a:buNone/>
            </a:pPr>
            <a:r>
              <a:rPr lang="es-ES_tradnl" sz="3400">
                <a:latin typeface="Arial" pitchFamily="34" charset="0"/>
                <a:ea typeface="Times New Roman"/>
                <a:cs typeface="Arial" pitchFamily="34" charset="0"/>
              </a:rPr>
              <a:t>La performance efectiva de un programa en una computadora se basa no solo en la velocidad del procesador sino en la habilidad del sistema de memoria para alimentar de datos al procesador.</a:t>
            </a:r>
            <a:endParaRPr lang="es-AR" sz="3400">
              <a:latin typeface="Arial" pitchFamily="34" charset="0"/>
              <a:ea typeface="Times New Roman"/>
              <a:cs typeface="Arial" pitchFamily="34" charset="0"/>
            </a:endParaRPr>
          </a:p>
          <a:p>
            <a:pPr marL="0" indent="0" algn="just">
              <a:buNone/>
            </a:pPr>
            <a:r>
              <a:rPr lang="es-ES_tradnl" sz="3400">
                <a:latin typeface="Arial" pitchFamily="34" charset="0"/>
                <a:ea typeface="Times New Roman"/>
                <a:cs typeface="Arial" pitchFamily="34" charset="0"/>
              </a:rPr>
              <a:t> </a:t>
            </a:r>
            <a:endParaRPr lang="es-AR" sz="3400">
              <a:latin typeface="Arial" pitchFamily="34" charset="0"/>
              <a:ea typeface="Times New Roman"/>
              <a:cs typeface="Arial" pitchFamily="34" charset="0"/>
            </a:endParaRPr>
          </a:p>
          <a:p>
            <a:pPr marL="0" indent="0" algn="just">
              <a:buNone/>
            </a:pPr>
            <a:r>
              <a:rPr lang="es-ES_tradnl" sz="3400">
                <a:latin typeface="Arial" pitchFamily="34" charset="0"/>
                <a:ea typeface="Times New Roman"/>
                <a:cs typeface="Arial" pitchFamily="34" charset="0"/>
              </a:rPr>
              <a:t>A un nivel lógico, un sistema de  memoria, posiblemente esté compuesto de múltiples niveles de caché:</a:t>
            </a:r>
            <a:endParaRPr lang="es-AR" sz="3400">
              <a:latin typeface="Arial" pitchFamily="34" charset="0"/>
              <a:ea typeface="Times New Roman"/>
              <a:cs typeface="Arial" pitchFamily="34" charset="0"/>
            </a:endParaRPr>
          </a:p>
          <a:p>
            <a:pPr marL="0" indent="0" algn="just">
              <a:buNone/>
            </a:pPr>
            <a:r>
              <a:rPr lang="es-ES_tradnl" sz="3400">
                <a:latin typeface="Arial" pitchFamily="34" charset="0"/>
                <a:ea typeface="Times New Roman"/>
                <a:cs typeface="Arial" pitchFamily="34" charset="0"/>
              </a:rPr>
              <a:t> </a:t>
            </a:r>
            <a:endParaRPr lang="es-AR" sz="3400">
              <a:latin typeface="Arial" pitchFamily="34" charset="0"/>
              <a:ea typeface="Times New Roman"/>
              <a:cs typeface="Arial" pitchFamily="34" charset="0"/>
            </a:endParaRPr>
          </a:p>
          <a:p>
            <a:pPr marL="0" indent="0" algn="just">
              <a:buNone/>
            </a:pPr>
            <a:r>
              <a:rPr lang="es-ES_tradnl" sz="3400">
                <a:latin typeface="Arial" pitchFamily="34" charset="0"/>
                <a:ea typeface="Times New Roman"/>
                <a:cs typeface="Arial" pitchFamily="34" charset="0"/>
              </a:rPr>
              <a:t>toma un requerimiento de </a:t>
            </a:r>
            <a:r>
              <a:rPr lang="es-ES_tradnl" sz="3400">
                <a:solidFill>
                  <a:srgbClr val="1F497D"/>
                </a:solidFill>
                <a:latin typeface="Arial" pitchFamily="34" charset="0"/>
                <a:ea typeface="Times New Roman"/>
                <a:cs typeface="Arial" pitchFamily="34" charset="0"/>
              </a:rPr>
              <a:t>una palabra </a:t>
            </a:r>
            <a:r>
              <a:rPr lang="es-ES_tradnl" sz="3400">
                <a:latin typeface="Arial" pitchFamily="34" charset="0"/>
                <a:ea typeface="Times New Roman"/>
                <a:cs typeface="Arial" pitchFamily="34" charset="0"/>
              </a:rPr>
              <a:t>de memoria </a:t>
            </a:r>
            <a:endParaRPr lang="es-AR" sz="3400">
              <a:latin typeface="Arial" pitchFamily="34" charset="0"/>
              <a:ea typeface="Times New Roman"/>
              <a:cs typeface="Arial" pitchFamily="34" charset="0"/>
            </a:endParaRPr>
          </a:p>
          <a:p>
            <a:pPr marL="0" indent="0" algn="just">
              <a:buNone/>
            </a:pPr>
            <a:r>
              <a:rPr lang="es-ES_tradnl" sz="3400">
                <a:latin typeface="Arial" pitchFamily="34" charset="0"/>
                <a:ea typeface="Times New Roman"/>
                <a:cs typeface="Arial" pitchFamily="34" charset="0"/>
              </a:rPr>
              <a:t>retorna </a:t>
            </a:r>
            <a:r>
              <a:rPr lang="es-ES_tradnl" sz="3400">
                <a:solidFill>
                  <a:srgbClr val="1F497D"/>
                </a:solidFill>
                <a:latin typeface="Arial" pitchFamily="34" charset="0"/>
                <a:ea typeface="Times New Roman"/>
                <a:cs typeface="Arial" pitchFamily="34" charset="0"/>
              </a:rPr>
              <a:t>un bloque </a:t>
            </a:r>
            <a:r>
              <a:rPr lang="es-ES_tradnl" sz="3400">
                <a:latin typeface="Arial" pitchFamily="34" charset="0"/>
                <a:ea typeface="Times New Roman"/>
                <a:cs typeface="Arial" pitchFamily="34" charset="0"/>
              </a:rPr>
              <a:t>de datos de </a:t>
            </a:r>
            <a:r>
              <a:rPr lang="es-ES_tradnl" sz="3400">
                <a:solidFill>
                  <a:srgbClr val="1F497D"/>
                </a:solidFill>
                <a:latin typeface="Arial" pitchFamily="34" charset="0"/>
                <a:ea typeface="Times New Roman"/>
                <a:cs typeface="Arial" pitchFamily="34" charset="0"/>
              </a:rPr>
              <a:t>longitud b</a:t>
            </a:r>
            <a:r>
              <a:rPr lang="es-ES_tradnl" sz="3400">
                <a:latin typeface="Arial" pitchFamily="34" charset="0"/>
                <a:ea typeface="Times New Roman"/>
                <a:cs typeface="Arial" pitchFamily="34" charset="0"/>
              </a:rPr>
              <a:t> conteniendo la palabra requerida luego de </a:t>
            </a:r>
            <a:r>
              <a:rPr lang="es-ES_tradnl" sz="3400">
                <a:solidFill>
                  <a:srgbClr val="1F497D"/>
                </a:solidFill>
                <a:latin typeface="Arial" pitchFamily="34" charset="0"/>
                <a:ea typeface="Times New Roman"/>
                <a:cs typeface="Arial" pitchFamily="34" charset="0"/>
              </a:rPr>
              <a:t>L</a:t>
            </a:r>
            <a:r>
              <a:rPr lang="es-ES_tradnl" sz="3400">
                <a:latin typeface="Arial" pitchFamily="34" charset="0"/>
                <a:ea typeface="Times New Roman"/>
                <a:cs typeface="Arial" pitchFamily="34" charset="0"/>
              </a:rPr>
              <a:t> nanosegundos.</a:t>
            </a:r>
            <a:endParaRPr lang="es-AR" sz="3400">
              <a:latin typeface="Arial" pitchFamily="34" charset="0"/>
              <a:ea typeface="Times New Roman"/>
              <a:cs typeface="Arial" pitchFamily="34" charset="0"/>
            </a:endParaRPr>
          </a:p>
          <a:p>
            <a:pPr marL="0" indent="0" algn="just">
              <a:buNone/>
            </a:pPr>
            <a:r>
              <a:rPr lang="es-ES_tradnl" sz="3400">
                <a:solidFill>
                  <a:srgbClr val="1F497D"/>
                </a:solidFill>
                <a:latin typeface="Arial" pitchFamily="34" charset="0"/>
                <a:ea typeface="Times New Roman"/>
                <a:cs typeface="Arial" pitchFamily="34" charset="0"/>
              </a:rPr>
              <a:t>L</a:t>
            </a:r>
            <a:r>
              <a:rPr lang="es-ES_tradnl" sz="3400">
                <a:latin typeface="Arial" pitchFamily="34" charset="0"/>
                <a:ea typeface="Times New Roman"/>
                <a:cs typeface="Arial" pitchFamily="34" charset="0"/>
              </a:rPr>
              <a:t> es </a:t>
            </a:r>
            <a:r>
              <a:rPr lang="es-ES_tradnl" sz="3400" b="1">
                <a:solidFill>
                  <a:srgbClr val="1F497D"/>
                </a:solidFill>
                <a:latin typeface="Arial" pitchFamily="34" charset="0"/>
                <a:ea typeface="Times New Roman"/>
                <a:cs typeface="Arial" pitchFamily="34" charset="0"/>
              </a:rPr>
              <a:t>latencia</a:t>
            </a:r>
            <a:r>
              <a:rPr lang="es-ES_tradnl" sz="3400">
                <a:latin typeface="Arial" pitchFamily="34" charset="0"/>
                <a:ea typeface="Times New Roman"/>
                <a:cs typeface="Arial" pitchFamily="34" charset="0"/>
              </a:rPr>
              <a:t> la tasa a la cual los datos son bombeados al procesador desde la memoria es </a:t>
            </a:r>
            <a:r>
              <a:rPr lang="es-ES_tradnl" sz="3400" b="1" err="1">
                <a:solidFill>
                  <a:srgbClr val="1F497D"/>
                </a:solidFill>
                <a:latin typeface="Arial" pitchFamily="34" charset="0"/>
                <a:ea typeface="Times New Roman"/>
                <a:cs typeface="Arial" pitchFamily="34" charset="0"/>
              </a:rPr>
              <a:t>bandwith (ancho de banda)</a:t>
            </a:r>
            <a:endParaRPr lang="es-AR" sz="3400">
              <a:latin typeface="Arial" pitchFamily="34" charset="0"/>
              <a:ea typeface="Times New Roman"/>
              <a:cs typeface="Arial" pitchFamily="34" charset="0"/>
            </a:endParaRPr>
          </a:p>
          <a:p>
            <a:endParaRPr lang="es-AR"/>
          </a:p>
        </p:txBody>
      </p:sp>
    </p:spTree>
    <p:extLst>
      <p:ext uri="{BB962C8B-B14F-4D97-AF65-F5344CB8AC3E}">
        <p14:creationId xmlns:p14="http://schemas.microsoft.com/office/powerpoint/2010/main" val="2591221043"/>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contenido"/>
          <p:cNvSpPr>
            <a:spLocks noGrp="1"/>
          </p:cNvSpPr>
          <p:nvPr>
            <p:ph idx="4294967295"/>
          </p:nvPr>
        </p:nvSpPr>
        <p:spPr>
          <a:xfrm>
            <a:off x="551384" y="836712"/>
            <a:ext cx="11017224" cy="5761037"/>
          </a:xfrm>
        </p:spPr>
        <p:txBody>
          <a:bodyPr>
            <a:normAutofit fontScale="85000" lnSpcReduction="20000"/>
          </a:bodyPr>
          <a:lstStyle/>
          <a:p>
            <a:pPr marL="0" indent="0" algn="just">
              <a:buNone/>
            </a:pPr>
            <a:r>
              <a:rPr lang="es-ES_tradnl" sz="3100" b="1">
                <a:solidFill>
                  <a:srgbClr val="C00000"/>
                </a:solidFill>
                <a:latin typeface="Arial"/>
                <a:ea typeface="Times New Roman"/>
                <a:cs typeface="Times New Roman"/>
              </a:rPr>
              <a:t>Latencia y Ancho de Banda (bandwith) </a:t>
            </a:r>
            <a:r>
              <a:rPr lang="es-ES_tradnl" sz="3100">
                <a:latin typeface="Arial"/>
                <a:ea typeface="Times New Roman"/>
                <a:cs typeface="Times New Roman"/>
              </a:rPr>
              <a:t>son conceptos diferentes, y en general se requieren técnicas diferentes, y que compiten, para tratarlos.</a:t>
            </a:r>
            <a:endParaRPr lang="es-AR" sz="3100">
              <a:latin typeface="CG Times"/>
              <a:ea typeface="Times New Roman"/>
              <a:cs typeface="Times New Roman"/>
            </a:endParaRPr>
          </a:p>
          <a:p>
            <a:pPr marL="0" indent="0" algn="just">
              <a:buNone/>
            </a:pPr>
            <a:r>
              <a:rPr lang="es-ES_tradnl" sz="3100">
                <a:latin typeface="Arial"/>
                <a:ea typeface="Times New Roman"/>
                <a:cs typeface="Times New Roman"/>
              </a:rPr>
              <a:t> </a:t>
            </a:r>
            <a:endParaRPr lang="es-AR" sz="3100">
              <a:latin typeface="CG Times"/>
              <a:ea typeface="Times New Roman"/>
              <a:cs typeface="Times New Roman"/>
            </a:endParaRPr>
          </a:p>
          <a:p>
            <a:pPr marL="0" indent="0" algn="just">
              <a:buNone/>
            </a:pPr>
            <a:r>
              <a:rPr lang="es-ES_tradnl" sz="3100">
                <a:latin typeface="Arial"/>
                <a:ea typeface="Times New Roman"/>
                <a:cs typeface="Times New Roman"/>
              </a:rPr>
              <a:t>Analogía</a:t>
            </a:r>
            <a:r>
              <a:rPr lang="es-AR" sz="3100">
                <a:latin typeface="CG Times"/>
                <a:ea typeface="Times New Roman"/>
                <a:cs typeface="Times New Roman"/>
              </a:rPr>
              <a:t>:</a:t>
            </a:r>
            <a:r>
              <a:rPr lang="es-ES_tradnl" sz="3100">
                <a:latin typeface="Arial"/>
                <a:ea typeface="Times New Roman"/>
                <a:cs typeface="Times New Roman"/>
              </a:rPr>
              <a:t> </a:t>
            </a:r>
            <a:endParaRPr lang="es-AR" sz="3100">
              <a:latin typeface="CG Times"/>
              <a:ea typeface="Times New Roman"/>
              <a:cs typeface="Times New Roman"/>
            </a:endParaRPr>
          </a:p>
          <a:p>
            <a:pPr marL="0" indent="0" algn="just">
              <a:buNone/>
            </a:pPr>
            <a:r>
              <a:rPr lang="es-ES_tradnl" sz="3100">
                <a:latin typeface="Arial"/>
                <a:ea typeface="Times New Roman"/>
                <a:cs typeface="Times New Roman"/>
              </a:rPr>
              <a:t>El agua sale de la manguera de los bomberos dos segundos después que el hidrante es abierto….la latencia es 2 segundos</a:t>
            </a:r>
            <a:endParaRPr lang="es-AR" sz="3100">
              <a:latin typeface="CG Times"/>
              <a:ea typeface="Times New Roman"/>
              <a:cs typeface="Times New Roman"/>
            </a:endParaRPr>
          </a:p>
          <a:p>
            <a:pPr marL="0" indent="0" algn="just">
              <a:buNone/>
            </a:pPr>
            <a:r>
              <a:rPr lang="es-ES_tradnl" sz="3100">
                <a:latin typeface="Arial"/>
                <a:ea typeface="Times New Roman"/>
                <a:cs typeface="Times New Roman"/>
              </a:rPr>
              <a:t> </a:t>
            </a:r>
            <a:endParaRPr lang="es-AR" sz="3100">
              <a:latin typeface="CG Times"/>
              <a:ea typeface="Times New Roman"/>
              <a:cs typeface="Times New Roman"/>
            </a:endParaRPr>
          </a:p>
          <a:p>
            <a:pPr marL="0" indent="0" algn="just">
              <a:buNone/>
            </a:pPr>
            <a:r>
              <a:rPr lang="es-ES_tradnl" sz="3100">
                <a:latin typeface="Arial"/>
                <a:ea typeface="Times New Roman"/>
                <a:cs typeface="Times New Roman"/>
              </a:rPr>
              <a:t>Una vez que el flujo empieza, si la manguera libera agua a 1 litro/segundo entonces el bandwith es de 1 litro/seg.   </a:t>
            </a:r>
          </a:p>
          <a:p>
            <a:pPr marL="0" indent="0" algn="just">
              <a:buNone/>
            </a:pPr>
            <a:endParaRPr lang="es-ES_tradnl" sz="3100">
              <a:latin typeface="Arial"/>
              <a:ea typeface="Times New Roman"/>
              <a:cs typeface="Times New Roman"/>
            </a:endParaRPr>
          </a:p>
          <a:p>
            <a:pPr marL="0" indent="0" algn="just">
              <a:buNone/>
            </a:pPr>
            <a:r>
              <a:rPr lang="es-ES_tradnl" sz="3200">
                <a:latin typeface="Arial"/>
                <a:ea typeface="Times New Roman"/>
                <a:cs typeface="Times New Roman"/>
              </a:rPr>
              <a:t>Si necesitamos apagar el fuego inmediatamente, tenemos que buscar una latencia baja (mayor presión de agua desde el hidrante)</a:t>
            </a:r>
            <a:endParaRPr lang="es-AR" sz="3200">
              <a:latin typeface="CG Times"/>
              <a:ea typeface="Times New Roman"/>
              <a:cs typeface="Times New Roman"/>
            </a:endParaRPr>
          </a:p>
          <a:p>
            <a:pPr marL="0" indent="0" algn="just">
              <a:buNone/>
            </a:pPr>
            <a:r>
              <a:rPr lang="es-ES_tradnl" sz="3200">
                <a:latin typeface="Arial"/>
                <a:ea typeface="Times New Roman"/>
                <a:cs typeface="Times New Roman"/>
              </a:rPr>
              <a:t> </a:t>
            </a:r>
            <a:endParaRPr lang="es-AR" sz="3200">
              <a:latin typeface="CG Times"/>
              <a:ea typeface="Times New Roman"/>
              <a:cs typeface="Times New Roman"/>
            </a:endParaRPr>
          </a:p>
          <a:p>
            <a:pPr marL="0" indent="0" algn="just">
              <a:buNone/>
            </a:pPr>
            <a:r>
              <a:rPr lang="es-ES_tradnl" sz="3200">
                <a:latin typeface="Arial"/>
                <a:ea typeface="Times New Roman"/>
                <a:cs typeface="Times New Roman"/>
              </a:rPr>
              <a:t>Si necesitamos luchar contra un fuego mas grande, tenemos que buscar una tasa de flujo mayor (mayor manguera e hidrante)</a:t>
            </a:r>
            <a:endParaRPr lang="es-AR" sz="3200">
              <a:latin typeface="CG Times"/>
              <a:ea typeface="Times New Roman"/>
              <a:cs typeface="Times New Roman"/>
            </a:endParaRPr>
          </a:p>
          <a:p>
            <a:pPr marL="0" indent="0" algn="just">
              <a:buNone/>
            </a:pPr>
            <a:endParaRPr lang="es-AR" sz="3100">
              <a:latin typeface="CG Times"/>
              <a:ea typeface="Times New Roman"/>
              <a:cs typeface="Times New Roman"/>
            </a:endParaRPr>
          </a:p>
          <a:p>
            <a:endParaRPr lang="es-AR"/>
          </a:p>
        </p:txBody>
      </p:sp>
    </p:spTree>
    <p:extLst>
      <p:ext uri="{BB962C8B-B14F-4D97-AF65-F5344CB8AC3E}">
        <p14:creationId xmlns:p14="http://schemas.microsoft.com/office/powerpoint/2010/main" val="1228151993"/>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983433" y="620713"/>
            <a:ext cx="10657183" cy="5761037"/>
          </a:xfrm>
        </p:spPr>
        <p:txBody>
          <a:bodyPr>
            <a:normAutofit fontScale="77500" lnSpcReduction="20000"/>
          </a:bodyPr>
          <a:lstStyle/>
          <a:p>
            <a:pPr marL="0" indent="0" algn="just">
              <a:buNone/>
            </a:pPr>
            <a:endParaRPr lang="es-AR">
              <a:latin typeface="CG Times"/>
              <a:ea typeface="Times New Roman"/>
              <a:cs typeface="Times New Roman"/>
            </a:endParaRPr>
          </a:p>
          <a:p>
            <a:pPr marL="0" indent="0" algn="just">
              <a:buNone/>
            </a:pPr>
            <a:r>
              <a:rPr lang="es-AR" b="1">
                <a:solidFill>
                  <a:srgbClr val="FF0000"/>
                </a:solidFill>
                <a:latin typeface="Arial"/>
                <a:ea typeface="Times New Roman"/>
                <a:cs typeface="Times New Roman"/>
              </a:rPr>
              <a:t> </a:t>
            </a:r>
            <a:r>
              <a:rPr lang="es-AR" b="1">
                <a:solidFill>
                  <a:srgbClr val="C00000"/>
                </a:solidFill>
                <a:latin typeface="Arial"/>
                <a:ea typeface="Times New Roman"/>
                <a:cs typeface="Times New Roman"/>
              </a:rPr>
              <a:t>LA JERARQUIA DE MEMORIA</a:t>
            </a:r>
          </a:p>
          <a:p>
            <a:pPr marL="0" indent="0" algn="just">
              <a:buNone/>
            </a:pPr>
            <a:endParaRPr lang="es-AR">
              <a:latin typeface="Arial"/>
              <a:ea typeface="Times New Roman"/>
              <a:cs typeface="Times New Roman"/>
            </a:endParaRPr>
          </a:p>
          <a:p>
            <a:pPr marL="0" indent="0" algn="just">
              <a:buNone/>
            </a:pPr>
            <a:r>
              <a:rPr lang="es-AR">
                <a:latin typeface="Arial"/>
                <a:ea typeface="Times New Roman"/>
                <a:cs typeface="Times New Roman"/>
              </a:rPr>
              <a:t>Al pensar en un diseño surgen las siguientes limitaciones:  </a:t>
            </a:r>
          </a:p>
          <a:p>
            <a:pPr marL="0" indent="0" algn="just">
              <a:buNone/>
            </a:pPr>
            <a:endParaRPr lang="es-AR">
              <a:latin typeface="CG Times"/>
              <a:ea typeface="Times New Roman"/>
              <a:cs typeface="Times New Roman"/>
            </a:endParaRPr>
          </a:p>
          <a:p>
            <a:pPr algn="just">
              <a:buFont typeface="Wingdings" panose="05000000000000000000" pitchFamily="2" charset="2"/>
              <a:buChar char="Ø"/>
            </a:pPr>
            <a:r>
              <a:rPr lang="es-AR">
                <a:latin typeface="Arial"/>
                <a:ea typeface="Times New Roman"/>
                <a:cs typeface="Times New Roman"/>
              </a:rPr>
              <a:t>Cuánta memoria debo tener?</a:t>
            </a:r>
            <a:endParaRPr lang="es-AR">
              <a:latin typeface="CG Times"/>
              <a:ea typeface="Times New Roman"/>
              <a:cs typeface="Times New Roman"/>
            </a:endParaRPr>
          </a:p>
          <a:p>
            <a:pPr marL="0" indent="0" algn="just">
              <a:buNone/>
            </a:pPr>
            <a:r>
              <a:rPr lang="es-AR">
                <a:latin typeface="Arial"/>
                <a:ea typeface="Times New Roman"/>
                <a:cs typeface="Times New Roman"/>
              </a:rPr>
              <a:t> </a:t>
            </a:r>
            <a:endParaRPr lang="es-AR">
              <a:latin typeface="CG Times"/>
              <a:ea typeface="Times New Roman"/>
              <a:cs typeface="Times New Roman"/>
            </a:endParaRPr>
          </a:p>
          <a:p>
            <a:pPr algn="just">
              <a:buFont typeface="Wingdings" panose="05000000000000000000" pitchFamily="2" charset="2"/>
              <a:buChar char="Ø"/>
            </a:pPr>
            <a:r>
              <a:rPr lang="es-AR">
                <a:latin typeface="Arial"/>
                <a:ea typeface="Times New Roman"/>
                <a:cs typeface="Times New Roman"/>
              </a:rPr>
              <a:t>Cuán rápido debe ser el acceso?</a:t>
            </a:r>
            <a:endParaRPr lang="es-AR">
              <a:latin typeface="CG Times"/>
              <a:ea typeface="Times New Roman"/>
              <a:cs typeface="Times New Roman"/>
            </a:endParaRPr>
          </a:p>
          <a:p>
            <a:pPr marL="0" indent="0" algn="just">
              <a:buNone/>
            </a:pPr>
            <a:r>
              <a:rPr lang="es-AR">
                <a:latin typeface="Arial"/>
                <a:ea typeface="Times New Roman"/>
                <a:cs typeface="Times New Roman"/>
              </a:rPr>
              <a:t> </a:t>
            </a:r>
            <a:endParaRPr lang="es-AR">
              <a:latin typeface="CG Times"/>
              <a:ea typeface="Times New Roman"/>
              <a:cs typeface="Times New Roman"/>
            </a:endParaRPr>
          </a:p>
          <a:p>
            <a:pPr algn="just">
              <a:buFont typeface="Wingdings" panose="05000000000000000000" pitchFamily="2" charset="2"/>
              <a:buChar char="Ø"/>
            </a:pPr>
            <a:r>
              <a:rPr lang="es-AR">
                <a:latin typeface="Arial"/>
                <a:ea typeface="Times New Roman"/>
                <a:cs typeface="Times New Roman"/>
              </a:rPr>
              <a:t>Cuánto cuesta?</a:t>
            </a:r>
            <a:endParaRPr lang="es-AR">
              <a:latin typeface="CG Times"/>
              <a:ea typeface="Times New Roman"/>
              <a:cs typeface="Times New Roman"/>
            </a:endParaRPr>
          </a:p>
          <a:p>
            <a:pPr marL="0" indent="0" algn="just">
              <a:buNone/>
            </a:pPr>
            <a:r>
              <a:rPr lang="es-AR">
                <a:latin typeface="Arial"/>
                <a:ea typeface="Times New Roman"/>
                <a:cs typeface="Times New Roman"/>
              </a:rPr>
              <a:t> </a:t>
            </a:r>
            <a:endParaRPr lang="es-AR">
              <a:latin typeface="CG Times"/>
              <a:ea typeface="Times New Roman"/>
              <a:cs typeface="Times New Roman"/>
            </a:endParaRPr>
          </a:p>
          <a:p>
            <a:pPr marL="0" indent="0" algn="just">
              <a:buNone/>
            </a:pPr>
            <a:r>
              <a:rPr lang="es-AR">
                <a:latin typeface="Arial"/>
                <a:ea typeface="Times New Roman"/>
                <a:cs typeface="Times New Roman"/>
              </a:rPr>
              <a:t> </a:t>
            </a:r>
            <a:endParaRPr lang="es-AR">
              <a:latin typeface="CG Times"/>
              <a:ea typeface="Times New Roman"/>
              <a:cs typeface="Times New Roman"/>
            </a:endParaRPr>
          </a:p>
          <a:p>
            <a:pPr marL="0" indent="0" algn="just">
              <a:buNone/>
            </a:pPr>
            <a:r>
              <a:rPr lang="es-AR">
                <a:latin typeface="Arial"/>
                <a:ea typeface="Times New Roman"/>
                <a:cs typeface="Times New Roman"/>
              </a:rPr>
              <a:t>Para alcanzar la mayor performance la memoria debe equipararse con el procesador. A medida que el procesador esta ejecutando las instrucciones, la idea es no esperar por instrucciones u datos que haya que ir a buscar en la memoria.</a:t>
            </a:r>
            <a:endParaRPr lang="es-AR">
              <a:latin typeface="CG Times"/>
              <a:ea typeface="Times New Roman"/>
              <a:cs typeface="Times New Roman"/>
            </a:endParaRPr>
          </a:p>
          <a:p>
            <a:pPr marL="0" indent="0" algn="just">
              <a:buNone/>
            </a:pPr>
            <a:r>
              <a:rPr lang="es-AR">
                <a:latin typeface="Arial"/>
                <a:ea typeface="Times New Roman"/>
                <a:cs typeface="Times New Roman"/>
              </a:rPr>
              <a:t> </a:t>
            </a:r>
            <a:endParaRPr lang="es-AR">
              <a:latin typeface="CG Times"/>
              <a:ea typeface="Times New Roman"/>
              <a:cs typeface="Times New Roman"/>
            </a:endParaRPr>
          </a:p>
          <a:p>
            <a:endParaRPr lang="es-AR"/>
          </a:p>
        </p:txBody>
      </p:sp>
    </p:spTree>
    <p:extLst>
      <p:ext uri="{BB962C8B-B14F-4D97-AF65-F5344CB8AC3E}">
        <p14:creationId xmlns:p14="http://schemas.microsoft.com/office/powerpoint/2010/main" val="1408656291"/>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767408" y="548680"/>
            <a:ext cx="10657184" cy="5472113"/>
          </a:xfrm>
        </p:spPr>
        <p:txBody>
          <a:bodyPr>
            <a:normAutofit fontScale="92500" lnSpcReduction="10000"/>
          </a:bodyPr>
          <a:lstStyle/>
          <a:p>
            <a:pPr marL="0" indent="0" algn="just">
              <a:buNone/>
            </a:pPr>
            <a:r>
              <a:rPr lang="es-AR" sz="2800">
                <a:latin typeface="Arial"/>
                <a:ea typeface="Times New Roman"/>
                <a:cs typeface="Times New Roman"/>
              </a:rPr>
              <a:t>Hay que considerar un equilibrio entre la capacidad, el tiempo de acceso y el costo. Se observan las siguientes relaciones: </a:t>
            </a:r>
          </a:p>
          <a:p>
            <a:pPr algn="just">
              <a:buFont typeface="Wingdings" panose="05000000000000000000" pitchFamily="2" charset="2"/>
              <a:buChar char="Ø"/>
            </a:pPr>
            <a:endParaRPr lang="es-AR" sz="2800">
              <a:latin typeface="Arial"/>
              <a:ea typeface="Times New Roman"/>
              <a:cs typeface="Times New Roman"/>
            </a:endParaRPr>
          </a:p>
          <a:p>
            <a:pPr marL="0" indent="0" algn="just">
              <a:buNone/>
            </a:pPr>
            <a:endParaRPr lang="es-AR" sz="2800">
              <a:latin typeface="Arial"/>
              <a:ea typeface="Times New Roman"/>
              <a:cs typeface="Times New Roman"/>
            </a:endParaRPr>
          </a:p>
          <a:p>
            <a:pPr algn="just">
              <a:buFont typeface="Wingdings" panose="05000000000000000000" pitchFamily="2" charset="2"/>
              <a:buChar char="Ø"/>
            </a:pPr>
            <a:r>
              <a:rPr lang="es-AR" sz="2800">
                <a:solidFill>
                  <a:srgbClr val="C00000"/>
                </a:solidFill>
                <a:latin typeface="Arial"/>
                <a:ea typeface="Times New Roman"/>
                <a:cs typeface="Times New Roman"/>
              </a:rPr>
              <a:t>Tiempo de acceso mas rápido, mayor costo por bit</a:t>
            </a:r>
            <a:endParaRPr lang="es-AR" sz="2800">
              <a:solidFill>
                <a:srgbClr val="C00000"/>
              </a:solidFill>
              <a:latin typeface="CG Times"/>
              <a:ea typeface="Times New Roman"/>
              <a:cs typeface="Times New Roman"/>
            </a:endParaRPr>
          </a:p>
          <a:p>
            <a:pPr marL="0" indent="0" algn="just">
              <a:buNone/>
            </a:pPr>
            <a:r>
              <a:rPr lang="es-AR" sz="2800">
                <a:solidFill>
                  <a:srgbClr val="C00000"/>
                </a:solidFill>
                <a:latin typeface="Arial"/>
                <a:ea typeface="Times New Roman"/>
                <a:cs typeface="Times New Roman"/>
              </a:rPr>
              <a:t> </a:t>
            </a:r>
            <a:endParaRPr lang="es-AR" sz="2800">
              <a:solidFill>
                <a:srgbClr val="C00000"/>
              </a:solidFill>
              <a:latin typeface="CG Times"/>
              <a:ea typeface="Times New Roman"/>
              <a:cs typeface="Times New Roman"/>
            </a:endParaRPr>
          </a:p>
          <a:p>
            <a:pPr algn="just">
              <a:buFont typeface="Wingdings" panose="05000000000000000000" pitchFamily="2" charset="2"/>
              <a:buChar char="Ø"/>
            </a:pPr>
            <a:r>
              <a:rPr lang="es-AR" sz="2800">
                <a:solidFill>
                  <a:srgbClr val="C00000"/>
                </a:solidFill>
                <a:latin typeface="Arial"/>
                <a:ea typeface="Times New Roman"/>
                <a:cs typeface="Times New Roman"/>
              </a:rPr>
              <a:t>Mayor capacidad, menor costo por bit</a:t>
            </a:r>
            <a:endParaRPr lang="es-AR" sz="2800">
              <a:solidFill>
                <a:srgbClr val="C00000"/>
              </a:solidFill>
              <a:latin typeface="CG Times"/>
              <a:ea typeface="Times New Roman"/>
              <a:cs typeface="Times New Roman"/>
            </a:endParaRPr>
          </a:p>
          <a:p>
            <a:pPr marL="0" indent="0" algn="just">
              <a:buNone/>
            </a:pPr>
            <a:r>
              <a:rPr lang="es-AR" sz="2800">
                <a:solidFill>
                  <a:srgbClr val="C00000"/>
                </a:solidFill>
                <a:latin typeface="Arial"/>
                <a:ea typeface="Times New Roman"/>
                <a:cs typeface="Times New Roman"/>
              </a:rPr>
              <a:t> </a:t>
            </a:r>
            <a:endParaRPr lang="es-AR" sz="2800">
              <a:solidFill>
                <a:srgbClr val="C00000"/>
              </a:solidFill>
              <a:latin typeface="CG Times"/>
              <a:ea typeface="Times New Roman"/>
              <a:cs typeface="Times New Roman"/>
            </a:endParaRPr>
          </a:p>
          <a:p>
            <a:pPr algn="just">
              <a:buFont typeface="Wingdings" panose="05000000000000000000" pitchFamily="2" charset="2"/>
              <a:buChar char="Ø"/>
            </a:pPr>
            <a:r>
              <a:rPr lang="es-AR" sz="2800">
                <a:solidFill>
                  <a:srgbClr val="C00000"/>
                </a:solidFill>
                <a:latin typeface="Arial"/>
                <a:ea typeface="Times New Roman"/>
                <a:cs typeface="Times New Roman"/>
              </a:rPr>
              <a:t>Mayor capacidad, acceso mas lento.</a:t>
            </a:r>
            <a:endParaRPr lang="es-AR" sz="2800">
              <a:solidFill>
                <a:srgbClr val="C00000"/>
              </a:solidFill>
              <a:latin typeface="CG Times"/>
              <a:ea typeface="Times New Roman"/>
              <a:cs typeface="Times New Roman"/>
            </a:endParaRPr>
          </a:p>
          <a:p>
            <a:pPr marL="0" indent="0" algn="just">
              <a:buNone/>
            </a:pPr>
            <a:r>
              <a:rPr lang="es-AR" sz="2800">
                <a:solidFill>
                  <a:srgbClr val="C00000"/>
                </a:solidFill>
                <a:latin typeface="Arial"/>
                <a:ea typeface="Times New Roman"/>
                <a:cs typeface="Times New Roman"/>
              </a:rPr>
              <a:t> </a:t>
            </a:r>
            <a:endParaRPr lang="es-AR" sz="2800">
              <a:solidFill>
                <a:srgbClr val="C00000"/>
              </a:solidFill>
              <a:latin typeface="CG Times"/>
              <a:ea typeface="Times New Roman"/>
              <a:cs typeface="Times New Roman"/>
            </a:endParaRPr>
          </a:p>
          <a:p>
            <a:pPr marL="0" indent="0" algn="just">
              <a:buNone/>
            </a:pPr>
            <a:r>
              <a:rPr lang="es-AR" sz="2800">
                <a:latin typeface="Arial"/>
                <a:ea typeface="Times New Roman"/>
                <a:cs typeface="Times New Roman"/>
              </a:rPr>
              <a:t> </a:t>
            </a:r>
            <a:endParaRPr lang="es-AR" sz="2800">
              <a:latin typeface="CG Times"/>
              <a:ea typeface="Times New Roman"/>
              <a:cs typeface="Times New Roman"/>
            </a:endParaRPr>
          </a:p>
          <a:p>
            <a:pPr marL="0" indent="0" algn="just">
              <a:buNone/>
            </a:pPr>
            <a:r>
              <a:rPr lang="es-AR" sz="2000">
                <a:latin typeface="Arial"/>
                <a:ea typeface="Times New Roman"/>
                <a:cs typeface="Times New Roman"/>
              </a:rPr>
              <a:t> </a:t>
            </a:r>
            <a:endParaRPr lang="es-AR" sz="2000">
              <a:latin typeface="CG Times"/>
              <a:ea typeface="Times New Roman"/>
              <a:cs typeface="Times New Roman"/>
            </a:endParaRPr>
          </a:p>
        </p:txBody>
      </p:sp>
    </p:spTree>
    <p:extLst>
      <p:ext uri="{BB962C8B-B14F-4D97-AF65-F5344CB8AC3E}">
        <p14:creationId xmlns:p14="http://schemas.microsoft.com/office/powerpoint/2010/main" val="3985636969"/>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623392" y="548680"/>
            <a:ext cx="10585176" cy="5472113"/>
          </a:xfrm>
        </p:spPr>
        <p:txBody>
          <a:bodyPr>
            <a:normAutofit/>
          </a:bodyPr>
          <a:lstStyle/>
          <a:p>
            <a:pPr marL="0" indent="0" algn="just">
              <a:buNone/>
            </a:pPr>
            <a:r>
              <a:rPr lang="es-AR" sz="2000">
                <a:latin typeface="Arial"/>
                <a:ea typeface="Times New Roman"/>
                <a:cs typeface="Times New Roman"/>
              </a:rPr>
              <a:t> </a:t>
            </a:r>
            <a:endParaRPr lang="es-AR" sz="2000">
              <a:latin typeface="CG Times"/>
              <a:ea typeface="Times New Roman"/>
              <a:cs typeface="Times New Roman"/>
            </a:endParaRPr>
          </a:p>
          <a:p>
            <a:pPr marL="0" indent="0" algn="just">
              <a:buNone/>
            </a:pPr>
            <a:r>
              <a:rPr lang="es-AR" sz="2400">
                <a:latin typeface="Arial"/>
                <a:ea typeface="Times New Roman"/>
              </a:rPr>
              <a:t>Uno tratará de usar tecnologías de memoria que provean mayor capacidad, sin embargo para alcanzar los requerimientos de performance, se deben usar tecnologías mas caras y con relativa menor capacidad y con  mayor velocidad de acceso.</a:t>
            </a:r>
          </a:p>
          <a:p>
            <a:pPr marL="0" indent="0" algn="just">
              <a:buNone/>
            </a:pPr>
            <a:endParaRPr lang="es-AR" sz="2400">
              <a:latin typeface="Arial"/>
            </a:endParaRPr>
          </a:p>
          <a:p>
            <a:pPr marL="0" indent="0" algn="just">
              <a:buNone/>
            </a:pPr>
            <a:r>
              <a:rPr lang="es-AR" sz="2400">
                <a:latin typeface="Arial"/>
              </a:rPr>
              <a:t>¿Uso una sola tecnología de memoria o uso una combinación de  ellas?</a:t>
            </a:r>
          </a:p>
          <a:p>
            <a:pPr marL="0" indent="0" algn="just">
              <a:buNone/>
            </a:pPr>
            <a:endParaRPr lang="es-AR" sz="2400">
              <a:latin typeface="Arial"/>
            </a:endParaRPr>
          </a:p>
          <a:p>
            <a:pPr marL="0" indent="0" algn="just">
              <a:buNone/>
            </a:pPr>
            <a:r>
              <a:rPr lang="es-AR" sz="2400">
                <a:latin typeface="Arial"/>
              </a:rPr>
              <a:t>¿De qué depende mi elección de diseño?</a:t>
            </a:r>
            <a:endParaRPr lang="es-AR" sz="2400"/>
          </a:p>
        </p:txBody>
      </p:sp>
    </p:spTree>
    <p:extLst>
      <p:ext uri="{BB962C8B-B14F-4D97-AF65-F5344CB8AC3E}">
        <p14:creationId xmlns:p14="http://schemas.microsoft.com/office/powerpoint/2010/main" val="3003833036"/>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911424" y="764704"/>
            <a:ext cx="10369152" cy="5184775"/>
          </a:xfrm>
        </p:spPr>
        <p:txBody>
          <a:bodyPr>
            <a:normAutofit fontScale="62500" lnSpcReduction="20000"/>
          </a:bodyPr>
          <a:lstStyle/>
          <a:p>
            <a:pPr marL="0" indent="0" algn="just">
              <a:buNone/>
            </a:pPr>
            <a:r>
              <a:rPr lang="es-AR" sz="4200">
                <a:latin typeface="Arial"/>
                <a:ea typeface="Times New Roman"/>
                <a:cs typeface="Times New Roman"/>
              </a:rPr>
              <a:t>Surge la idea de </a:t>
            </a:r>
            <a:r>
              <a:rPr lang="es-AR" sz="4200" b="1">
                <a:latin typeface="Arial"/>
                <a:ea typeface="Times New Roman"/>
                <a:cs typeface="Times New Roman"/>
              </a:rPr>
              <a:t>usar una jerarquía de tecnologías de memorias</a:t>
            </a:r>
            <a:r>
              <a:rPr lang="es-AR" sz="4200">
                <a:latin typeface="Arial"/>
                <a:ea typeface="Times New Roman"/>
                <a:cs typeface="Times New Roman"/>
              </a:rPr>
              <a:t>. A medida que se baja en la jerarquía ocurre lo siguiente:</a:t>
            </a:r>
            <a:endParaRPr lang="es-AR" sz="4200">
              <a:latin typeface="CG Times"/>
              <a:ea typeface="Times New Roman"/>
              <a:cs typeface="Times New Roman"/>
            </a:endParaRPr>
          </a:p>
          <a:p>
            <a:pPr marL="0" indent="0" algn="just">
              <a:buNone/>
            </a:pPr>
            <a:r>
              <a:rPr lang="es-AR" sz="4200">
                <a:latin typeface="Arial"/>
                <a:ea typeface="Times New Roman"/>
                <a:cs typeface="Times New Roman"/>
              </a:rPr>
              <a:t> </a:t>
            </a:r>
            <a:endParaRPr lang="es-AR" sz="4200">
              <a:latin typeface="CG Times"/>
              <a:ea typeface="Times New Roman"/>
              <a:cs typeface="Times New Roman"/>
            </a:endParaRPr>
          </a:p>
          <a:p>
            <a:pPr marL="0" indent="0" algn="just">
              <a:buNone/>
            </a:pPr>
            <a:r>
              <a:rPr lang="es-AR" sz="4200">
                <a:latin typeface="Arial"/>
                <a:ea typeface="Times New Roman"/>
                <a:cs typeface="Times New Roman"/>
              </a:rPr>
              <a:t> </a:t>
            </a:r>
            <a:endParaRPr lang="es-AR" sz="4200">
              <a:latin typeface="CG Times"/>
              <a:ea typeface="Times New Roman"/>
              <a:cs typeface="Times New Roman"/>
            </a:endParaRPr>
          </a:p>
          <a:p>
            <a:pPr algn="just">
              <a:buFont typeface="Wingdings" panose="05000000000000000000" pitchFamily="2" charset="2"/>
              <a:buChar char="Ø"/>
            </a:pPr>
            <a:r>
              <a:rPr lang="es-AR" sz="4200">
                <a:solidFill>
                  <a:srgbClr val="C00000"/>
                </a:solidFill>
                <a:latin typeface="Arial"/>
                <a:ea typeface="Times New Roman"/>
                <a:cs typeface="Times New Roman"/>
              </a:rPr>
              <a:t>Decrece  el costo por bit</a:t>
            </a:r>
            <a:endParaRPr lang="es-AR" sz="4200">
              <a:solidFill>
                <a:srgbClr val="C00000"/>
              </a:solidFill>
              <a:latin typeface="CG Times"/>
              <a:ea typeface="Times New Roman"/>
              <a:cs typeface="Times New Roman"/>
            </a:endParaRPr>
          </a:p>
          <a:p>
            <a:pPr marL="0" indent="0" algn="just">
              <a:buNone/>
            </a:pPr>
            <a:r>
              <a:rPr lang="es-AR" sz="4200">
                <a:solidFill>
                  <a:srgbClr val="C00000"/>
                </a:solidFill>
                <a:latin typeface="Arial"/>
                <a:ea typeface="Times New Roman"/>
                <a:cs typeface="Times New Roman"/>
              </a:rPr>
              <a:t> </a:t>
            </a:r>
            <a:endParaRPr lang="es-AR" sz="4200">
              <a:solidFill>
                <a:srgbClr val="C00000"/>
              </a:solidFill>
              <a:latin typeface="CG Times"/>
              <a:ea typeface="Times New Roman"/>
              <a:cs typeface="Times New Roman"/>
            </a:endParaRPr>
          </a:p>
          <a:p>
            <a:pPr algn="just">
              <a:buFont typeface="Wingdings" panose="05000000000000000000" pitchFamily="2" charset="2"/>
              <a:buChar char="Ø"/>
            </a:pPr>
            <a:r>
              <a:rPr lang="es-AR" sz="4200">
                <a:solidFill>
                  <a:srgbClr val="C00000"/>
                </a:solidFill>
                <a:latin typeface="Arial"/>
                <a:ea typeface="Times New Roman"/>
                <a:cs typeface="Times New Roman"/>
              </a:rPr>
              <a:t>Crece la capacidad</a:t>
            </a:r>
            <a:endParaRPr lang="es-AR" sz="4200">
              <a:solidFill>
                <a:srgbClr val="C00000"/>
              </a:solidFill>
              <a:latin typeface="CG Times"/>
              <a:ea typeface="Times New Roman"/>
              <a:cs typeface="Times New Roman"/>
            </a:endParaRPr>
          </a:p>
          <a:p>
            <a:pPr marL="0" indent="0" algn="just">
              <a:buNone/>
            </a:pPr>
            <a:r>
              <a:rPr lang="es-AR" sz="4200">
                <a:solidFill>
                  <a:srgbClr val="C00000"/>
                </a:solidFill>
                <a:latin typeface="Arial"/>
                <a:ea typeface="Times New Roman"/>
                <a:cs typeface="Times New Roman"/>
              </a:rPr>
              <a:t> </a:t>
            </a:r>
            <a:endParaRPr lang="es-AR" sz="4200">
              <a:solidFill>
                <a:srgbClr val="C00000"/>
              </a:solidFill>
              <a:latin typeface="CG Times"/>
              <a:ea typeface="Times New Roman"/>
              <a:cs typeface="Times New Roman"/>
            </a:endParaRPr>
          </a:p>
          <a:p>
            <a:pPr algn="just">
              <a:buFont typeface="Wingdings" panose="05000000000000000000" pitchFamily="2" charset="2"/>
              <a:buChar char="Ø"/>
            </a:pPr>
            <a:r>
              <a:rPr lang="es-AR" sz="4200">
                <a:solidFill>
                  <a:srgbClr val="C00000"/>
                </a:solidFill>
                <a:latin typeface="Arial"/>
                <a:ea typeface="Times New Roman"/>
                <a:cs typeface="Times New Roman"/>
              </a:rPr>
              <a:t>Crece el tiempo de acceso</a:t>
            </a:r>
            <a:endParaRPr lang="es-AR" sz="4200">
              <a:solidFill>
                <a:srgbClr val="C00000"/>
              </a:solidFill>
              <a:latin typeface="CG Times"/>
              <a:ea typeface="Times New Roman"/>
              <a:cs typeface="Times New Roman"/>
            </a:endParaRPr>
          </a:p>
          <a:p>
            <a:pPr marL="0" indent="0" algn="just">
              <a:buNone/>
            </a:pPr>
            <a:r>
              <a:rPr lang="es-AR" sz="4200">
                <a:solidFill>
                  <a:srgbClr val="C00000"/>
                </a:solidFill>
                <a:latin typeface="Arial"/>
                <a:ea typeface="Times New Roman"/>
                <a:cs typeface="Times New Roman"/>
              </a:rPr>
              <a:t> </a:t>
            </a:r>
            <a:endParaRPr lang="es-AR" sz="4200">
              <a:solidFill>
                <a:srgbClr val="C00000"/>
              </a:solidFill>
              <a:latin typeface="CG Times"/>
              <a:ea typeface="Times New Roman"/>
              <a:cs typeface="Times New Roman"/>
            </a:endParaRPr>
          </a:p>
          <a:p>
            <a:pPr algn="just">
              <a:buFont typeface="Wingdings" panose="05000000000000000000" pitchFamily="2" charset="2"/>
              <a:buChar char="Ø"/>
            </a:pPr>
            <a:r>
              <a:rPr lang="es-AR" sz="4200" i="1">
                <a:solidFill>
                  <a:srgbClr val="C00000"/>
                </a:solidFill>
                <a:latin typeface="Arial"/>
                <a:ea typeface="Times New Roman"/>
                <a:cs typeface="Times New Roman"/>
              </a:rPr>
              <a:t>Decrece la frecuencia de acceso a la memoria por el procesador.</a:t>
            </a:r>
            <a:endParaRPr lang="es-AR" sz="4200" i="1">
              <a:solidFill>
                <a:srgbClr val="C00000"/>
              </a:solidFill>
              <a:latin typeface="CG Times"/>
              <a:ea typeface="Times New Roman"/>
              <a:cs typeface="Times New Roman"/>
            </a:endParaRPr>
          </a:p>
          <a:p>
            <a:pPr marL="0" indent="0" algn="just">
              <a:buNone/>
            </a:pPr>
            <a:r>
              <a:rPr lang="es-AR" sz="4200" i="1">
                <a:solidFill>
                  <a:srgbClr val="C00000"/>
                </a:solidFill>
                <a:latin typeface="Arial"/>
                <a:ea typeface="Times New Roman"/>
                <a:cs typeface="Times New Roman"/>
              </a:rPr>
              <a:t> </a:t>
            </a:r>
            <a:endParaRPr lang="es-AR" sz="4200" i="1">
              <a:solidFill>
                <a:srgbClr val="C00000"/>
              </a:solidFill>
              <a:latin typeface="CG Times"/>
              <a:ea typeface="Times New Roman"/>
              <a:cs typeface="Times New Roman"/>
            </a:endParaRPr>
          </a:p>
          <a:p>
            <a:pPr marL="0" indent="0" algn="just">
              <a:buNone/>
            </a:pPr>
            <a:r>
              <a:rPr lang="es-AR" sz="4200">
                <a:latin typeface="Arial"/>
                <a:ea typeface="Times New Roman"/>
                <a:cs typeface="Times New Roman"/>
              </a:rPr>
              <a:t> </a:t>
            </a:r>
            <a:endParaRPr lang="es-AR" sz="4200">
              <a:latin typeface="CG Times"/>
              <a:ea typeface="Times New Roman"/>
              <a:cs typeface="Times New Roman"/>
            </a:endParaRPr>
          </a:p>
          <a:p>
            <a:endParaRPr lang="es-AR"/>
          </a:p>
        </p:txBody>
      </p:sp>
    </p:spTree>
    <p:extLst>
      <p:ext uri="{BB962C8B-B14F-4D97-AF65-F5344CB8AC3E}">
        <p14:creationId xmlns:p14="http://schemas.microsoft.com/office/powerpoint/2010/main" val="221819820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emorias de un sistema informático. - weblinus">
            <a:extLst>
              <a:ext uri="{FF2B5EF4-FFF2-40B4-BE49-F238E27FC236}">
                <a16:creationId xmlns:a16="http://schemas.microsoft.com/office/drawing/2014/main" id="{89A07172-3685-AB1F-773D-2459508F44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28841" y="890591"/>
            <a:ext cx="7934325"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784029"/>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4294967295"/>
          </p:nvPr>
        </p:nvSpPr>
        <p:spPr>
          <a:xfrm>
            <a:off x="623392" y="1736725"/>
            <a:ext cx="10801200" cy="3384550"/>
          </a:xfrm>
        </p:spPr>
        <p:txBody>
          <a:bodyPr>
            <a:normAutofit/>
          </a:bodyPr>
          <a:lstStyle/>
          <a:p>
            <a:pPr algn="just">
              <a:buFont typeface="Wingdings" panose="05000000000000000000" pitchFamily="2" charset="2"/>
              <a:buChar char="Ø"/>
            </a:pPr>
            <a:r>
              <a:rPr lang="es-AR" sz="2400">
                <a:solidFill>
                  <a:prstClr val="black"/>
                </a:solidFill>
                <a:latin typeface="Arial" pitchFamily="34" charset="0"/>
                <a:ea typeface="Times New Roman"/>
                <a:cs typeface="Arial" pitchFamily="34" charset="0"/>
              </a:rPr>
              <a:t>De esta manera, las memorias mas pequeñas, mas caras, y mas rápidas, se suplementan con mas tamaño, mas barato y mas lentas. </a:t>
            </a:r>
          </a:p>
          <a:p>
            <a:pPr>
              <a:buFont typeface="Wingdings" panose="05000000000000000000" pitchFamily="2" charset="2"/>
              <a:buChar char="Ø"/>
            </a:pPr>
            <a:endParaRPr lang="es-ES" sz="2400">
              <a:latin typeface="Arial" pitchFamily="34" charset="0"/>
              <a:cs typeface="Arial" pitchFamily="34" charset="0"/>
            </a:endParaRPr>
          </a:p>
          <a:p>
            <a:pPr algn="just">
              <a:buFont typeface="Wingdings" panose="05000000000000000000" pitchFamily="2" charset="2"/>
              <a:buChar char="Ø"/>
            </a:pPr>
            <a:r>
              <a:rPr lang="es-ES" sz="2400">
                <a:latin typeface="Arial" pitchFamily="34" charset="0"/>
                <a:cs typeface="Arial" pitchFamily="34" charset="0"/>
              </a:rPr>
              <a:t>Entonces el </a:t>
            </a:r>
            <a:r>
              <a:rPr lang="es-ES" sz="2400">
                <a:solidFill>
                  <a:srgbClr val="C00000"/>
                </a:solidFill>
                <a:latin typeface="Arial" pitchFamily="34" charset="0"/>
                <a:cs typeface="Arial" pitchFamily="34" charset="0"/>
              </a:rPr>
              <a:t>desafío de diseño es organizar los datos y programas en memoria de manera que las palabras accedidas a memoria estén en la mayoría de las veces en la memoria mas rápida. </a:t>
            </a:r>
          </a:p>
        </p:txBody>
      </p:sp>
    </p:spTree>
    <p:extLst>
      <p:ext uri="{BB962C8B-B14F-4D97-AF65-F5344CB8AC3E}">
        <p14:creationId xmlns:p14="http://schemas.microsoft.com/office/powerpoint/2010/main" val="2004360881"/>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4294967295"/>
          </p:nvPr>
        </p:nvSpPr>
        <p:spPr>
          <a:xfrm>
            <a:off x="407368" y="1988840"/>
            <a:ext cx="11089232" cy="2663825"/>
          </a:xfrm>
        </p:spPr>
        <p:txBody>
          <a:bodyPr>
            <a:normAutofit/>
          </a:bodyPr>
          <a:lstStyle/>
          <a:p>
            <a:pPr algn="just">
              <a:buFont typeface="Wingdings" panose="05000000000000000000" pitchFamily="2" charset="2"/>
              <a:buChar char="Ø"/>
            </a:pPr>
            <a:r>
              <a:rPr lang="es-ES">
                <a:solidFill>
                  <a:srgbClr val="C00000"/>
                </a:solidFill>
                <a:latin typeface="Arial" pitchFamily="34" charset="0"/>
                <a:cs typeface="Arial" pitchFamily="34" charset="0"/>
              </a:rPr>
              <a:t>En general es probable que los accesos “futuros” a la memoria principal por el procesador estarán ubicadas en lugares cercanos a los recientemente accedidos</a:t>
            </a:r>
            <a:r>
              <a:rPr lang="es-ES">
                <a:latin typeface="Arial" pitchFamily="34" charset="0"/>
                <a:cs typeface="Arial" pitchFamily="34" charset="0"/>
              </a:rPr>
              <a:t>.</a:t>
            </a:r>
          </a:p>
          <a:p>
            <a:pPr algn="just">
              <a:buFont typeface="Wingdings" panose="05000000000000000000" pitchFamily="2" charset="2"/>
              <a:buChar char="Ø"/>
            </a:pPr>
            <a:endParaRPr lang="es-ES">
              <a:latin typeface="Arial" pitchFamily="34" charset="0"/>
              <a:cs typeface="Arial" pitchFamily="34" charset="0"/>
            </a:endParaRPr>
          </a:p>
          <a:p>
            <a:pPr algn="just">
              <a:buFont typeface="Wingdings" panose="05000000000000000000" pitchFamily="2" charset="2"/>
              <a:buChar char="Ø"/>
            </a:pPr>
            <a:r>
              <a:rPr lang="es-ES">
                <a:latin typeface="Arial" pitchFamily="34" charset="0"/>
                <a:cs typeface="Arial" pitchFamily="34" charset="0"/>
              </a:rPr>
              <a:t>El cache retiene automáticamente una copia de algunas de las palabras recientemente leídas de la memoria principal (DRAM). </a:t>
            </a:r>
          </a:p>
        </p:txBody>
      </p:sp>
    </p:spTree>
    <p:extLst>
      <p:ext uri="{BB962C8B-B14F-4D97-AF65-F5344CB8AC3E}">
        <p14:creationId xmlns:p14="http://schemas.microsoft.com/office/powerpoint/2010/main" val="292724001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911424" y="764704"/>
            <a:ext cx="10657184" cy="5111750"/>
          </a:xfrm>
        </p:spPr>
        <p:txBody>
          <a:bodyPr>
            <a:normAutofit lnSpcReduction="10000"/>
          </a:bodyPr>
          <a:lstStyle/>
          <a:p>
            <a:pPr marL="0" indent="0" algn="just">
              <a:lnSpc>
                <a:spcPct val="107000"/>
              </a:lnSpc>
              <a:spcAft>
                <a:spcPts val="800"/>
              </a:spcAft>
              <a:buNone/>
            </a:pPr>
            <a:r>
              <a:rPr lang="es-ES" b="1">
                <a:latin typeface="Arial" pitchFamily="34" charset="0"/>
                <a:ea typeface="Arial" pitchFamily="34" charset="0"/>
                <a:cs typeface="Times New Roman" panose="02020603050405020304" pitchFamily="18" charset="0"/>
              </a:rPr>
              <a:t>MEMORIA INTERNA– DRAM y SRAM</a:t>
            </a:r>
          </a:p>
          <a:p>
            <a:pPr marL="0" indent="0" algn="just">
              <a:lnSpc>
                <a:spcPct val="107000"/>
              </a:lnSpc>
              <a:spcAft>
                <a:spcPts val="800"/>
              </a:spcAft>
              <a:buNone/>
            </a:pPr>
            <a:endParaRPr lang="es-ES">
              <a:latin typeface="Arial" pitchFamily="34" charset="0"/>
              <a:ea typeface="Arial" pitchFamily="34" charset="0"/>
              <a:cs typeface="Times New Roman" panose="02020603050405020304" pitchFamily="18" charset="0"/>
            </a:endParaRPr>
          </a:p>
          <a:p>
            <a:pPr marL="0" indent="0" algn="just">
              <a:lnSpc>
                <a:spcPct val="107000"/>
              </a:lnSpc>
              <a:spcAft>
                <a:spcPts val="800"/>
              </a:spcAft>
              <a:buNone/>
            </a:pPr>
            <a:r>
              <a:rPr lang="es-ES">
                <a:latin typeface="Arial" pitchFamily="34" charset="0"/>
                <a:ea typeface="Arial" pitchFamily="34" charset="0"/>
                <a:cs typeface="Times New Roman" panose="02020603050405020304" pitchFamily="18" charset="0"/>
              </a:rPr>
              <a:t>El elemento básico de una memoria de semiconductor es la </a:t>
            </a:r>
            <a:r>
              <a:rPr lang="es-ES" b="1">
                <a:latin typeface="Arial" pitchFamily="34" charset="0"/>
                <a:ea typeface="Arial" pitchFamily="34" charset="0"/>
                <a:cs typeface="Times New Roman" panose="02020603050405020304" pitchFamily="18" charset="0"/>
              </a:rPr>
              <a:t>celda de memoria (“memory cell”) </a:t>
            </a:r>
            <a:r>
              <a:rPr lang="es-ES">
                <a:latin typeface="Arial" pitchFamily="34" charset="0"/>
                <a:ea typeface="Arial" pitchFamily="34" charset="0"/>
                <a:cs typeface="Times New Roman" panose="02020603050405020304" pitchFamily="18" charset="0"/>
              </a:rPr>
              <a:t>cuyas</a:t>
            </a:r>
            <a:r>
              <a:rPr lang="es-ES" b="1">
                <a:latin typeface="Arial" pitchFamily="34" charset="0"/>
                <a:ea typeface="Arial" pitchFamily="34" charset="0"/>
                <a:cs typeface="Times New Roman" panose="02020603050405020304" pitchFamily="18" charset="0"/>
              </a:rPr>
              <a:t> </a:t>
            </a:r>
            <a:r>
              <a:rPr lang="es-ES">
                <a:latin typeface="Arial" pitchFamily="34" charset="0"/>
                <a:ea typeface="Arial" pitchFamily="34" charset="0"/>
                <a:cs typeface="Times New Roman" panose="02020603050405020304" pitchFamily="18" charset="0"/>
              </a:rPr>
              <a:t>Características son: </a:t>
            </a:r>
          </a:p>
          <a:p>
            <a:pPr lvl="0" algn="just">
              <a:lnSpc>
                <a:spcPct val="107000"/>
              </a:lnSpc>
              <a:buFont typeface="Wingdings" panose="05000000000000000000" pitchFamily="2" charset="2"/>
              <a:buChar char=""/>
            </a:pPr>
            <a:endParaRPr lang="es-ES" b="1">
              <a:latin typeface="Arial" pitchFamily="34" charset="0"/>
              <a:ea typeface="Arial" pitchFamily="34" charset="0"/>
              <a:cs typeface="Times New Roman" panose="02020603050405020304" pitchFamily="18" charset="0"/>
            </a:endParaRPr>
          </a:p>
          <a:p>
            <a:pPr lvl="0" algn="just">
              <a:lnSpc>
                <a:spcPct val="107000"/>
              </a:lnSpc>
              <a:buFont typeface="Wingdings" panose="05000000000000000000" pitchFamily="2" charset="2"/>
              <a:buChar char=""/>
            </a:pPr>
            <a:r>
              <a:rPr lang="es-ES" b="1">
                <a:latin typeface="Arial" pitchFamily="34" charset="0"/>
                <a:ea typeface="Arial" pitchFamily="34" charset="0"/>
                <a:cs typeface="Times New Roman" panose="02020603050405020304" pitchFamily="18" charset="0"/>
              </a:rPr>
              <a:t>Presentan dos estados estables (o semiestables). Se usan para representar el 0 y el 1</a:t>
            </a:r>
            <a:endParaRPr lang="es-ES">
              <a:latin typeface="Arial" pitchFamily="34" charset="0"/>
              <a:ea typeface="Arial" pitchFamily="34" charset="0"/>
              <a:cs typeface="Times New Roman" panose="02020603050405020304" pitchFamily="18" charset="0"/>
            </a:endParaRPr>
          </a:p>
          <a:p>
            <a:pPr lvl="0" algn="just">
              <a:lnSpc>
                <a:spcPct val="107000"/>
              </a:lnSpc>
              <a:buFont typeface="Wingdings" panose="05000000000000000000" pitchFamily="2" charset="2"/>
              <a:buChar char=""/>
            </a:pPr>
            <a:r>
              <a:rPr lang="es-ES" b="1">
                <a:latin typeface="Arial" pitchFamily="34" charset="0"/>
                <a:ea typeface="Arial" pitchFamily="34" charset="0"/>
                <a:cs typeface="Times New Roman" panose="02020603050405020304" pitchFamily="18" charset="0"/>
              </a:rPr>
              <a:t>Se puede escribir (al menos una vez), para setear el estado.</a:t>
            </a:r>
            <a:endParaRPr lang="es-ES">
              <a:latin typeface="Arial" pitchFamily="34" charset="0"/>
              <a:ea typeface="Arial" pitchFamily="34" charset="0"/>
              <a:cs typeface="Times New Roman" panose="02020603050405020304" pitchFamily="18" charset="0"/>
            </a:endParaRPr>
          </a:p>
          <a:p>
            <a:pPr algn="just">
              <a:lnSpc>
                <a:spcPct val="107000"/>
              </a:lnSpc>
              <a:spcAft>
                <a:spcPts val="800"/>
              </a:spcAft>
              <a:buFont typeface="Wingdings" panose="05000000000000000000" pitchFamily="2" charset="2"/>
              <a:buChar char=""/>
            </a:pPr>
            <a:r>
              <a:rPr lang="es-ES" b="1">
                <a:latin typeface="Arial" pitchFamily="34" charset="0"/>
                <a:ea typeface="Arial" pitchFamily="34" charset="0"/>
                <a:cs typeface="Times New Roman" panose="02020603050405020304" pitchFamily="18" charset="0"/>
              </a:rPr>
              <a:t>Se los puede leer (se sensa el estado)</a:t>
            </a:r>
            <a:endParaRPr lang="es-ES">
              <a:latin typeface="Arial" pitchFamily="34" charset="0"/>
              <a:ea typeface="Arial" pitchFamily="34" charset="0"/>
              <a:cs typeface="Times New Roman" panose="02020603050405020304" pitchFamily="18" charset="0"/>
            </a:endParaRPr>
          </a:p>
          <a:p>
            <a:pPr marL="0" indent="0">
              <a:buNone/>
            </a:pPr>
            <a:endParaRPr lang="es-AR"/>
          </a:p>
        </p:txBody>
      </p:sp>
    </p:spTree>
    <p:extLst>
      <p:ext uri="{BB962C8B-B14F-4D97-AF65-F5344CB8AC3E}">
        <p14:creationId xmlns:p14="http://schemas.microsoft.com/office/powerpoint/2010/main" val="4047510896"/>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4294967295"/>
          </p:nvPr>
        </p:nvSpPr>
        <p:spPr>
          <a:xfrm>
            <a:off x="839416" y="620688"/>
            <a:ext cx="10822012" cy="5749925"/>
          </a:xfrm>
        </p:spPr>
        <p:txBody>
          <a:bodyPr>
            <a:normAutofit lnSpcReduction="10000"/>
          </a:bodyPr>
          <a:lstStyle/>
          <a:p>
            <a:pPr marL="0" indent="0" algn="just">
              <a:buNone/>
            </a:pPr>
            <a:r>
              <a:rPr lang="es-AR" sz="2400">
                <a:solidFill>
                  <a:prstClr val="black"/>
                </a:solidFill>
                <a:latin typeface="Arial" pitchFamily="34" charset="0"/>
                <a:ea typeface="Times New Roman"/>
                <a:cs typeface="Arial" pitchFamily="34" charset="0"/>
              </a:rPr>
              <a:t>Supongamos que el procesador tiene acceso a dos niveles de memoria. </a:t>
            </a:r>
          </a:p>
          <a:p>
            <a:pPr marL="0" indent="0" algn="just">
              <a:buNone/>
            </a:pPr>
            <a:r>
              <a:rPr lang="es-AR" sz="2400">
                <a:solidFill>
                  <a:prstClr val="black"/>
                </a:solidFill>
                <a:latin typeface="Arial" pitchFamily="34" charset="0"/>
                <a:ea typeface="Times New Roman"/>
                <a:cs typeface="Arial" pitchFamily="34" charset="0"/>
              </a:rPr>
              <a:t> </a:t>
            </a:r>
          </a:p>
          <a:p>
            <a:pPr algn="just"/>
            <a:r>
              <a:rPr lang="es-AR" sz="2400">
                <a:solidFill>
                  <a:prstClr val="black"/>
                </a:solidFill>
                <a:latin typeface="Arial" pitchFamily="34" charset="0"/>
                <a:ea typeface="Times New Roman"/>
                <a:cs typeface="Arial" pitchFamily="34" charset="0"/>
              </a:rPr>
              <a:t>El nivel 1 contiene 1.000 palabras y un tiempo de acceso de 00.1 microseg.</a:t>
            </a:r>
          </a:p>
          <a:p>
            <a:pPr marL="0" indent="0" algn="just">
              <a:buNone/>
            </a:pPr>
            <a:r>
              <a:rPr lang="es-AR" sz="2400">
                <a:solidFill>
                  <a:prstClr val="black"/>
                </a:solidFill>
                <a:latin typeface="Arial" pitchFamily="34" charset="0"/>
                <a:ea typeface="Times New Roman"/>
                <a:cs typeface="Arial" pitchFamily="34" charset="0"/>
              </a:rPr>
              <a:t> </a:t>
            </a:r>
          </a:p>
          <a:p>
            <a:pPr algn="just"/>
            <a:r>
              <a:rPr lang="es-AR" sz="2400">
                <a:solidFill>
                  <a:prstClr val="black"/>
                </a:solidFill>
                <a:latin typeface="Arial" pitchFamily="34" charset="0"/>
                <a:ea typeface="Times New Roman"/>
                <a:cs typeface="Arial" pitchFamily="34" charset="0"/>
              </a:rPr>
              <a:t>El nivel 2 tiene 100.000 palabras y tiempo de acceso de 0,1 microseg.</a:t>
            </a:r>
          </a:p>
          <a:p>
            <a:pPr marL="0" indent="0" algn="just">
              <a:buNone/>
            </a:pPr>
            <a:endParaRPr lang="es-AR" sz="2400">
              <a:solidFill>
                <a:prstClr val="black"/>
              </a:solidFill>
              <a:latin typeface="Arial" pitchFamily="34" charset="0"/>
              <a:ea typeface="Times New Roman"/>
              <a:cs typeface="Arial" pitchFamily="34" charset="0"/>
            </a:endParaRPr>
          </a:p>
          <a:p>
            <a:pPr marL="0" indent="0" algn="just">
              <a:buNone/>
            </a:pPr>
            <a:r>
              <a:rPr lang="es-AR" sz="2400">
                <a:latin typeface="Arial"/>
                <a:ea typeface="Times New Roman"/>
                <a:cs typeface="Times New Roman"/>
              </a:rPr>
              <a:t>Si la palabra que se quiere acceder esta en nivel 1, entonces el procesador accede directamente.</a:t>
            </a:r>
          </a:p>
          <a:p>
            <a:pPr marL="0" indent="0" algn="just">
              <a:buNone/>
            </a:pPr>
            <a:endParaRPr lang="es-AR" sz="2400">
              <a:latin typeface="Arial"/>
              <a:ea typeface="Times New Roman"/>
              <a:cs typeface="Times New Roman"/>
            </a:endParaRPr>
          </a:p>
          <a:p>
            <a:pPr marL="0" indent="0" algn="just">
              <a:buNone/>
            </a:pPr>
            <a:r>
              <a:rPr lang="es-AR" sz="2400">
                <a:latin typeface="Arial"/>
                <a:ea typeface="Times New Roman"/>
                <a:cs typeface="Times New Roman"/>
              </a:rPr>
              <a:t>Si está en nivel 2, entonces se transfiere al nivel 1 y luego es accedido por el procesador.</a:t>
            </a:r>
            <a:endParaRPr lang="es-AR" sz="2400">
              <a:latin typeface="CG Times"/>
              <a:ea typeface="Times New Roman"/>
              <a:cs typeface="Times New Roman"/>
            </a:endParaRPr>
          </a:p>
          <a:p>
            <a:pPr marL="0" indent="0" algn="just">
              <a:buNone/>
            </a:pPr>
            <a:r>
              <a:rPr lang="es-AR" sz="2400">
                <a:latin typeface="Arial"/>
                <a:ea typeface="Times New Roman"/>
                <a:cs typeface="Times New Roman"/>
              </a:rPr>
              <a:t> </a:t>
            </a:r>
            <a:endParaRPr lang="es-AR" sz="2400">
              <a:latin typeface="CG Times"/>
              <a:ea typeface="Times New Roman"/>
              <a:cs typeface="Times New Roman"/>
            </a:endParaRPr>
          </a:p>
          <a:p>
            <a:pPr marL="0" indent="0" algn="just">
              <a:buNone/>
            </a:pPr>
            <a:r>
              <a:rPr lang="es-AR" sz="2400">
                <a:latin typeface="Arial"/>
                <a:ea typeface="Times New Roman"/>
                <a:cs typeface="Times New Roman"/>
              </a:rPr>
              <a:t>Por simplicidad, ignoramos el tiempo que le toma al procesador determinar si la palabra está en el nivel 1 o nivel 2.</a:t>
            </a:r>
            <a:endParaRPr lang="es-ES"/>
          </a:p>
        </p:txBody>
      </p:sp>
    </p:spTree>
    <p:extLst>
      <p:ext uri="{BB962C8B-B14F-4D97-AF65-F5344CB8AC3E}">
        <p14:creationId xmlns:p14="http://schemas.microsoft.com/office/powerpoint/2010/main" val="906223924"/>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479376" y="1412776"/>
            <a:ext cx="11161240" cy="5175250"/>
          </a:xfrm>
        </p:spPr>
        <p:txBody>
          <a:bodyPr>
            <a:normAutofit/>
          </a:bodyPr>
          <a:lstStyle/>
          <a:p>
            <a:pPr marL="0" indent="0" algn="just">
              <a:buNone/>
            </a:pPr>
            <a:r>
              <a:rPr lang="es-AR">
                <a:solidFill>
                  <a:srgbClr val="C00000"/>
                </a:solidFill>
                <a:latin typeface="Arial"/>
                <a:ea typeface="Times New Roman"/>
                <a:cs typeface="Times New Roman"/>
              </a:rPr>
              <a:t>Se puede observar que el tiempo de acceso promedio a la memoria de dos niveles como una </a:t>
            </a:r>
            <a:r>
              <a:rPr lang="es-AR" b="1">
                <a:solidFill>
                  <a:srgbClr val="C00000"/>
                </a:solidFill>
                <a:latin typeface="Arial"/>
                <a:ea typeface="Times New Roman"/>
                <a:cs typeface="Times New Roman"/>
              </a:rPr>
              <a:t>función </a:t>
            </a:r>
            <a:r>
              <a:rPr lang="es-AR">
                <a:solidFill>
                  <a:srgbClr val="C00000"/>
                </a:solidFill>
                <a:latin typeface="Arial"/>
                <a:ea typeface="Times New Roman"/>
                <a:cs typeface="Times New Roman"/>
              </a:rPr>
              <a:t>del hit ratio H (</a:t>
            </a:r>
            <a:r>
              <a:rPr lang="es-ES" b="0" i="0">
                <a:solidFill>
                  <a:srgbClr val="0C163B"/>
                </a:solidFill>
                <a:effectLst/>
                <a:highlight>
                  <a:srgbClr val="FFFFFF"/>
                </a:highlight>
                <a:latin typeface="Inter"/>
              </a:rPr>
              <a:t>métrica de rendimiento clave que se utiliza para evaluar la eficacia de un sistema de almacenamiento en caché.</a:t>
            </a:r>
            <a:r>
              <a:rPr lang="es-AR">
                <a:solidFill>
                  <a:srgbClr val="C00000"/>
                </a:solidFill>
                <a:latin typeface="Arial"/>
                <a:ea typeface="Times New Roman"/>
                <a:cs typeface="Times New Roman"/>
              </a:rPr>
              <a:t>)</a:t>
            </a:r>
            <a:endParaRPr lang="es-AR">
              <a:solidFill>
                <a:srgbClr val="C00000"/>
              </a:solidFill>
              <a:latin typeface="CG Times"/>
              <a:ea typeface="Times New Roman"/>
              <a:cs typeface="Times New Roman"/>
            </a:endParaRPr>
          </a:p>
          <a:p>
            <a:pPr marL="0" indent="0" algn="just">
              <a:buNone/>
            </a:pPr>
            <a:r>
              <a:rPr lang="es-AR">
                <a:solidFill>
                  <a:srgbClr val="C00000"/>
                </a:solidFill>
                <a:latin typeface="Arial"/>
                <a:ea typeface="Times New Roman"/>
                <a:cs typeface="Times New Roman"/>
              </a:rPr>
              <a:t> </a:t>
            </a:r>
            <a:endParaRPr lang="es-AR">
              <a:solidFill>
                <a:srgbClr val="C00000"/>
              </a:solidFill>
              <a:latin typeface="CG Times"/>
              <a:ea typeface="Times New Roman"/>
              <a:cs typeface="Times New Roman"/>
            </a:endParaRPr>
          </a:p>
          <a:p>
            <a:pPr marL="0" indent="0" algn="just">
              <a:buNone/>
            </a:pPr>
            <a:r>
              <a:rPr lang="es-AR">
                <a:solidFill>
                  <a:srgbClr val="C00000"/>
                </a:solidFill>
                <a:latin typeface="Arial"/>
                <a:ea typeface="Times New Roman"/>
                <a:cs typeface="Times New Roman"/>
              </a:rPr>
              <a:t>H se define como la fracción de todos los accesos a memoria que son encontrados en la memoria mas rápida (ej. caché).</a:t>
            </a:r>
            <a:endParaRPr lang="es-AR">
              <a:solidFill>
                <a:srgbClr val="C00000"/>
              </a:solidFill>
              <a:latin typeface="CG Times"/>
              <a:ea typeface="Times New Roman"/>
              <a:cs typeface="Times New Roman"/>
            </a:endParaRPr>
          </a:p>
          <a:p>
            <a:pPr marL="0" indent="0" algn="just">
              <a:buNone/>
            </a:pPr>
            <a:r>
              <a:rPr lang="es-AR">
                <a:solidFill>
                  <a:srgbClr val="C00000"/>
                </a:solidFill>
                <a:latin typeface="Arial"/>
                <a:ea typeface="Times New Roman"/>
                <a:cs typeface="Times New Roman"/>
              </a:rPr>
              <a:t> </a:t>
            </a:r>
            <a:endParaRPr lang="es-AR">
              <a:solidFill>
                <a:srgbClr val="C00000"/>
              </a:solidFill>
              <a:latin typeface="CG Times"/>
              <a:ea typeface="Times New Roman"/>
              <a:cs typeface="Times New Roman"/>
            </a:endParaRPr>
          </a:p>
          <a:p>
            <a:pPr marL="0" indent="0" algn="just">
              <a:buNone/>
            </a:pPr>
            <a:r>
              <a:rPr lang="es-AR">
                <a:solidFill>
                  <a:srgbClr val="C00000"/>
                </a:solidFill>
                <a:latin typeface="Arial"/>
                <a:ea typeface="Times New Roman"/>
                <a:cs typeface="Times New Roman"/>
              </a:rPr>
              <a:t>Si la palabra accedida se encuentra en la memoria mas rápida entonces tenemos un </a:t>
            </a:r>
            <a:r>
              <a:rPr lang="es-AR" b="1">
                <a:solidFill>
                  <a:srgbClr val="C00000"/>
                </a:solidFill>
                <a:latin typeface="Arial"/>
                <a:ea typeface="Times New Roman"/>
                <a:cs typeface="Times New Roman"/>
              </a:rPr>
              <a:t>hit</a:t>
            </a:r>
            <a:r>
              <a:rPr lang="es-AR">
                <a:solidFill>
                  <a:srgbClr val="C00000"/>
                </a:solidFill>
                <a:latin typeface="Arial"/>
                <a:ea typeface="Times New Roman"/>
                <a:cs typeface="Times New Roman"/>
              </a:rPr>
              <a:t>. Un </a:t>
            </a:r>
            <a:r>
              <a:rPr lang="es-AR" b="1">
                <a:solidFill>
                  <a:srgbClr val="C00000"/>
                </a:solidFill>
                <a:latin typeface="Arial"/>
                <a:ea typeface="Times New Roman"/>
                <a:cs typeface="Times New Roman"/>
              </a:rPr>
              <a:t>miss</a:t>
            </a:r>
            <a:r>
              <a:rPr lang="es-AR">
                <a:solidFill>
                  <a:srgbClr val="C00000"/>
                </a:solidFill>
                <a:latin typeface="Arial"/>
                <a:ea typeface="Times New Roman"/>
                <a:cs typeface="Times New Roman"/>
              </a:rPr>
              <a:t> ocurre si la palabra no se encuentra en la memoria mas rápida.</a:t>
            </a:r>
            <a:endParaRPr lang="es-AR">
              <a:solidFill>
                <a:srgbClr val="C00000"/>
              </a:solidFill>
              <a:latin typeface="CG Times"/>
              <a:ea typeface="Times New Roman"/>
              <a:cs typeface="Times New Roman"/>
            </a:endParaRPr>
          </a:p>
          <a:p>
            <a:endParaRPr lang="es-AR"/>
          </a:p>
        </p:txBody>
      </p:sp>
    </p:spTree>
    <p:extLst>
      <p:ext uri="{BB962C8B-B14F-4D97-AF65-F5344CB8AC3E}">
        <p14:creationId xmlns:p14="http://schemas.microsoft.com/office/powerpoint/2010/main" val="476987064"/>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479376" y="548680"/>
            <a:ext cx="11017224" cy="5327650"/>
          </a:xfrm>
        </p:spPr>
        <p:txBody>
          <a:bodyPr>
            <a:noAutofit/>
          </a:bodyPr>
          <a:lstStyle/>
          <a:p>
            <a:pPr marL="0" indent="0" algn="just">
              <a:buNone/>
            </a:pPr>
            <a:r>
              <a:rPr lang="es-AR" sz="2000">
                <a:latin typeface="Arial"/>
                <a:ea typeface="Times New Roman"/>
                <a:cs typeface="Times New Roman"/>
              </a:rPr>
              <a:t>T1 es el tiempo de acceso a la memoria 1 y T2  el tiempo de acceso a la memoria 2</a:t>
            </a:r>
            <a:endParaRPr lang="es-AR" sz="2000">
              <a:latin typeface="CG Times"/>
              <a:ea typeface="Times New Roman"/>
              <a:cs typeface="Times New Roman"/>
            </a:endParaRPr>
          </a:p>
          <a:p>
            <a:pPr marL="0" indent="0" algn="just">
              <a:buNone/>
            </a:pPr>
            <a:r>
              <a:rPr lang="es-AR" sz="2000">
                <a:latin typeface="Arial"/>
                <a:ea typeface="Times New Roman"/>
                <a:cs typeface="Times New Roman"/>
              </a:rPr>
              <a:t> </a:t>
            </a:r>
            <a:endParaRPr lang="es-AR" sz="2000">
              <a:latin typeface="CG Times"/>
              <a:ea typeface="Times New Roman"/>
              <a:cs typeface="Times New Roman"/>
            </a:endParaRPr>
          </a:p>
          <a:p>
            <a:pPr marL="0" indent="0" algn="just">
              <a:buNone/>
            </a:pPr>
            <a:r>
              <a:rPr lang="es-AR" sz="2000">
                <a:latin typeface="Arial"/>
                <a:ea typeface="Times New Roman"/>
                <a:cs typeface="Times New Roman"/>
              </a:rPr>
              <a:t>Para altos porcentajes de acceso al nivel 1, el promedio de tiempo de acceso es mas cercano al nivel 1 que al nivel 2.</a:t>
            </a:r>
            <a:endParaRPr lang="es-AR" sz="2000">
              <a:latin typeface="CG Times"/>
              <a:ea typeface="Times New Roman"/>
              <a:cs typeface="Times New Roman"/>
            </a:endParaRPr>
          </a:p>
          <a:p>
            <a:pPr marL="0" indent="0" algn="just">
              <a:buNone/>
            </a:pPr>
            <a:r>
              <a:rPr lang="es-AR" sz="2000">
                <a:latin typeface="Arial"/>
                <a:ea typeface="Times New Roman"/>
                <a:cs typeface="Times New Roman"/>
              </a:rPr>
              <a:t> </a:t>
            </a:r>
            <a:endParaRPr lang="es-AR" sz="2000">
              <a:latin typeface="CG Times"/>
              <a:ea typeface="Times New Roman"/>
              <a:cs typeface="Times New Roman"/>
            </a:endParaRPr>
          </a:p>
          <a:p>
            <a:pPr marL="0" indent="0" algn="just">
              <a:buNone/>
            </a:pPr>
            <a:r>
              <a:rPr lang="es-AR" sz="2000">
                <a:latin typeface="Arial"/>
                <a:ea typeface="Times New Roman"/>
                <a:cs typeface="Times New Roman"/>
              </a:rPr>
              <a:t>Supongamos que el 95% de los accesos a la memoria se encuentran en el cache (H=0.95). Entonces el tiempo promedio de acceso a una palabra se puede expresar como:</a:t>
            </a:r>
            <a:endParaRPr lang="es-AR" sz="2000">
              <a:latin typeface="CG Times"/>
              <a:ea typeface="Times New Roman"/>
              <a:cs typeface="Times New Roman"/>
            </a:endParaRPr>
          </a:p>
          <a:p>
            <a:pPr marL="0" indent="0" algn="just">
              <a:buNone/>
            </a:pPr>
            <a:r>
              <a:rPr lang="es-AR" sz="2000">
                <a:latin typeface="Arial"/>
                <a:ea typeface="Times New Roman"/>
                <a:cs typeface="Times New Roman"/>
              </a:rPr>
              <a:t> </a:t>
            </a:r>
            <a:endParaRPr lang="es-AR" sz="2000">
              <a:latin typeface="CG Times"/>
              <a:ea typeface="Times New Roman"/>
              <a:cs typeface="Times New Roman"/>
            </a:endParaRPr>
          </a:p>
          <a:p>
            <a:pPr marL="0" indent="0" algn="just">
              <a:buNone/>
            </a:pPr>
            <a:r>
              <a:rPr lang="es-AR" sz="2000">
                <a:latin typeface="Arial"/>
                <a:ea typeface="Times New Roman"/>
                <a:cs typeface="Times New Roman"/>
              </a:rPr>
              <a:t>(0.95) * (0,01 microseg) + (0.05) * (0.01+0,1)= 0.0095+0.0055=</a:t>
            </a:r>
            <a:r>
              <a:rPr lang="es-AR" sz="2000" b="1">
                <a:latin typeface="Arial"/>
                <a:ea typeface="Times New Roman"/>
                <a:cs typeface="Times New Roman"/>
              </a:rPr>
              <a:t>0.015</a:t>
            </a:r>
            <a:r>
              <a:rPr lang="es-AR" sz="2000">
                <a:latin typeface="Arial"/>
                <a:ea typeface="Times New Roman"/>
                <a:cs typeface="Times New Roman"/>
              </a:rPr>
              <a:t> microseg.</a:t>
            </a:r>
            <a:endParaRPr lang="es-AR" sz="2000">
              <a:latin typeface="CG Times"/>
              <a:ea typeface="Times New Roman"/>
              <a:cs typeface="Times New Roman"/>
            </a:endParaRPr>
          </a:p>
          <a:p>
            <a:pPr marL="0" indent="0" algn="just">
              <a:buNone/>
            </a:pPr>
            <a:r>
              <a:rPr lang="es-AR" sz="2000">
                <a:latin typeface="Arial"/>
                <a:ea typeface="Times New Roman"/>
                <a:cs typeface="Times New Roman"/>
              </a:rPr>
              <a:t> </a:t>
            </a:r>
            <a:endParaRPr lang="es-AR" sz="2000">
              <a:latin typeface="CG Times"/>
              <a:ea typeface="Times New Roman"/>
              <a:cs typeface="Times New Roman"/>
            </a:endParaRPr>
          </a:p>
          <a:p>
            <a:pPr marL="0" indent="0" algn="just">
              <a:buNone/>
            </a:pPr>
            <a:r>
              <a:rPr lang="es-AR" sz="2000">
                <a:latin typeface="Arial"/>
                <a:ea typeface="Times New Roman"/>
                <a:cs typeface="Times New Roman"/>
              </a:rPr>
              <a:t>El resultado es cercano al tiempo de acceso a la memoria mas rápida. (0,015 es mas cerca de 0.01 que de 0.1)</a:t>
            </a:r>
            <a:endParaRPr lang="es-AR" sz="2000">
              <a:latin typeface="CG Times"/>
              <a:ea typeface="Times New Roman"/>
              <a:cs typeface="Times New Roman"/>
            </a:endParaRPr>
          </a:p>
          <a:p>
            <a:pPr marL="0" indent="0">
              <a:buNone/>
            </a:pPr>
            <a:endParaRPr lang="es-AR" sz="2000"/>
          </a:p>
        </p:txBody>
      </p:sp>
    </p:spTree>
    <p:extLst>
      <p:ext uri="{BB962C8B-B14F-4D97-AF65-F5344CB8AC3E}">
        <p14:creationId xmlns:p14="http://schemas.microsoft.com/office/powerpoint/2010/main" val="419484089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4294967295"/>
          </p:nvPr>
        </p:nvPicPr>
        <p:blipFill>
          <a:blip r:embed="rId2"/>
          <a:stretch>
            <a:fillRect/>
          </a:stretch>
        </p:blipFill>
        <p:spPr>
          <a:xfrm>
            <a:off x="1991544" y="476672"/>
            <a:ext cx="7776864" cy="5698610"/>
          </a:xfrm>
          <a:prstGeom prst="rect">
            <a:avLst/>
          </a:prstGeom>
        </p:spPr>
      </p:pic>
    </p:spTree>
    <p:extLst>
      <p:ext uri="{BB962C8B-B14F-4D97-AF65-F5344CB8AC3E}">
        <p14:creationId xmlns:p14="http://schemas.microsoft.com/office/powerpoint/2010/main" val="2806007301"/>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839416" y="847725"/>
            <a:ext cx="10729192" cy="4525963"/>
          </a:xfrm>
        </p:spPr>
        <p:txBody>
          <a:bodyPr>
            <a:normAutofit fontScale="92500" lnSpcReduction="10000"/>
          </a:bodyPr>
          <a:lstStyle/>
          <a:p>
            <a:pPr marL="0" indent="0" algn="just">
              <a:buNone/>
            </a:pPr>
            <a:r>
              <a:rPr lang="es-AR">
                <a:latin typeface="Arial"/>
                <a:ea typeface="Times New Roman"/>
                <a:cs typeface="Times New Roman"/>
              </a:rPr>
              <a:t>Es importante tener en cuenta </a:t>
            </a:r>
            <a:r>
              <a:rPr lang="es-AR">
                <a:solidFill>
                  <a:srgbClr val="C00000"/>
                </a:solidFill>
                <a:latin typeface="Arial"/>
                <a:ea typeface="Times New Roman"/>
                <a:cs typeface="Times New Roman"/>
              </a:rPr>
              <a:t>el </a:t>
            </a:r>
            <a:r>
              <a:rPr lang="es-AR" b="1">
                <a:solidFill>
                  <a:srgbClr val="C00000"/>
                </a:solidFill>
                <a:latin typeface="Arial"/>
                <a:ea typeface="Times New Roman"/>
                <a:cs typeface="Times New Roman"/>
              </a:rPr>
              <a:t>principio de localidad de referencia. </a:t>
            </a:r>
            <a:endParaRPr lang="es-AR" sz="2400" b="1">
              <a:solidFill>
                <a:srgbClr val="C00000"/>
              </a:solidFill>
              <a:latin typeface="CG Times"/>
              <a:ea typeface="Times New Roman"/>
              <a:cs typeface="Times New Roman"/>
            </a:endParaRPr>
          </a:p>
          <a:p>
            <a:pPr marL="0" indent="0" algn="just">
              <a:buNone/>
            </a:pPr>
            <a:r>
              <a:rPr lang="es-AR">
                <a:latin typeface="Arial"/>
                <a:ea typeface="Times New Roman"/>
                <a:cs typeface="Times New Roman"/>
              </a:rPr>
              <a:t> </a:t>
            </a:r>
            <a:endParaRPr lang="es-AR" sz="2400">
              <a:latin typeface="CG Times"/>
              <a:ea typeface="Times New Roman"/>
              <a:cs typeface="Times New Roman"/>
            </a:endParaRPr>
          </a:p>
          <a:p>
            <a:pPr marL="0" indent="0" algn="just">
              <a:buNone/>
            </a:pPr>
            <a:r>
              <a:rPr lang="es-AR">
                <a:latin typeface="Arial"/>
                <a:ea typeface="Times New Roman"/>
                <a:cs typeface="Times New Roman"/>
              </a:rPr>
              <a:t>Durante la ejecución de un programa, las referencias a memoria por el procesador, tanto las instrucciones como los datos, tienden a estar juntos. Los programas típicamente tienen un número de loops y subrutinas, una vez que se entra al loop o subrutina, hay una repetida referencias a un pequeño conjunto de instrucciones.</a:t>
            </a:r>
            <a:endParaRPr lang="es-AR" sz="2400">
              <a:latin typeface="CG Times"/>
              <a:ea typeface="Times New Roman"/>
              <a:cs typeface="Times New Roman"/>
            </a:endParaRPr>
          </a:p>
          <a:p>
            <a:pPr marL="0" indent="0" algn="just">
              <a:buNone/>
            </a:pPr>
            <a:r>
              <a:rPr lang="es-AR">
                <a:latin typeface="Arial"/>
                <a:ea typeface="Times New Roman"/>
                <a:cs typeface="Times New Roman"/>
              </a:rPr>
              <a:t> </a:t>
            </a:r>
            <a:endParaRPr lang="es-AR" sz="2400">
              <a:latin typeface="CG Times"/>
              <a:ea typeface="Times New Roman"/>
              <a:cs typeface="Times New Roman"/>
            </a:endParaRPr>
          </a:p>
          <a:p>
            <a:pPr marL="0" indent="0" algn="just">
              <a:buNone/>
            </a:pPr>
            <a:r>
              <a:rPr lang="es-AR">
                <a:latin typeface="Arial"/>
                <a:ea typeface="Times New Roman"/>
                <a:cs typeface="Times New Roman"/>
              </a:rPr>
              <a:t>Lo mismo ocurre para las operaciones en las tablas y arrays que se ocupan para acceder a los datos. </a:t>
            </a:r>
            <a:endParaRPr lang="es-AR" sz="2400">
              <a:latin typeface="CG Times"/>
              <a:ea typeface="Times New Roman"/>
              <a:cs typeface="Times New Roman"/>
            </a:endParaRPr>
          </a:p>
          <a:p>
            <a:pPr marL="0" indent="0" algn="just">
              <a:buNone/>
            </a:pPr>
            <a:r>
              <a:rPr lang="es-AR">
                <a:latin typeface="Arial"/>
                <a:ea typeface="Times New Roman"/>
                <a:cs typeface="Times New Roman"/>
              </a:rPr>
              <a:t> </a:t>
            </a:r>
            <a:endParaRPr lang="es-AR" sz="2400">
              <a:latin typeface="CG Times"/>
              <a:ea typeface="Times New Roman"/>
              <a:cs typeface="Times New Roman"/>
            </a:endParaRPr>
          </a:p>
          <a:p>
            <a:endParaRPr lang="es-AR"/>
          </a:p>
        </p:txBody>
      </p:sp>
    </p:spTree>
    <p:extLst>
      <p:ext uri="{BB962C8B-B14F-4D97-AF65-F5344CB8AC3E}">
        <p14:creationId xmlns:p14="http://schemas.microsoft.com/office/powerpoint/2010/main" val="2320136818"/>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551384" y="692150"/>
            <a:ext cx="11089232" cy="5761038"/>
          </a:xfrm>
        </p:spPr>
        <p:txBody>
          <a:bodyPr>
            <a:normAutofit lnSpcReduction="10000"/>
          </a:bodyPr>
          <a:lstStyle/>
          <a:p>
            <a:pPr marL="0" indent="0" algn="just">
              <a:buNone/>
            </a:pPr>
            <a:r>
              <a:rPr lang="es-AR">
                <a:latin typeface="Arial"/>
                <a:ea typeface="Times New Roman"/>
                <a:cs typeface="Times New Roman"/>
              </a:rPr>
              <a:t>Por periodos cortos de tiempos estos “datos cercanos” no cambian, es decir el procesador esta trabajando primariamente con referencias “fijas” de memorias.</a:t>
            </a:r>
            <a:endParaRPr lang="es-AR" sz="2400">
              <a:latin typeface="CG Times"/>
              <a:ea typeface="Times New Roman"/>
              <a:cs typeface="Times New Roman"/>
            </a:endParaRPr>
          </a:p>
          <a:p>
            <a:pPr marL="0" indent="0" algn="just">
              <a:buNone/>
            </a:pPr>
            <a:r>
              <a:rPr lang="es-AR">
                <a:latin typeface="Arial"/>
                <a:ea typeface="Times New Roman"/>
                <a:cs typeface="Times New Roman"/>
              </a:rPr>
              <a:t> </a:t>
            </a:r>
            <a:endParaRPr lang="es-AR" sz="2400">
              <a:latin typeface="CG Times"/>
              <a:ea typeface="Times New Roman"/>
              <a:cs typeface="Times New Roman"/>
            </a:endParaRPr>
          </a:p>
          <a:p>
            <a:pPr marL="0" indent="0" algn="just">
              <a:buNone/>
            </a:pPr>
            <a:r>
              <a:rPr lang="es-AR">
                <a:latin typeface="Arial"/>
                <a:ea typeface="Times New Roman"/>
                <a:cs typeface="Times New Roman"/>
              </a:rPr>
              <a:t>Esto permite organizar la memoria en una serie de jerarquías donde el porcentaje de acceso a un nivel mas bajo es substancialmente menor que el acceso al nivel superior.</a:t>
            </a:r>
            <a:endParaRPr lang="es-AR" sz="2400">
              <a:latin typeface="CG Times"/>
              <a:ea typeface="Times New Roman"/>
              <a:cs typeface="Times New Roman"/>
            </a:endParaRPr>
          </a:p>
          <a:p>
            <a:pPr marL="0" indent="0" algn="just">
              <a:buNone/>
            </a:pPr>
            <a:r>
              <a:rPr lang="es-AR">
                <a:latin typeface="Arial"/>
                <a:ea typeface="Times New Roman"/>
                <a:cs typeface="Times New Roman"/>
              </a:rPr>
              <a:t> </a:t>
            </a:r>
            <a:endParaRPr lang="es-AR" sz="2400">
              <a:latin typeface="CG Times"/>
              <a:ea typeface="Times New Roman"/>
              <a:cs typeface="Times New Roman"/>
            </a:endParaRPr>
          </a:p>
          <a:p>
            <a:pPr marL="0" indent="0" algn="just">
              <a:buNone/>
            </a:pPr>
            <a:r>
              <a:rPr lang="es-AR">
                <a:latin typeface="Arial"/>
                <a:ea typeface="Times New Roman"/>
                <a:cs typeface="Times New Roman"/>
              </a:rPr>
              <a:t>Considerando el ejemplo de una memoria de dos niveles, el nivel 2 tiene todas las instrucciones y los datos, los datos que se están usando se ubican temporariamente en la memoria de nivel 1, cada tanto los datos del nivel 1 deberán ser llevados al nivel 2 para poner nuevos datos del nivel 2  en el nivel 1. En promedio, la mayoría de los accesos serán en el nivel 1.</a:t>
            </a:r>
            <a:endParaRPr lang="es-AR" sz="2400">
              <a:latin typeface="CG Times"/>
              <a:ea typeface="Times New Roman"/>
              <a:cs typeface="Times New Roman"/>
            </a:endParaRPr>
          </a:p>
          <a:p>
            <a:endParaRPr lang="es-AR"/>
          </a:p>
        </p:txBody>
      </p:sp>
    </p:spTree>
    <p:extLst>
      <p:ext uri="{BB962C8B-B14F-4D97-AF65-F5344CB8AC3E}">
        <p14:creationId xmlns:p14="http://schemas.microsoft.com/office/powerpoint/2010/main" val="3161530883"/>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767408" y="765175"/>
            <a:ext cx="10801200" cy="5184775"/>
          </a:xfrm>
        </p:spPr>
        <p:txBody>
          <a:bodyPr>
            <a:noAutofit/>
          </a:bodyPr>
          <a:lstStyle/>
          <a:p>
            <a:pPr marL="0" indent="0" algn="just">
              <a:buNone/>
            </a:pPr>
            <a:r>
              <a:rPr lang="es-AR" sz="2400">
                <a:latin typeface="Arial"/>
                <a:ea typeface="Times New Roman"/>
                <a:cs typeface="Times New Roman"/>
              </a:rPr>
              <a:t>Este principio puede aplicarse a mas de dos niveles de memoria. </a:t>
            </a:r>
          </a:p>
          <a:p>
            <a:pPr marL="0" indent="0" algn="just">
              <a:buNone/>
            </a:pPr>
            <a:r>
              <a:rPr lang="es-AR" sz="2400">
                <a:latin typeface="Arial"/>
                <a:ea typeface="Times New Roman"/>
                <a:cs typeface="Times New Roman"/>
              </a:rPr>
              <a:t>Por ejemplo:</a:t>
            </a:r>
            <a:endParaRPr lang="es-AR" sz="2400">
              <a:latin typeface="CG Times"/>
              <a:ea typeface="Times New Roman"/>
              <a:cs typeface="Times New Roman"/>
            </a:endParaRPr>
          </a:p>
          <a:p>
            <a:pPr marL="742950" lvl="1" indent="-342900" algn="just"/>
            <a:r>
              <a:rPr lang="es-AR" sz="2000">
                <a:latin typeface="Arial"/>
                <a:ea typeface="Times New Roman"/>
                <a:cs typeface="Times New Roman"/>
              </a:rPr>
              <a:t>Registros internos al procesador</a:t>
            </a:r>
            <a:endParaRPr lang="es-AR" sz="2000">
              <a:latin typeface="CG Times"/>
              <a:ea typeface="Times New Roman"/>
              <a:cs typeface="Times New Roman"/>
            </a:endParaRPr>
          </a:p>
          <a:p>
            <a:pPr marL="742950" lvl="1" indent="-342900" algn="just"/>
            <a:r>
              <a:rPr lang="es-AR" sz="2000">
                <a:latin typeface="Arial"/>
                <a:ea typeface="Times New Roman"/>
                <a:cs typeface="Times New Roman"/>
              </a:rPr>
              <a:t>Cache</a:t>
            </a:r>
            <a:endParaRPr lang="es-AR" sz="2000">
              <a:latin typeface="CG Times"/>
              <a:ea typeface="Times New Roman"/>
              <a:cs typeface="Times New Roman"/>
            </a:endParaRPr>
          </a:p>
          <a:p>
            <a:pPr marL="742950" lvl="1" indent="-342900" algn="just"/>
            <a:r>
              <a:rPr lang="es-AR" sz="2000">
                <a:latin typeface="Arial"/>
                <a:ea typeface="Times New Roman"/>
                <a:cs typeface="Times New Roman"/>
              </a:rPr>
              <a:t>Memoria principal</a:t>
            </a:r>
            <a:endParaRPr lang="es-AR" sz="2000">
              <a:latin typeface="CG Times"/>
              <a:ea typeface="Times New Roman"/>
              <a:cs typeface="Times New Roman"/>
            </a:endParaRPr>
          </a:p>
          <a:p>
            <a:pPr marL="0" indent="0" algn="just">
              <a:buNone/>
            </a:pPr>
            <a:endParaRPr lang="es-AR" sz="2400">
              <a:latin typeface="Arial"/>
              <a:ea typeface="Times New Roman"/>
              <a:cs typeface="Times New Roman"/>
            </a:endParaRPr>
          </a:p>
          <a:p>
            <a:pPr marL="0" indent="0" algn="just">
              <a:buNone/>
            </a:pPr>
            <a:r>
              <a:rPr lang="es-AR" sz="2400">
                <a:solidFill>
                  <a:srgbClr val="C00000"/>
                </a:solidFill>
                <a:latin typeface="Arial"/>
                <a:ea typeface="Times New Roman"/>
                <a:cs typeface="Times New Roman"/>
              </a:rPr>
              <a:t>La memoria principal es usualmente extendida con una  memoria mas pequeña y mas rápida llamada cache. Por lo general este tipo de chache no es visible al programador</a:t>
            </a:r>
            <a:r>
              <a:rPr lang="es-AR" sz="2400">
                <a:latin typeface="Arial"/>
                <a:ea typeface="Times New Roman"/>
                <a:cs typeface="Times New Roman"/>
              </a:rPr>
              <a:t>.</a:t>
            </a:r>
          </a:p>
          <a:p>
            <a:pPr marL="0" indent="0" algn="just">
              <a:buNone/>
            </a:pPr>
            <a:endParaRPr lang="es-AR" sz="2400">
              <a:latin typeface="Arial"/>
              <a:ea typeface="Times New Roman"/>
              <a:cs typeface="Times New Roman"/>
            </a:endParaRPr>
          </a:p>
          <a:p>
            <a:pPr marL="0" indent="0" algn="just">
              <a:buNone/>
            </a:pPr>
            <a:r>
              <a:rPr lang="es-AR" sz="2400">
                <a:latin typeface="Arial"/>
                <a:ea typeface="Times New Roman"/>
                <a:cs typeface="Times New Roman"/>
              </a:rPr>
              <a:t>Típicamente son volátiles y emplean tecnología de semiconductor.</a:t>
            </a:r>
            <a:endParaRPr lang="es-AR" sz="2400">
              <a:latin typeface="CG Times"/>
              <a:ea typeface="Times New Roman"/>
              <a:cs typeface="Times New Roman"/>
            </a:endParaRPr>
          </a:p>
          <a:p>
            <a:pPr marL="0" indent="0">
              <a:buNone/>
            </a:pPr>
            <a:endParaRPr lang="es-AR" sz="2400"/>
          </a:p>
        </p:txBody>
      </p:sp>
    </p:spTree>
    <p:extLst>
      <p:ext uri="{BB962C8B-B14F-4D97-AF65-F5344CB8AC3E}">
        <p14:creationId xmlns:p14="http://schemas.microsoft.com/office/powerpoint/2010/main" val="3551039305"/>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503548" y="980728"/>
            <a:ext cx="11184904" cy="5040560"/>
          </a:xfrm>
        </p:spPr>
        <p:txBody>
          <a:bodyPr>
            <a:noAutofit/>
          </a:bodyPr>
          <a:lstStyle/>
          <a:p>
            <a:pPr marL="0" indent="0" algn="just">
              <a:buNone/>
            </a:pPr>
            <a:r>
              <a:rPr lang="es-AR" sz="2400">
                <a:solidFill>
                  <a:prstClr val="black"/>
                </a:solidFill>
                <a:latin typeface="Arial"/>
                <a:ea typeface="Times New Roman"/>
                <a:cs typeface="Times New Roman"/>
              </a:rPr>
              <a:t>Los datos por lo general se almacenan en memoria externa ( memoria secundaria o auxiliar) Ejemplo discos y cintas (tapes). </a:t>
            </a:r>
          </a:p>
          <a:p>
            <a:pPr marL="0" indent="0" algn="just">
              <a:buNone/>
            </a:pPr>
            <a:endParaRPr lang="es-AR" sz="2400">
              <a:solidFill>
                <a:prstClr val="black"/>
              </a:solidFill>
              <a:latin typeface="Arial"/>
              <a:ea typeface="Times New Roman"/>
              <a:cs typeface="Times New Roman"/>
            </a:endParaRPr>
          </a:p>
          <a:p>
            <a:pPr marL="0" indent="0" algn="just">
              <a:buNone/>
            </a:pPr>
            <a:r>
              <a:rPr lang="es-AR" sz="2400">
                <a:solidFill>
                  <a:prstClr val="black"/>
                </a:solidFill>
                <a:latin typeface="Arial"/>
                <a:ea typeface="Times New Roman"/>
                <a:cs typeface="Times New Roman"/>
              </a:rPr>
              <a:t>Se usan para almacenar programas y datos que usualmente son visibles al programador en forma de archivos y registros (al contrario de bytes o palabras)</a:t>
            </a:r>
          </a:p>
          <a:p>
            <a:pPr marL="0" indent="0" algn="just">
              <a:buNone/>
            </a:pPr>
            <a:endParaRPr lang="es-AR" sz="2400">
              <a:solidFill>
                <a:prstClr val="black"/>
              </a:solidFill>
              <a:latin typeface="Arial"/>
              <a:ea typeface="Times New Roman"/>
              <a:cs typeface="Times New Roman"/>
            </a:endParaRPr>
          </a:p>
          <a:p>
            <a:pPr marL="0" indent="0" algn="just">
              <a:buNone/>
            </a:pPr>
            <a:r>
              <a:rPr lang="es-AR" sz="2400">
                <a:solidFill>
                  <a:srgbClr val="C00000"/>
                </a:solidFill>
                <a:latin typeface="Arial"/>
                <a:ea typeface="Times New Roman"/>
                <a:cs typeface="Times New Roman"/>
              </a:rPr>
              <a:t>El disco por lo general se usa también para proveer una extensión de la memoria principal conocido como </a:t>
            </a:r>
            <a:r>
              <a:rPr lang="es-AR" sz="2400" b="1">
                <a:solidFill>
                  <a:srgbClr val="C00000"/>
                </a:solidFill>
                <a:latin typeface="Arial"/>
                <a:ea typeface="Times New Roman"/>
                <a:cs typeface="Times New Roman"/>
              </a:rPr>
              <a:t>memoria virtual.</a:t>
            </a:r>
            <a:endParaRPr lang="es-AR" sz="2400" b="1">
              <a:solidFill>
                <a:srgbClr val="C00000"/>
              </a:solidFill>
              <a:latin typeface="CG Times"/>
              <a:ea typeface="Times New Roman"/>
              <a:cs typeface="Times New Roman"/>
            </a:endParaRPr>
          </a:p>
          <a:p>
            <a:pPr marL="0" indent="0">
              <a:buNone/>
            </a:pPr>
            <a:endParaRPr lang="es-AR" sz="2400">
              <a:solidFill>
                <a:srgbClr val="C00000"/>
              </a:solidFill>
              <a:latin typeface="Arial"/>
              <a:ea typeface="Times New Roman"/>
              <a:cs typeface="Times New Roman"/>
            </a:endParaRPr>
          </a:p>
          <a:p>
            <a:pPr marL="0" indent="0">
              <a:buNone/>
            </a:pPr>
            <a:r>
              <a:rPr lang="es-AR" sz="2400">
                <a:solidFill>
                  <a:srgbClr val="C00000"/>
                </a:solidFill>
                <a:latin typeface="Arial"/>
                <a:ea typeface="Times New Roman"/>
                <a:cs typeface="Times New Roman"/>
              </a:rPr>
              <a:t>También se usan técnicas de Cache en disco, la idea es usar una porción de Memoria Principal como Buffer para mejorar el acceso al disco.</a:t>
            </a:r>
          </a:p>
        </p:txBody>
      </p:sp>
    </p:spTree>
    <p:extLst>
      <p:ext uri="{BB962C8B-B14F-4D97-AF65-F5344CB8AC3E}">
        <p14:creationId xmlns:p14="http://schemas.microsoft.com/office/powerpoint/2010/main" val="1968666772"/>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727200" y="1795463"/>
            <a:ext cx="5722938" cy="1827212"/>
          </a:xfrm>
          <a:prstGeom prst="rect">
            <a:avLst/>
          </a:prstGeom>
        </p:spPr>
        <p:txBody>
          <a:bodyPr vert="horz" wrap="square" lIns="91440" tIns="45720" rIns="91440" bIns="45720" numCol="1" rtlCol="0" anchor="b" anchorCtr="0" compatLnSpc="1">
            <a:prstTxWarp prst="textNoShape">
              <a:avLst/>
            </a:prstTxWarp>
            <a:normAutofit fontScale="90000"/>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s-ES_tradnl" sz="4000" b="0" i="0" u="none" strike="noStrike" kern="1200" cap="none" spc="0" normalizeH="0" baseline="0" noProof="0">
                <a:ln>
                  <a:noFill/>
                </a:ln>
                <a:solidFill>
                  <a:schemeClr val="tx1"/>
                </a:solidFill>
                <a:effectLst/>
                <a:uLnTx/>
                <a:uFillTx/>
                <a:latin typeface="+mj-lt" pitchFamily="18" charset="0"/>
                <a:ea typeface="+mj-ea" pitchFamily="18" charset="0"/>
                <a:cs typeface="+mj-cs"/>
              </a:rPr>
              <a:t>Arquitectura y organización de Computadoras</a:t>
            </a:r>
            <a:br>
              <a:rPr kumimoji="0" lang="es-ES_tradnl" sz="4000" b="0" i="0" u="none" strike="noStrike" kern="1200" cap="none" spc="0" normalizeH="0" baseline="0" noProof="0">
                <a:ln>
                  <a:noFill/>
                </a:ln>
                <a:solidFill>
                  <a:schemeClr val="tx1"/>
                </a:solidFill>
                <a:effectLst/>
                <a:uLnTx/>
                <a:uFillTx/>
                <a:latin typeface="+mj-lt" pitchFamily="18" charset="0"/>
                <a:ea typeface="+mj-ea" pitchFamily="18" charset="0"/>
                <a:cs typeface="+mj-cs"/>
              </a:rPr>
            </a:br>
            <a:endParaRPr kumimoji="0" lang="es-ES_tradnl" sz="4000" b="0" i="0" u="none" strike="noStrike" kern="1200" cap="none" spc="0" normalizeH="0" baseline="0" noProof="0">
              <a:ln>
                <a:noFill/>
              </a:ln>
              <a:solidFill>
                <a:schemeClr val="tx1"/>
              </a:solidFill>
              <a:effectLst/>
              <a:uLnTx/>
              <a:uFillTx/>
              <a:latin typeface="+mj-lt" pitchFamily="18" charset="0"/>
              <a:ea typeface="+mj-ea" pitchFamily="18" charset="0"/>
              <a:cs typeface="+mj-cs"/>
            </a:endParaRPr>
          </a:p>
        </p:txBody>
      </p:sp>
      <p:sp>
        <p:nvSpPr>
          <p:cNvPr id="5123" name="Rectangle 3"/>
          <p:cNvSpPr>
            <a:spLocks noGrp="1"/>
          </p:cNvSpPr>
          <p:nvPr>
            <p:ph type="subTitle" idx="1"/>
          </p:nvPr>
        </p:nvSpPr>
        <p:spPr>
          <a:xfrm>
            <a:off x="1727200" y="3736975"/>
            <a:ext cx="5711825" cy="1524000"/>
          </a:xfrm>
          <a:noFill/>
          <a:ln>
            <a:miter lim="800000"/>
          </a:ln>
        </p:spPr>
        <p:txBody>
          <a:bodyPr wrap="square" lIns="91440" tIns="45720" rIns="91440" bIns="45720" anchor="t" anchorCtr="0">
            <a:noAutofit/>
          </a:bodyPr>
          <a:lstStyle>
            <a:lvl1pPr marL="0" indent="0" algn="ctr" defTabSz="914400" rtl="0" eaLnBrk="0" fontAlgn="base" hangingPunct="0">
              <a:lnSpc>
                <a:spcPct val="100000"/>
              </a:lnSpc>
              <a:spcBef>
                <a:spcPct val="20000"/>
              </a:spcBef>
              <a:spcAft>
                <a:spcPct val="0"/>
              </a:spcAft>
              <a:buClr>
                <a:schemeClr val="accent2"/>
              </a:buClr>
              <a:buSzPct val="85000"/>
              <a:buFont typeface="Brush Script MT" pitchFamily="66" charset="0"/>
              <a:buNone/>
              <a:defRPr kumimoji="0" lang="es-ES" altLang="en-US" sz="2400" b="0" i="0" u="none" baseline="0">
                <a:solidFill>
                  <a:schemeClr val="tx1"/>
                </a:solidFill>
                <a:effectLst/>
                <a:latin typeface="Franklin Gothic Book" pitchFamily="34" charset="0"/>
              </a:defRPr>
            </a:lvl1pPr>
            <a:lvl2pPr marL="366712" indent="0" algn="ctr" defTabSz="914400" rtl="0" eaLnBrk="0" fontAlgn="base" hangingPunct="0">
              <a:lnSpc>
                <a:spcPct val="100000"/>
              </a:lnSpc>
              <a:spcBef>
                <a:spcPct val="20000"/>
              </a:spcBef>
              <a:spcAft>
                <a:spcPct val="0"/>
              </a:spcAft>
              <a:buClr>
                <a:schemeClr val="accent2"/>
              </a:buClr>
              <a:buSzPct val="85000"/>
              <a:buFont typeface="Brush Script MT" pitchFamily="66" charset="0"/>
              <a:buNone/>
              <a:defRPr kumimoji="0" lang="es-ES" altLang="en-US" sz="2200" b="0" i="0" u="none" baseline="0">
                <a:solidFill>
                  <a:schemeClr val="tx1"/>
                </a:solidFill>
                <a:effectLst/>
                <a:latin typeface="Franklin Gothic Book" pitchFamily="34" charset="0"/>
              </a:defRPr>
            </a:lvl2pPr>
            <a:lvl3pPr marL="685800" indent="0" algn="ctr" defTabSz="914400" rtl="0" eaLnBrk="0" fontAlgn="base" hangingPunct="0">
              <a:lnSpc>
                <a:spcPct val="100000"/>
              </a:lnSpc>
              <a:spcBef>
                <a:spcPct val="20000"/>
              </a:spcBef>
              <a:spcAft>
                <a:spcPct val="0"/>
              </a:spcAft>
              <a:buClr>
                <a:schemeClr val="accent2"/>
              </a:buClr>
              <a:buSzPct val="85000"/>
              <a:buFont typeface="Brush Script MT" pitchFamily="66" charset="0"/>
              <a:buNone/>
              <a:defRPr kumimoji="0" lang="es-ES" altLang="en-US" sz="2000" b="0" i="0" u="none" baseline="0">
                <a:solidFill>
                  <a:schemeClr val="tx1"/>
                </a:solidFill>
                <a:effectLst/>
                <a:latin typeface="Franklin Gothic Book" pitchFamily="34" charset="0"/>
              </a:defRPr>
            </a:lvl3pPr>
            <a:lvl4pPr marL="1050925" indent="0" algn="ctr" defTabSz="914400" rtl="0" eaLnBrk="0" fontAlgn="base" hangingPunct="0">
              <a:lnSpc>
                <a:spcPct val="100000"/>
              </a:lnSpc>
              <a:spcBef>
                <a:spcPct val="20000"/>
              </a:spcBef>
              <a:spcAft>
                <a:spcPct val="0"/>
              </a:spcAft>
              <a:buClr>
                <a:schemeClr val="accent2"/>
              </a:buClr>
              <a:buSzPct val="85000"/>
              <a:buFont typeface="Brush Script MT" pitchFamily="66" charset="0"/>
              <a:buNone/>
              <a:defRPr kumimoji="0" lang="es-ES" altLang="en-US" sz="1800" b="0" i="0" u="none" baseline="0">
                <a:solidFill>
                  <a:schemeClr val="tx1"/>
                </a:solidFill>
                <a:effectLst/>
                <a:latin typeface="Franklin Gothic Book" pitchFamily="34" charset="0"/>
              </a:defRPr>
            </a:lvl4pPr>
            <a:lvl5pPr marL="1416050" indent="0" algn="ctr" defTabSz="914400" rtl="0" eaLnBrk="0" fontAlgn="base" hangingPunct="0">
              <a:lnSpc>
                <a:spcPct val="100000"/>
              </a:lnSpc>
              <a:spcBef>
                <a:spcPct val="20000"/>
              </a:spcBef>
              <a:spcAft>
                <a:spcPct val="0"/>
              </a:spcAft>
              <a:buClr>
                <a:schemeClr val="accent2"/>
              </a:buClr>
              <a:buSzPct val="85000"/>
              <a:buFont typeface="Brush Script MT" pitchFamily="66" charset="0"/>
              <a:buNone/>
              <a:defRPr kumimoji="0" lang="es-ES" altLang="en-US" sz="1600" b="0" i="0" u="none" baseline="0">
                <a:solidFill>
                  <a:schemeClr val="tx1"/>
                </a:solidFill>
                <a:effectLst/>
                <a:latin typeface="Franklin Gothic Book" pitchFamily="34" charset="0"/>
              </a:defRPr>
            </a:lvl5pPr>
          </a:lstStyle>
          <a:p>
            <a:pPr marL="0" lvl="0" indent="0" eaLnBrk="1" hangingPunct="1">
              <a:lnSpc>
                <a:spcPct val="90000"/>
              </a:lnSpc>
            </a:pPr>
            <a:r>
              <a:rPr sz="3600">
                <a:solidFill>
                  <a:srgbClr val="333399"/>
                </a:solidFill>
                <a:latin typeface="Tahoma" pitchFamily="34" charset="0"/>
                <a:ea typeface="SimSun" pitchFamily="2" charset="-122"/>
              </a:rPr>
              <a:t>Tema 6 – Discos</a:t>
            </a:r>
          </a:p>
        </p:txBody>
      </p:sp>
      <p:sp>
        <p:nvSpPr>
          <p:cNvPr id="5124" name="Rectangle 4"/>
          <p:cNvSpPr/>
          <p:nvPr/>
        </p:nvSpPr>
        <p:spPr>
          <a:xfrm>
            <a:off x="250825" y="188913"/>
            <a:ext cx="8642350" cy="6119812"/>
          </a:xfrm>
          <a:prstGeom prst="rect">
            <a:avLst/>
          </a:prstGeom>
          <a:noFill/>
          <a:ln w="38100">
            <a:solidFill>
              <a:schemeClr val="accent2"/>
            </a:solidFill>
            <a:miter lim="800000"/>
          </a:ln>
        </p:spPr>
        <p:txBody>
          <a:bodyPr wrap="none"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1 Título"/>
          <p:cNvSpPr>
            <a:spLocks noGrp="1"/>
          </p:cNvSpPr>
          <p:nvPr>
            <p:ph type="title"/>
          </p:nvPr>
        </p:nvSpPr>
        <p:spPr>
          <a:xfrm>
            <a:off x="1095375" y="817563"/>
            <a:ext cx="6964363" cy="1201737"/>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es-ES" altLang="en-US" sz="4400" b="0" i="0" u="none" kern="1200" baseline="0">
                <a:solidFill>
                  <a:schemeClr val="tx1"/>
                </a:solidFill>
                <a:latin typeface="Constantia" pitchFamily="18" charset="0"/>
                <a:ea typeface="+mj-ea"/>
                <a:cs typeface="+mj-cs"/>
              </a:defRPr>
            </a:lvl1pPr>
          </a:lstStyle>
          <a:p>
            <a:pPr lvl="0" eaLnBrk="1" hangingPunct="1"/>
            <a:r>
              <a:rPr lang="es-ES" altLang="en-US" b="1"/>
              <a:t>¿Que es un disco duro?</a:t>
            </a:r>
            <a:endParaRPr lang="es-AR" altLang="en-US"/>
          </a:p>
        </p:txBody>
      </p:sp>
      <p:sp>
        <p:nvSpPr>
          <p:cNvPr id="6147" name="2 Marcador de contenido"/>
          <p:cNvSpPr>
            <a:spLocks noGrp="1"/>
          </p:cNvSpPr>
          <p:nvPr>
            <p:ph idx="1"/>
          </p:nvPr>
        </p:nvSpPr>
        <p:spPr>
          <a:prstGeom prst="rect">
            <a:avLst/>
          </a:prstGeom>
        </p:spPr>
        <p:txBody>
          <a:bodyPr vert="horz" wrap="square" lIns="91440" tIns="45720" rIns="91440" bIns="45720" numCol="1" rtlCol="0" anchor="t" anchorCtr="0" compatLnSpc="1">
            <a:prstTxWarp prst="textNoShape">
              <a:avLst/>
            </a:prstTxWarp>
            <a:normAutofit fontScale="85000" lnSpcReduction="20000"/>
          </a:bodyPr>
          <a:lstStyle/>
          <a:p>
            <a:pPr marL="274320" marR="0" lvl="0" indent="-274320" algn="just"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s-ES" sz="2400" b="0" i="0" u="none" strike="noStrike" kern="1200" cap="none" spc="0" normalizeH="0" baseline="0" noProof="0">
                <a:ln>
                  <a:noFill/>
                </a:ln>
                <a:solidFill>
                  <a:schemeClr val="tx1"/>
                </a:solidFill>
                <a:effectLst/>
                <a:uLnTx/>
                <a:uFillTx/>
                <a:latin typeface="+mn-lt" pitchFamily="34" charset="0"/>
                <a:ea typeface="+mn-ea" pitchFamily="34" charset="0"/>
                <a:cs typeface="+mn-cs"/>
              </a:rPr>
              <a:t>Un disco duro es un dispositivo en el que el almacenamiento de la información es permanente (almacenamiento no volátil), no necesita de un aporte constante de energía para conservar la información (al contrario que con otros tipos de almacenamiento como las memorias RAM) y que puede alterarse en cualquier momento para ser reutilizado, dado que posee miles de ciclos antes de la aparición de errores.</a:t>
            </a:r>
            <a:endParaRPr kumimoji="0" lang="es-AR" sz="2400" b="0" i="0" u="none" strike="noStrike" kern="1200" cap="none" spc="0" normalizeH="0" baseline="0" noProof="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s-ES" sz="2400" b="0" i="0" u="none" strike="noStrike" kern="1200" cap="none" spc="0" normalizeH="0" baseline="0" noProof="0">
                <a:ln>
                  <a:noFill/>
                </a:ln>
                <a:solidFill>
                  <a:schemeClr val="tx1"/>
                </a:solidFill>
                <a:effectLst/>
                <a:uLnTx/>
                <a:uFillTx/>
                <a:latin typeface="+mn-lt" pitchFamily="34" charset="0"/>
                <a:ea typeface="+mn-ea" pitchFamily="34" charset="0"/>
                <a:cs typeface="+mn-cs"/>
              </a:rPr>
              <a:t>Su funcionamiento se basa en el sistema de grabación magnética, por el cual algunos materiales son capaces de almacenar determinados estados magnéticos (impuestos desde el exterior).</a:t>
            </a:r>
            <a:endParaRPr kumimoji="0" lang="es-AR" sz="2400" b="0" i="0" u="none" strike="noStrike" kern="1200" cap="none" spc="0" normalizeH="0" baseline="0" noProof="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endParaRPr kumimoji="0" lang="es-AR" sz="24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767408" y="692696"/>
            <a:ext cx="9192344" cy="2087562"/>
          </a:xfrm>
        </p:spPr>
        <p:txBody>
          <a:bodyPr>
            <a:normAutofit fontScale="70000" lnSpcReduction="20000"/>
          </a:bodyPr>
          <a:lstStyle/>
          <a:p>
            <a:pPr marL="0" indent="0">
              <a:lnSpc>
                <a:spcPct val="107000"/>
              </a:lnSpc>
              <a:spcAft>
                <a:spcPts val="800"/>
              </a:spcAft>
              <a:buNone/>
            </a:pPr>
            <a:r>
              <a:rPr lang="es-ES">
                <a:latin typeface="Arial" pitchFamily="34" charset="0"/>
                <a:ea typeface="Arial" pitchFamily="34" charset="0"/>
                <a:cs typeface="Times New Roman" panose="02020603050405020304" pitchFamily="18" charset="0"/>
              </a:rPr>
              <a:t>Estas celdas tienen 3 terminales que se usan para conducir una señal eléctrica</a:t>
            </a:r>
          </a:p>
          <a:p>
            <a:pPr lvl="0">
              <a:lnSpc>
                <a:spcPct val="107000"/>
              </a:lnSpc>
              <a:buFont typeface="Wingdings" panose="05000000000000000000" pitchFamily="2" charset="2"/>
              <a:buChar char=""/>
            </a:pPr>
            <a:r>
              <a:rPr lang="en-US" b="1">
                <a:latin typeface="Arial" pitchFamily="34" charset="0"/>
                <a:ea typeface="Arial" pitchFamily="34" charset="0"/>
                <a:cs typeface="Times New Roman" panose="02020603050405020304" pitchFamily="18" charset="0"/>
              </a:rPr>
              <a:t>Select Terminal: </a:t>
            </a:r>
            <a:endParaRPr lang="es-ES">
              <a:latin typeface="Arial" pitchFamily="34" charset="0"/>
              <a:ea typeface="Arial" pitchFamily="34" charset="0"/>
              <a:cs typeface="Times New Roman" panose="02020603050405020304" pitchFamily="18" charset="0"/>
            </a:endParaRPr>
          </a:p>
          <a:p>
            <a:pPr lvl="0">
              <a:lnSpc>
                <a:spcPct val="107000"/>
              </a:lnSpc>
              <a:buFont typeface="Wingdings" panose="05000000000000000000" pitchFamily="2" charset="2"/>
              <a:buChar char=""/>
            </a:pPr>
            <a:r>
              <a:rPr lang="en-US" b="1">
                <a:latin typeface="Arial" pitchFamily="34" charset="0"/>
                <a:ea typeface="Arial" pitchFamily="34" charset="0"/>
                <a:cs typeface="Times New Roman" panose="02020603050405020304" pitchFamily="18" charset="0"/>
              </a:rPr>
              <a:t>Control Terminal</a:t>
            </a:r>
            <a:endParaRPr lang="es-ES">
              <a:latin typeface="Arial" pitchFamily="34" charset="0"/>
              <a:ea typeface="Arial" pitchFamily="34" charset="0"/>
              <a:cs typeface="Times New Roman" panose="02020603050405020304" pitchFamily="18" charset="0"/>
            </a:endParaRPr>
          </a:p>
          <a:p>
            <a:pPr>
              <a:lnSpc>
                <a:spcPct val="107000"/>
              </a:lnSpc>
              <a:spcAft>
                <a:spcPts val="800"/>
              </a:spcAft>
              <a:buFont typeface="Wingdings" panose="05000000000000000000" pitchFamily="2" charset="2"/>
              <a:buChar char=""/>
            </a:pPr>
            <a:r>
              <a:rPr lang="en-US" b="1">
                <a:latin typeface="Arial" pitchFamily="34" charset="0"/>
                <a:ea typeface="Arial" pitchFamily="34" charset="0"/>
                <a:cs typeface="Times New Roman" panose="02020603050405020304" pitchFamily="18" charset="0"/>
              </a:rPr>
              <a:t>Data in (write) or Sense (read) Terminal</a:t>
            </a:r>
            <a:endParaRPr lang="es-ES">
              <a:latin typeface="Arial" pitchFamily="34" charset="0"/>
              <a:ea typeface="Arial" pitchFamily="34" charset="0"/>
              <a:cs typeface="Times New Roman" panose="02020603050405020304" pitchFamily="18" charset="0"/>
            </a:endParaRPr>
          </a:p>
          <a:p>
            <a:pPr marL="0" indent="0">
              <a:buNone/>
            </a:pPr>
            <a:endParaRPr lang="es-AR"/>
          </a:p>
        </p:txBody>
      </p:sp>
      <p:pic>
        <p:nvPicPr>
          <p:cNvPr id="2" name="Imagen 1"/>
          <p:cNvPicPr>
            <a:picLocks noChangeAspect="1"/>
          </p:cNvPicPr>
          <p:nvPr/>
        </p:nvPicPr>
        <p:blipFill>
          <a:blip r:embed="rId2"/>
          <a:stretch>
            <a:fillRect/>
          </a:stretch>
        </p:blipFill>
        <p:spPr>
          <a:xfrm>
            <a:off x="4943872" y="3084820"/>
            <a:ext cx="4248472" cy="2955118"/>
          </a:xfrm>
          <a:prstGeom prst="rect">
            <a:avLst/>
          </a:prstGeom>
        </p:spPr>
      </p:pic>
    </p:spTree>
    <p:extLst>
      <p:ext uri="{BB962C8B-B14F-4D97-AF65-F5344CB8AC3E}">
        <p14:creationId xmlns:p14="http://schemas.microsoft.com/office/powerpoint/2010/main" val="2941608957"/>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68313" y="549275"/>
            <a:ext cx="8229600" cy="503238"/>
          </a:xfrm>
          <a:prstGeom prst="rect">
            <a:avLst/>
          </a:prstGeom>
        </p:spPr>
        <p:txBody>
          <a:bodyPr vert="horz" wrap="square" lIns="91440" tIns="45720" rIns="91440" bIns="45720" numCol="1" rtlCol="0" anchor="ctr" anchorCtr="0" compatLnSpc="1">
            <a:prstTxWarp prst="textNoShape">
              <a:avLst/>
            </a:prstTxWarp>
            <a:normAutofit fontScale="90000"/>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600" b="0" i="0" u="none" strike="noStrike" kern="1200" cap="none" spc="0" normalizeH="0" baseline="0" noProof="0">
                <a:ln>
                  <a:noFill/>
                </a:ln>
                <a:solidFill>
                  <a:schemeClr val="tx1"/>
                </a:solidFill>
                <a:effectLst/>
                <a:uLnTx/>
                <a:uFillTx/>
                <a:latin typeface="+mj-lt" pitchFamily="18" charset="0"/>
                <a:ea typeface="+mj-ea" pitchFamily="18" charset="0"/>
                <a:cs typeface="+mj-cs"/>
              </a:rPr>
              <a:t>Discos</a:t>
            </a:r>
            <a:r>
              <a:rPr kumimoji="0" lang="en-US" altLang="zh-CN" sz="4400" b="0" i="0" u="none" strike="noStrike" kern="1200" cap="none" spc="0" normalizeH="0" baseline="0" noProof="0">
                <a:ln>
                  <a:noFill/>
                </a:ln>
                <a:solidFill>
                  <a:srgbClr val="333399"/>
                </a:solidFill>
                <a:effectLst/>
                <a:uLnTx/>
                <a:uFillTx/>
                <a:latin typeface="Tahoma" pitchFamily="34" charset="0"/>
                <a:ea typeface="+mj-ea" pitchFamily="18" charset="0"/>
                <a:cs typeface="Tahoma" pitchFamily="34" charset="0"/>
              </a:rPr>
              <a:t> </a:t>
            </a:r>
            <a:r>
              <a:rPr kumimoji="0" lang="en-US" altLang="zh-CN" sz="4600" b="0" i="0" u="none" strike="noStrike" kern="1200" cap="none" spc="0" normalizeH="0" baseline="0" noProof="0" err="1">
                <a:ln>
                  <a:noFill/>
                </a:ln>
                <a:solidFill>
                  <a:schemeClr val="tx1"/>
                </a:solidFill>
                <a:effectLst/>
                <a:uLnTx/>
                <a:uFillTx/>
                <a:latin typeface="+mj-lt" pitchFamily="18" charset="0"/>
                <a:ea typeface="+mj-ea" pitchFamily="18" charset="0"/>
                <a:cs typeface="+mj-cs"/>
              </a:rPr>
              <a:t>magnéticos</a:t>
            </a:r>
            <a:endParaRPr kumimoji="0" lang="es-ES_tradnl" sz="4600" b="0" i="0" u="none" strike="noStrike" kern="1200" cap="none" spc="0" normalizeH="0" baseline="0" noProof="0">
              <a:ln>
                <a:noFill/>
              </a:ln>
              <a:solidFill>
                <a:schemeClr val="tx1"/>
              </a:solidFill>
              <a:effectLst/>
              <a:uLnTx/>
              <a:uFillTx/>
              <a:latin typeface="+mj-lt"/>
              <a:ea typeface="+mj-ea"/>
              <a:cs typeface="+mj-cs"/>
            </a:endParaRPr>
          </a:p>
        </p:txBody>
      </p:sp>
      <p:sp>
        <p:nvSpPr>
          <p:cNvPr id="7171" name="Rectangle 3"/>
          <p:cNvSpPr>
            <a:spLocks noGrp="1" noChangeArrowheads="1"/>
          </p:cNvSpPr>
          <p:nvPr>
            <p:ph idx="1"/>
          </p:nvPr>
        </p:nvSpPr>
        <p:spPr>
          <a:xfrm>
            <a:off x="1042988" y="1843088"/>
            <a:ext cx="7200900" cy="3241675"/>
          </a:xfrm>
          <a:prstGeom prst="rect">
            <a:avLst/>
          </a:prstGeom>
        </p:spPr>
        <p:txBody>
          <a:bodyPr vert="horz" wrap="square" lIns="91440" tIns="45720" rIns="91440" bIns="45720" numCol="1" rtlCol="0" anchor="t" anchorCtr="0" compatLnSpc="1">
            <a:prstTxWarp prst="textNoShape">
              <a:avLst/>
            </a:prstTxWarp>
            <a:normAutofit/>
          </a:bodyPr>
          <a:lstStyle/>
          <a:p>
            <a:pPr marL="609600" marR="0" lvl="0" indent="-609600" algn="just"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n-US" altLang="zh-CN" sz="2000" b="0" i="0" u="none" strike="noStrike" kern="1200" cap="none" spc="0" normalizeH="0" baseline="0" noProof="0" err="1">
                <a:ln>
                  <a:noFill/>
                </a:ln>
                <a:solidFill>
                  <a:schemeClr val="tx1"/>
                </a:solidFill>
                <a:effectLst/>
                <a:uLnTx/>
                <a:uFillTx/>
                <a:latin typeface="+mn-lt" pitchFamily="34" charset="0"/>
                <a:ea typeface="SimSun" pitchFamily="2" charset="-122"/>
                <a:cs typeface="+mn-cs"/>
              </a:rPr>
              <a:t>Es un plato circular construido con material no magnetico, cubierto de un material magnetizable.</a:t>
            </a:r>
          </a:p>
          <a:p>
            <a:pPr marL="0" marR="0" lvl="0" indent="0" algn="just" defTabSz="914400" rtl="0" eaLnBrk="1" fontAlgn="auto" latinLnBrk="0" hangingPunct="1">
              <a:lnSpc>
                <a:spcPct val="100000"/>
              </a:lnSpc>
              <a:spcBef>
                <a:spcPct val="20000"/>
              </a:spcBef>
              <a:spcAft>
                <a:spcPct val="0"/>
              </a:spcAft>
              <a:buClr>
                <a:schemeClr val="accent2"/>
              </a:buClr>
              <a:buSzPct val="85000"/>
              <a:buFont typeface="Wingdings 3" pitchFamily="18" charset="2"/>
              <a:buNone/>
              <a:defRPr/>
            </a:pPr>
            <a:endParaRPr kumimoji="0" lang="en-US" altLang="zh-CN" sz="2000" b="0" i="0" u="none" strike="noStrike" kern="1200" cap="none" spc="0" normalizeH="0" baseline="0" noProof="0">
              <a:ln>
                <a:noFill/>
              </a:ln>
              <a:solidFill>
                <a:schemeClr val="tx1"/>
              </a:solidFill>
              <a:effectLst/>
              <a:uLnTx/>
              <a:uFillTx/>
              <a:latin typeface="+mn-lt"/>
              <a:ea typeface="SimSun" pitchFamily="2" charset="-122"/>
              <a:cs typeface="+mn-cs"/>
            </a:endParaRPr>
          </a:p>
          <a:p>
            <a:pPr marL="609600" marR="0" lvl="0" indent="-609600" algn="just"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n-US" altLang="zh-CN" sz="2000" b="0" i="0" u="none" strike="noStrike" kern="1200" cap="none" spc="0" normalizeH="0" baseline="0" noProof="0" err="1">
                <a:ln>
                  <a:noFill/>
                </a:ln>
                <a:solidFill>
                  <a:schemeClr val="tx1"/>
                </a:solidFill>
                <a:effectLst/>
                <a:uLnTx/>
                <a:uFillTx/>
                <a:latin typeface="+mn-lt" pitchFamily="34" charset="0"/>
                <a:ea typeface="SimSun" pitchFamily="2" charset="-122"/>
                <a:cs typeface="+mn-cs"/>
              </a:rPr>
              <a:t>Ahora también se usa vidrio</a:t>
            </a:r>
            <a:endParaRPr kumimoji="0" lang="en-US" altLang="zh-CN" sz="2000" b="0" i="0" u="none" strike="noStrike" kern="1200" cap="none" spc="0" normalizeH="0" baseline="0" noProof="0">
              <a:ln>
                <a:noFill/>
              </a:ln>
              <a:solidFill>
                <a:schemeClr val="tx1"/>
              </a:solidFill>
              <a:effectLst/>
              <a:uLnTx/>
              <a:uFillTx/>
              <a:latin typeface="+mn-lt"/>
              <a:ea typeface="SimSun" pitchFamily="2" charset="-122"/>
              <a:cs typeface="+mn-cs"/>
            </a:endParaRPr>
          </a:p>
          <a:p>
            <a:pPr marL="1009650" marR="0" lvl="1" indent="-609600" algn="just"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n-US" altLang="zh-CN" sz="2000" b="0" i="0" u="none" strike="noStrike" kern="1200" cap="none" spc="0" normalizeH="0" baseline="0" noProof="0">
                <a:ln>
                  <a:noFill/>
                </a:ln>
                <a:solidFill>
                  <a:schemeClr val="tx1"/>
                </a:solidFill>
                <a:effectLst/>
                <a:uLnTx/>
                <a:uFillTx/>
                <a:latin typeface="+mn-lt" pitchFamily="34" charset="0"/>
                <a:ea typeface="SimSun" pitchFamily="2" charset="-122"/>
                <a:cs typeface="+mn-cs"/>
              </a:rPr>
              <a:t>Se dilata menos.</a:t>
            </a:r>
          </a:p>
          <a:p>
            <a:pPr marL="1009650" marR="0" lvl="1" indent="-609600" algn="just"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n-US" altLang="zh-CN" sz="2000" b="0" i="0" u="none" strike="noStrike" kern="1200" cap="none" spc="0" normalizeH="0" baseline="0" noProof="0" err="1">
                <a:ln>
                  <a:noFill/>
                </a:ln>
                <a:solidFill>
                  <a:schemeClr val="tx1"/>
                </a:solidFill>
                <a:effectLst/>
                <a:uLnTx/>
                <a:uFillTx/>
                <a:latin typeface="+mn-lt" pitchFamily="34" charset="0"/>
                <a:ea typeface="SimSun" pitchFamily="2" charset="-122"/>
                <a:cs typeface="+mn-cs"/>
              </a:rPr>
              <a:t>Mejora la rigidez para reducir la dinamica del disco</a:t>
            </a:r>
          </a:p>
          <a:p>
            <a:pPr marL="1009650" marR="0" lvl="1" indent="-609600" algn="just"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s-ES_tradnl" altLang="zh-CN" sz="2000" b="0" i="0" u="none" strike="noStrike" kern="1200" cap="none" spc="0" normalizeH="0" baseline="0" noProof="0">
                <a:ln>
                  <a:noFill/>
                </a:ln>
                <a:solidFill>
                  <a:schemeClr val="tx1"/>
                </a:solidFill>
                <a:effectLst/>
                <a:uLnTx/>
                <a:uFillTx/>
                <a:latin typeface="+mn-lt" pitchFamily="34" charset="0"/>
                <a:ea typeface="SimSun" pitchFamily="2" charset="-122"/>
                <a:cs typeface="+mn-cs"/>
              </a:rPr>
              <a:t>Mayor capacidad para resistir golpes y daños.</a:t>
            </a:r>
          </a:p>
          <a:p>
            <a:pPr marL="1009650" marR="0" lvl="1" indent="-609600" algn="just" defTabSz="914400" rtl="0" eaLnBrk="1" fontAlgn="auto" latinLnBrk="0" hangingPunct="1">
              <a:lnSpc>
                <a:spcPct val="100000"/>
              </a:lnSpc>
              <a:spcBef>
                <a:spcPct val="20000"/>
              </a:spcBef>
              <a:spcAft>
                <a:spcPct val="0"/>
              </a:spcAft>
              <a:buClr>
                <a:schemeClr val="accent2"/>
              </a:buClr>
              <a:buSzPct val="85000"/>
              <a:buFont typeface="Verdana" pitchFamily="34" charset="0"/>
              <a:buNone/>
              <a:defRPr/>
            </a:pPr>
            <a:endParaRPr kumimoji="0" lang="es-ES_tradnl" sz="2000" b="0" i="0" u="none" strike="noStrike" kern="1200" cap="none" spc="0" normalizeH="0" baseline="0" noProof="0">
              <a:ln>
                <a:noFill/>
              </a:ln>
              <a:solidFill>
                <a:schemeClr val="tx1"/>
              </a:solidFill>
              <a:effectLst/>
              <a:uLnTx/>
              <a:uFillTx/>
              <a:latin typeface="+mn-lt"/>
              <a:ea typeface="+mn-ea"/>
              <a:cs typeface="+mn-cs"/>
            </a:endParaRPr>
          </a:p>
        </p:txBody>
      </p:sp>
      <p:sp>
        <p:nvSpPr>
          <p:cNvPr id="7172" name="Rectangle 4"/>
          <p:cNvSpPr/>
          <p:nvPr/>
        </p:nvSpPr>
        <p:spPr>
          <a:xfrm>
            <a:off x="323850" y="188913"/>
            <a:ext cx="8642350" cy="6480175"/>
          </a:xfrm>
          <a:prstGeom prst="rect">
            <a:avLst/>
          </a:prstGeom>
          <a:noFill/>
          <a:ln w="38100">
            <a:noFill/>
            <a:miter lim="800000"/>
          </a:ln>
        </p:spPr>
        <p:txBody>
          <a:bodyPr wrap="none"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4 Imagen"/>
          <p:cNvPicPr>
            <a:picLocks noChangeAspect="1"/>
          </p:cNvPicPr>
          <p:nvPr/>
        </p:nvPicPr>
        <p:blipFill>
          <a:blip r:embed="rId2"/>
          <a:srcRect l="7510" t="37180" r="3828" b="20612"/>
          <a:stretch>
            <a:fillRect/>
          </a:stretch>
        </p:blipFill>
        <p:spPr>
          <a:xfrm>
            <a:off x="903288" y="2019300"/>
            <a:ext cx="7156450" cy="3357563"/>
          </a:xfrm>
          <a:prstGeom prst="rect">
            <a:avLst/>
          </a:prstGeom>
          <a:noFill/>
          <a:ln>
            <a:noFill/>
            <a:miter lim="800000"/>
          </a:ln>
        </p:spPr>
      </p:pic>
      <p:sp>
        <p:nvSpPr>
          <p:cNvPr id="8195" name="1 Título"/>
          <p:cNvSpPr txBox="1"/>
          <p:nvPr/>
        </p:nvSpPr>
        <p:spPr>
          <a:xfrm>
            <a:off x="1095375" y="817563"/>
            <a:ext cx="6964363" cy="1201737"/>
          </a:xfrm>
          <a:prstGeom prst="rect">
            <a:avLst/>
          </a:prstGeom>
        </p:spPr>
        <p:txBody>
          <a:bodyPr anchor="ctr">
            <a:normAutofit fontScale="90000" lnSpcReduction="10000"/>
          </a:bodyPr>
          <a:lstStyle>
            <a:defPPr>
              <a:defRPr lang="es-ES"/>
            </a:defPPr>
            <a:lvl1pPr marL="0" indent="0" algn="ctr" defTabSz="914400" rtl="0" eaLnBrk="1" fontAlgn="base" latinLnBrk="0" hangingPunct="1">
              <a:lnSpc>
                <a:spcPct val="100000"/>
              </a:lnSpc>
              <a:spcBef>
                <a:spcPct val="0"/>
              </a:spcBef>
              <a:spcAft>
                <a:spcPct val="0"/>
              </a:spcAft>
              <a:buClrTx/>
              <a:buSzTx/>
              <a:buFontTx/>
              <a:buNone/>
              <a:defRPr kumimoji="0" sz="4400" b="0" i="0" u="none" kern="1200" baseline="0">
                <a:solidFill>
                  <a:schemeClr val="tx1"/>
                </a:solidFill>
                <a:effectLst/>
                <a:latin typeface="+mj-lt"/>
                <a:ea typeface="+mj-ea"/>
                <a:cs typeface="+mj-cs"/>
              </a:defRPr>
            </a:lvl1pPr>
            <a:lvl2pPr marL="457200" indent="0" algn="l" defTabSz="914400" rtl="0" eaLnBrk="1" fontAlgn="base" hangingPunct="1">
              <a:lnSpc>
                <a:spcPct val="100000"/>
              </a:lnSpc>
              <a:spcBef>
                <a:spcPct val="0"/>
              </a:spcBef>
              <a:spcAft>
                <a:spcPct val="0"/>
              </a:spcAft>
              <a:buClrTx/>
              <a:buSzTx/>
              <a:buFontTx/>
              <a:buNone/>
              <a:defRPr kumimoji="0" sz="1800" b="0" i="0" u="none" baseline="0">
                <a:solidFill>
                  <a:schemeClr val="tx2"/>
                </a:solidFill>
                <a:effectLst/>
                <a:latin typeface="Arial"/>
              </a:defRPr>
            </a:lvl2pPr>
            <a:lvl3pPr marL="914400" indent="0" algn="l" defTabSz="914400" rtl="0" eaLnBrk="1" fontAlgn="base" hangingPunct="1">
              <a:lnSpc>
                <a:spcPct val="100000"/>
              </a:lnSpc>
              <a:spcBef>
                <a:spcPct val="0"/>
              </a:spcBef>
              <a:spcAft>
                <a:spcPct val="0"/>
              </a:spcAft>
              <a:buClrTx/>
              <a:buSzTx/>
              <a:buFontTx/>
              <a:buNone/>
              <a:defRPr kumimoji="0" sz="1800" b="0" i="0" u="none" baseline="0">
                <a:solidFill>
                  <a:schemeClr val="tx2"/>
                </a:solidFill>
                <a:effectLst/>
                <a:latin typeface="Arial"/>
              </a:defRPr>
            </a:lvl3pPr>
            <a:lvl4pPr marL="1371600" indent="0" algn="l" defTabSz="914400" rtl="0" eaLnBrk="1" fontAlgn="base" hangingPunct="1">
              <a:lnSpc>
                <a:spcPct val="100000"/>
              </a:lnSpc>
              <a:spcBef>
                <a:spcPct val="0"/>
              </a:spcBef>
              <a:spcAft>
                <a:spcPct val="0"/>
              </a:spcAft>
              <a:buClrTx/>
              <a:buSzTx/>
              <a:buFontTx/>
              <a:buNone/>
              <a:defRPr kumimoji="0" sz="1800" b="0" i="0" u="none" baseline="0">
                <a:solidFill>
                  <a:schemeClr val="tx2"/>
                </a:solidFill>
                <a:effectLst/>
                <a:latin typeface="Arial"/>
              </a:defRPr>
            </a:lvl4pPr>
            <a:lvl5pPr marL="1828800" indent="0" algn="l" defTabSz="914400" rtl="0" eaLnBrk="1" fontAlgn="base" hangingPunct="1">
              <a:lnSpc>
                <a:spcPct val="100000"/>
              </a:lnSpc>
              <a:spcBef>
                <a:spcPct val="0"/>
              </a:spcBef>
              <a:spcAft>
                <a:spcPct val="0"/>
              </a:spcAft>
              <a:buClrTx/>
              <a:buSzTx/>
              <a:buFontTx/>
              <a:buNone/>
              <a:defRPr kumimoji="0" sz="1800" b="0" i="0" u="none" baseline="0">
                <a:solidFill>
                  <a:schemeClr val="tx2"/>
                </a:solidFill>
                <a:effectLst/>
                <a:latin typeface="Aria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s-ES" sz="4400" b="1" i="0" u="none" strike="noStrike" kern="1200" cap="none" spc="0" normalizeH="0" baseline="0" noProof="0">
                <a:ln>
                  <a:noFill/>
                </a:ln>
                <a:solidFill>
                  <a:schemeClr val="tx1"/>
                </a:solidFill>
                <a:effectLst/>
                <a:uLnTx/>
                <a:uFillTx/>
                <a:latin typeface="+mj-lt" pitchFamily="18" charset="0"/>
                <a:ea typeface="+mj-ea" pitchFamily="18" charset="0"/>
                <a:cs typeface="+mj-cs"/>
              </a:rPr>
              <a:t>Estructura física de un disco duro</a:t>
            </a:r>
            <a:endParaRPr kumimoji="0" lang="es-AR" sz="4400" b="0" i="0" u="none" strike="noStrike" kern="1200" cap="none" spc="0" normalizeH="0" baseline="0" noProof="0">
              <a:ln>
                <a:noFill/>
              </a:ln>
              <a:solidFill>
                <a:schemeClr val="tx1"/>
              </a:solidFill>
              <a:effectLst/>
              <a:uLnTx/>
              <a:uFillTx/>
              <a:latin typeface="+mj-lt"/>
              <a:ea typeface="+mj-ea"/>
              <a:cs typeface="+mj-cs"/>
            </a:endParaRPr>
          </a:p>
        </p:txBody>
      </p:sp>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1 Título"/>
          <p:cNvSpPr>
            <a:spLocks noGrp="1"/>
          </p:cNvSpPr>
          <p:nvPr>
            <p:ph type="title"/>
          </p:nvPr>
        </p:nvSpPr>
        <p:spPr>
          <a:prstGeom prst="rect">
            <a:avLst/>
          </a:prstGeom>
        </p:spPr>
        <p:txBody>
          <a:bodyPr vert="horz" wrap="square" lIns="91440" tIns="45720" rIns="91440" bIns="45720" numCol="1" rtlCol="0" anchor="ctr" anchorCtr="0" compatLnSpc="1">
            <a:prstTxWarp prst="textNoShape">
              <a:avLst/>
            </a:prstTxWarp>
            <a:normAutofit fontScale="90000"/>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s-ES" sz="4400" b="1" i="0" u="none" strike="noStrike" kern="1200" cap="none" spc="0" normalizeH="0" baseline="0" noProof="0">
                <a:ln>
                  <a:noFill/>
                </a:ln>
                <a:solidFill>
                  <a:schemeClr val="tx1"/>
                </a:solidFill>
                <a:effectLst/>
                <a:uLnTx/>
                <a:uFillTx/>
                <a:latin typeface="+mj-lt" pitchFamily="18" charset="0"/>
                <a:ea typeface="+mj-ea" pitchFamily="18" charset="0"/>
                <a:cs typeface="+mj-cs"/>
              </a:rPr>
              <a:t>Estructura física de un disco duro</a:t>
            </a:r>
            <a:endParaRPr kumimoji="0" lang="es-AR" sz="4400" b="0" i="0" u="none" strike="noStrike" kern="1200" cap="none" spc="0" normalizeH="0" baseline="0" noProof="0">
              <a:ln>
                <a:noFill/>
              </a:ln>
              <a:solidFill>
                <a:schemeClr val="tx1"/>
              </a:solidFill>
              <a:effectLst/>
              <a:uLnTx/>
              <a:uFillTx/>
              <a:latin typeface="+mj-lt"/>
              <a:ea typeface="+mj-ea"/>
              <a:cs typeface="+mj-cs"/>
            </a:endParaRPr>
          </a:p>
        </p:txBody>
      </p:sp>
      <p:sp>
        <p:nvSpPr>
          <p:cNvPr id="9219" name="2 Marcador de contenido"/>
          <p:cNvSpPr>
            <a:spLocks noGrp="1"/>
          </p:cNvSpPr>
          <p:nvPr>
            <p:ph idx="1"/>
          </p:nvPr>
        </p:nvSpPr>
        <p:spPr>
          <a:prstGeom prst="rect">
            <a:avLst/>
          </a:prstGeom>
        </p:spPr>
        <p:txBody>
          <a:bodyPr vert="horz" wrap="square" lIns="91440" tIns="45720" rIns="91440" bIns="45720" numCol="1" rtlCol="0" anchor="t" anchorCtr="0" compatLnSpc="1">
            <a:prstTxWarp prst="textNoShape">
              <a:avLst/>
            </a:prstTxWarp>
            <a:normAutofit fontScale="92500" lnSpcReduction="10000"/>
          </a:bodyPr>
          <a:lstStyle/>
          <a:p>
            <a:pPr marL="274320" marR="0" lvl="0" indent="-274320" algn="just"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s-ES" sz="2400" b="0" i="0" u="none" strike="noStrike" kern="1200" cap="none" spc="0" normalizeH="0" baseline="0" noProof="0">
                <a:ln>
                  <a:noFill/>
                </a:ln>
                <a:solidFill>
                  <a:schemeClr val="tx1"/>
                </a:solidFill>
                <a:effectLst/>
                <a:uLnTx/>
                <a:uFillTx/>
                <a:latin typeface="+mn-lt" pitchFamily="34" charset="0"/>
                <a:ea typeface="+mn-ea" pitchFamily="34" charset="0"/>
                <a:cs typeface="+mn-cs"/>
              </a:rPr>
              <a:t>El disco duro es un dispositivo magnético y mecánico, con partes móviles, siendo por tanto más delicado que otros sistemas de almacenamiento.</a:t>
            </a:r>
            <a:endParaRPr kumimoji="0" lang="es-AR" sz="2400" b="0" i="0" u="none" strike="noStrike" kern="1200" cap="none" spc="0" normalizeH="0" baseline="0" noProof="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s-ES" sz="2400" b="0" i="0" u="none" strike="noStrike" kern="1200" cap="none" spc="0" normalizeH="0" baseline="0" noProof="0">
                <a:ln>
                  <a:noFill/>
                </a:ln>
                <a:solidFill>
                  <a:schemeClr val="tx1"/>
                </a:solidFill>
                <a:effectLst/>
                <a:uLnTx/>
                <a:uFillTx/>
                <a:latin typeface="+mn-lt" pitchFamily="34" charset="0"/>
                <a:ea typeface="+mn-ea" pitchFamily="34" charset="0"/>
                <a:cs typeface="+mn-cs"/>
              </a:rPr>
              <a:t>Los datos se almacenan sobre una serie de discos o platos (entre 2 y 4 normalmente) que están recubiertos de una fina capa de material magnético. </a:t>
            </a:r>
            <a:endParaRPr kumimoji="0" lang="es-ES" sz="2400" b="0" i="0" u="none" strike="noStrike" kern="1200" cap="none" spc="0" normalizeH="0" baseline="0" noProof="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s-ES" sz="2400" b="0" i="0" u="none" strike="noStrike" kern="1200" cap="none" spc="0" normalizeH="0" baseline="0" noProof="0">
                <a:ln>
                  <a:noFill/>
                </a:ln>
                <a:solidFill>
                  <a:schemeClr val="tx1"/>
                </a:solidFill>
                <a:effectLst/>
                <a:uLnTx/>
                <a:uFillTx/>
                <a:latin typeface="+mn-lt" pitchFamily="34" charset="0"/>
                <a:ea typeface="+mn-ea" pitchFamily="34" charset="0"/>
                <a:cs typeface="+mn-cs"/>
              </a:rPr>
              <a:t>Estos platos están situados en un eje común e impulsados por un motor a grandes velocidades, 7.200 rpm en los modelos actuales.</a:t>
            </a:r>
            <a:endParaRPr kumimoji="0" lang="es-AR" sz="2400" b="0" i="0" u="none" strike="noStrike" kern="1200" cap="none" spc="0" normalizeH="0" baseline="0" noProof="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endParaRPr kumimoji="0" lang="es-AR" sz="24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1 Título"/>
          <p:cNvSpPr>
            <a:spLocks noGrp="1"/>
          </p:cNvSpPr>
          <p:nvPr>
            <p:ph type="title"/>
          </p:nvPr>
        </p:nvSpPr>
        <p:spPr>
          <a:prstGeom prst="rect">
            <a:avLst/>
          </a:prstGeom>
        </p:spPr>
        <p:txBody>
          <a:bodyPr vert="horz" wrap="square" lIns="91440" tIns="45720" rIns="91440" bIns="45720" numCol="1" rtlCol="0" anchor="ctr" anchorCtr="0" compatLnSpc="1">
            <a:prstTxWarp prst="textNoShape">
              <a:avLst/>
            </a:prstTxWarp>
            <a:normAutofit fontScale="90000"/>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s-ES" sz="4400" b="1" i="0" u="none" strike="noStrike" kern="1200" cap="none" spc="0" normalizeH="0" baseline="0" noProof="0">
                <a:ln>
                  <a:noFill/>
                </a:ln>
                <a:solidFill>
                  <a:schemeClr val="tx1"/>
                </a:solidFill>
                <a:effectLst/>
                <a:uLnTx/>
                <a:uFillTx/>
                <a:latin typeface="+mj-lt" pitchFamily="18" charset="0"/>
                <a:ea typeface="+mj-ea" pitchFamily="18" charset="0"/>
                <a:cs typeface="+mj-cs"/>
              </a:rPr>
              <a:t>Estructura física de un disco duro</a:t>
            </a:r>
            <a:endParaRPr kumimoji="0" lang="es-AR" sz="4400" b="0" i="0" u="none" strike="noStrike" kern="1200" cap="none" spc="0" normalizeH="0" baseline="0" noProof="0">
              <a:ln>
                <a:noFill/>
              </a:ln>
              <a:solidFill>
                <a:schemeClr val="tx1"/>
              </a:solidFill>
              <a:effectLst/>
              <a:uLnTx/>
              <a:uFillTx/>
              <a:latin typeface="+mj-lt"/>
              <a:ea typeface="+mj-ea"/>
              <a:cs typeface="+mj-cs"/>
            </a:endParaRPr>
          </a:p>
        </p:txBody>
      </p:sp>
      <p:sp>
        <p:nvSpPr>
          <p:cNvPr id="10243" name="2 Marcador de contenido"/>
          <p:cNvSpPr>
            <a:spLocks noGrp="1"/>
          </p:cNvSpPr>
          <p:nvPr>
            <p:ph idx="1"/>
          </p:nvPr>
        </p:nvSpPr>
        <p:spPr>
          <a:prstGeom prst="rect">
            <a:avLst/>
          </a:prstGeom>
        </p:spPr>
        <p:txBody>
          <a:bodyPr vert="horz" wrap="square" lIns="91440" tIns="45720" rIns="91440" bIns="45720" numCol="1" rtlCol="0" anchor="t" anchorCtr="0" compatLnSpc="1">
            <a:prstTxWarp prst="textNoShape">
              <a:avLst/>
            </a:prstTxWarp>
            <a:normAutofit fontScale="85000" lnSpcReduction="10000"/>
          </a:bodyPr>
          <a:lstStyle/>
          <a:p>
            <a:pPr marL="274320" marR="0" lvl="0" indent="-274320" algn="just"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s-ES" sz="2400" b="0" i="0" u="none" strike="noStrike" kern="1200" cap="none" spc="0" normalizeH="0" baseline="0" noProof="0">
                <a:ln>
                  <a:noFill/>
                </a:ln>
                <a:solidFill>
                  <a:schemeClr val="tx1"/>
                </a:solidFill>
                <a:effectLst/>
                <a:uLnTx/>
                <a:uFillTx/>
                <a:latin typeface="+mn-lt" pitchFamily="34" charset="0"/>
                <a:ea typeface="+mn-ea" pitchFamily="34" charset="0"/>
                <a:cs typeface="+mn-cs"/>
              </a:rPr>
              <a:t>Para leer y grabar los datos se dispone de diversas cabezas (una por cada cara del plato), son dispositivos electromagnéticos que se sitúan sobre la superficies del plato “flotando” a unos nm. </a:t>
            </a:r>
            <a:endParaRPr kumimoji="0" lang="es-ES" sz="2400" b="0" i="0" u="none" strike="noStrike" kern="1200" cap="none" spc="0" normalizeH="0" baseline="0" noProof="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s-ES" sz="2400" b="0" i="0" u="none" strike="noStrike" kern="1200" cap="none" spc="0" normalizeH="0" baseline="0" noProof="0">
                <a:ln>
                  <a:noFill/>
                </a:ln>
                <a:solidFill>
                  <a:schemeClr val="tx1"/>
                </a:solidFill>
                <a:effectLst/>
                <a:uLnTx/>
                <a:uFillTx/>
                <a:latin typeface="+mn-lt" pitchFamily="34" charset="0"/>
                <a:ea typeface="+mn-ea" pitchFamily="34" charset="0"/>
                <a:cs typeface="+mn-cs"/>
              </a:rPr>
              <a:t>Esta falta de contacto con la superficie del disco es lo que permite altas velocidades de lectura y escritura. </a:t>
            </a:r>
            <a:endParaRPr kumimoji="0" lang="es-ES" sz="2400" b="0" i="0" u="none" strike="noStrike" kern="1200" cap="none" spc="0" normalizeH="0" baseline="0" noProof="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s-ES" sz="2400" b="0" i="0" u="none" strike="noStrike" kern="1200" cap="none" spc="0" normalizeH="0" baseline="0" noProof="0">
                <a:ln>
                  <a:noFill/>
                </a:ln>
                <a:solidFill>
                  <a:schemeClr val="tx1"/>
                </a:solidFill>
                <a:effectLst/>
                <a:uLnTx/>
                <a:uFillTx/>
                <a:latin typeface="+mn-lt" pitchFamily="34" charset="0"/>
                <a:ea typeface="+mn-ea" pitchFamily="34" charset="0"/>
                <a:cs typeface="+mn-cs"/>
              </a:rPr>
              <a:t>Las cabezas a su vez están unidas a unos brazos actuadores (cabezales) que pivotan solidariamente alrededor de un eje propio situado a un lado del conjunto de platos, de forma que las cabezas puedan deslizarse radialmente sobre la superficie del plato.</a:t>
            </a:r>
            <a:endParaRPr kumimoji="0" lang="es-AR" sz="2400" b="0" i="0" u="none" strike="noStrike" kern="1200" cap="none" spc="0" normalizeH="0" baseline="0" noProof="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endParaRPr kumimoji="0" lang="es-AR" sz="24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Título"/>
          <p:cNvSpPr>
            <a:spLocks noGrp="1"/>
          </p:cNvSpPr>
          <p:nvPr>
            <p:ph type="title"/>
          </p:nvPr>
        </p:nvSpPr>
        <p:spPr>
          <a:prstGeom prst="rect">
            <a:avLst/>
          </a:prstGeom>
        </p:spPr>
        <p:txBody>
          <a:bodyPr vert="horz" wrap="square" lIns="91440" tIns="45720" rIns="91440" bIns="45720" numCol="1" rtlCol="0" anchor="ctr" anchorCtr="0" compatLnSpc="1">
            <a:prstTxWarp prst="textNoShape">
              <a:avLst/>
            </a:prstTxWarp>
            <a:normAutofit fontScale="90000"/>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s-ES" sz="4400" b="1" i="0" u="none" strike="noStrike" kern="1200" cap="none" spc="0" normalizeH="0" baseline="0" noProof="0">
                <a:ln>
                  <a:noFill/>
                </a:ln>
                <a:solidFill>
                  <a:schemeClr val="tx1"/>
                </a:solidFill>
                <a:effectLst/>
                <a:uLnTx/>
                <a:uFillTx/>
                <a:latin typeface="+mj-lt" pitchFamily="18" charset="0"/>
                <a:ea typeface="+mj-ea" pitchFamily="18" charset="0"/>
                <a:cs typeface="+mj-cs"/>
              </a:rPr>
              <a:t>Estructura física de un disco duro</a:t>
            </a:r>
            <a:endParaRPr kumimoji="0" lang="es-AR" sz="4400" b="0" i="0" u="none" strike="noStrike" kern="1200" cap="none" spc="0" normalizeH="0" baseline="0" noProof="0">
              <a:ln>
                <a:noFill/>
              </a:ln>
              <a:solidFill>
                <a:schemeClr val="tx1"/>
              </a:solidFill>
              <a:effectLst/>
              <a:uLnTx/>
              <a:uFillTx/>
              <a:latin typeface="+mj-lt"/>
              <a:ea typeface="+mj-ea"/>
              <a:cs typeface="+mj-cs"/>
            </a:endParaRPr>
          </a:p>
        </p:txBody>
      </p:sp>
      <p:sp>
        <p:nvSpPr>
          <p:cNvPr id="11267" name="2 Marcador de contenido"/>
          <p:cNvSpPr>
            <a:spLocks noGrp="1"/>
          </p:cNvSpPr>
          <p:nvPr>
            <p:ph idx="1"/>
          </p:nvPr>
        </p:nvSpPr>
        <p:spPr>
          <a:xfrm>
            <a:off x="1463675" y="2119313"/>
            <a:ext cx="6196013" cy="3902075"/>
          </a:xfrm>
          <a:prstGeom prst="rect">
            <a:avLst/>
          </a:prstGeom>
        </p:spPr>
        <p:txBody>
          <a:bodyPr vert="horz" wrap="square" lIns="91440" tIns="45720" rIns="91440" bIns="45720" numCol="1" rtlCol="0" anchor="t" anchorCtr="0" compatLnSpc="1">
            <a:prstTxWarp prst="textNoShape">
              <a:avLst/>
            </a:prstTxWarp>
            <a:normAutofit fontScale="77500" lnSpcReduction="20000"/>
          </a:bodyPr>
          <a:lstStyle/>
          <a:p>
            <a:pPr marL="274320" marR="0" lvl="0" indent="-274320" algn="just"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s-ES" sz="2400" b="0" i="0" u="none" strike="noStrike" kern="1200" cap="none" spc="0" normalizeH="0" baseline="0" noProof="0">
                <a:ln>
                  <a:noFill/>
                </a:ln>
                <a:solidFill>
                  <a:schemeClr val="tx1"/>
                </a:solidFill>
                <a:effectLst/>
                <a:uLnTx/>
                <a:uFillTx/>
                <a:latin typeface="+mn-lt" pitchFamily="34" charset="0"/>
                <a:ea typeface="+mn-ea" pitchFamily="34" charset="0"/>
                <a:cs typeface="+mn-cs"/>
              </a:rPr>
              <a:t>La superficie de los platos debe de estar absolutamente libre de todo elemento contaminante. </a:t>
            </a:r>
            <a:endParaRPr kumimoji="0" lang="es-ES" sz="2400" b="0" i="0" u="none" strike="noStrike" kern="1200" cap="none" spc="0" normalizeH="0" baseline="0" noProof="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s-ES" sz="2400" b="0" i="0" u="none" strike="noStrike" kern="1200" cap="none" spc="0" normalizeH="0" baseline="0" noProof="0">
                <a:ln>
                  <a:noFill/>
                </a:ln>
                <a:solidFill>
                  <a:schemeClr val="tx1"/>
                </a:solidFill>
                <a:effectLst/>
                <a:uLnTx/>
                <a:uFillTx/>
                <a:latin typeface="+mn-lt" pitchFamily="34" charset="0"/>
                <a:ea typeface="+mn-ea" pitchFamily="34" charset="0"/>
                <a:cs typeface="+mn-cs"/>
              </a:rPr>
              <a:t>Por ello determinadas partes del disco están aisladas del exterior mediante filtros, aunque normalmente no se sella completamente, para que se pueda ajustarse a las variaciones de presión a las que se ve expuesta el disco con su funcionamiento. </a:t>
            </a:r>
            <a:endParaRPr kumimoji="0" lang="es-ES" sz="2400" b="0" i="0" u="none" strike="noStrike" kern="1200" cap="none" spc="0" normalizeH="0" baseline="0" noProof="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s-ES" sz="2400" b="0" i="0" u="none" strike="noStrike" kern="1200" cap="none" spc="0" normalizeH="0" baseline="0" noProof="0">
                <a:ln>
                  <a:noFill/>
                </a:ln>
                <a:solidFill>
                  <a:schemeClr val="tx1"/>
                </a:solidFill>
                <a:effectLst/>
                <a:uLnTx/>
                <a:uFillTx/>
                <a:latin typeface="+mn-lt" pitchFamily="34" charset="0"/>
                <a:ea typeface="+mn-ea" pitchFamily="34" charset="0"/>
                <a:cs typeface="+mn-cs"/>
              </a:rPr>
              <a:t>La mayoría de los discos disponen de unos “agujeros de aireación” que no deben ser tapados.</a:t>
            </a:r>
            <a:endParaRPr kumimoji="0" lang="es-AR" sz="2400" b="0" i="0" u="none" strike="noStrike" kern="1200" cap="none" spc="0" normalizeH="0" baseline="0" noProof="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s-ES" sz="2400" b="0" i="0" u="none" strike="noStrike" kern="1200" cap="none" spc="0" normalizeH="0" baseline="0" noProof="0">
                <a:ln>
                  <a:noFill/>
                </a:ln>
                <a:solidFill>
                  <a:schemeClr val="tx1"/>
                </a:solidFill>
                <a:effectLst/>
                <a:uLnTx/>
                <a:uFillTx/>
                <a:latin typeface="+mn-lt" pitchFamily="34" charset="0"/>
                <a:ea typeface="+mn-ea" pitchFamily="34" charset="0"/>
                <a:cs typeface="+mn-cs"/>
              </a:rPr>
              <a:t>Los datos se distribuyen sobre los platos en miles de círculos concéntricos que se denominan pistas. </a:t>
            </a:r>
            <a:endParaRPr kumimoji="0" lang="es-ES" sz="2400" b="0" i="0" u="none" strike="noStrike" kern="1200" cap="none" spc="0" normalizeH="0" baseline="0" noProof="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s-E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 su vez, cada una de estas pistas esta dividida en cientos de zonas contiguas de igual capacidad denominadas sectores, el estándar actual es de 512 bytes por sector.</a:t>
            </a:r>
            <a:endParaRPr kumimoji="0" lang="es-AR" sz="24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a:xfrm>
            <a:off x="468313" y="549275"/>
            <a:ext cx="8229600" cy="503238"/>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es-ES" altLang="en-US" sz="4400" b="0" i="0" u="none" kern="1200" baseline="0">
                <a:solidFill>
                  <a:schemeClr val="tx1"/>
                </a:solidFill>
                <a:latin typeface="Constantia" pitchFamily="18" charset="0"/>
                <a:ea typeface="+mj-ea"/>
                <a:cs typeface="+mj-cs"/>
              </a:defRPr>
            </a:lvl1pPr>
          </a:lstStyle>
          <a:p>
            <a:pPr lvl="0" eaLnBrk="1" hangingPunct="1"/>
            <a:r>
              <a:rPr lang="en-US" altLang="zh-CN">
                <a:ea typeface="SimSun" pitchFamily="2" charset="-122"/>
              </a:rPr>
              <a:t>Mecánica de lectura y escritura</a:t>
            </a:r>
          </a:p>
        </p:txBody>
      </p:sp>
      <p:sp>
        <p:nvSpPr>
          <p:cNvPr id="12291" name="Rectangle 3"/>
          <p:cNvSpPr>
            <a:spLocks noGrp="1" noChangeArrowheads="1"/>
          </p:cNvSpPr>
          <p:nvPr>
            <p:ph idx="1"/>
          </p:nvPr>
        </p:nvSpPr>
        <p:spPr>
          <a:xfrm>
            <a:off x="1042988" y="1844675"/>
            <a:ext cx="7129462" cy="2808288"/>
          </a:xfrm>
          <a:prstGeom prst="rect">
            <a:avLst/>
          </a:prstGeom>
        </p:spPr>
        <p:txBody>
          <a:bodyPr vert="horz" wrap="square" lIns="91440" tIns="45720" rIns="91440" bIns="45720" numCol="1" rtlCol="0" anchor="t" anchorCtr="0" compatLnSpc="1">
            <a:prstTxWarp prst="textNoShape">
              <a:avLst/>
            </a:prstTxWarp>
            <a:normAutofit lnSpcReduction="10000"/>
          </a:bodyPr>
          <a:lstStyle/>
          <a:p>
            <a:pPr marL="609600" marR="0" lvl="0" indent="-609600" algn="just" defTabSz="914400" rtl="0" eaLnBrk="1" fontAlgn="auto" latinLnBrk="0" hangingPunct="1">
              <a:lnSpc>
                <a:spcPct val="90000"/>
              </a:lnSpc>
              <a:spcBef>
                <a:spcPct val="20000"/>
              </a:spcBef>
              <a:spcAft>
                <a:spcPct val="0"/>
              </a:spcAft>
              <a:buClr>
                <a:schemeClr val="accent2"/>
              </a:buClr>
              <a:buSzPct val="85000"/>
              <a:buFont typeface="Brush Script MT" pitchFamily="66" charset="0"/>
              <a:buChar char="O"/>
              <a:defRPr/>
            </a:pPr>
            <a:endParaRPr kumimoji="0" lang="es-AR" altLang="zh-CN" sz="2000" b="0" i="0" u="none" strike="noStrike" kern="1200" cap="none" spc="0" normalizeH="0" baseline="0" noProof="0">
              <a:ln>
                <a:noFill/>
              </a:ln>
              <a:solidFill>
                <a:schemeClr val="tx1"/>
              </a:solidFill>
              <a:effectLst/>
              <a:uLnTx/>
              <a:uFillTx/>
              <a:latin typeface="+mn-lt"/>
              <a:ea typeface="SimSun" pitchFamily="2" charset="-122"/>
              <a:cs typeface="+mn-cs"/>
            </a:endParaRPr>
          </a:p>
          <a:p>
            <a:pPr marL="609600" marR="0" lvl="0" indent="-609600" algn="just" defTabSz="914400" rtl="0" eaLnBrk="1" fontAlgn="auto" latinLnBrk="0" hangingPunct="1">
              <a:lnSpc>
                <a:spcPct val="90000"/>
              </a:lnSpc>
              <a:spcBef>
                <a:spcPct val="20000"/>
              </a:spcBef>
              <a:spcAft>
                <a:spcPct val="0"/>
              </a:spcAft>
              <a:buClr>
                <a:schemeClr val="accent2"/>
              </a:buClr>
              <a:buSzPct val="85000"/>
              <a:buFont typeface="Arial"/>
              <a:buChar char="•"/>
              <a:defRPr/>
            </a:pPr>
            <a:r>
              <a:rPr kumimoji="0" lang="es-AR" altLang="zh-CN" sz="2000" b="0" i="0" u="none" strike="noStrike" kern="1200" cap="none" spc="0" normalizeH="0" baseline="0" noProof="0">
                <a:ln>
                  <a:noFill/>
                </a:ln>
                <a:solidFill>
                  <a:schemeClr val="tx1"/>
                </a:solidFill>
                <a:effectLst/>
                <a:uLnTx/>
                <a:uFillTx/>
                <a:latin typeface="+mn-lt" pitchFamily="34" charset="0"/>
                <a:ea typeface="SimSun" pitchFamily="2" charset="-122"/>
                <a:cs typeface="+mn-cs"/>
              </a:rPr>
              <a:t>Lectura y escritura realizadas a travé de una cabeza transductora (bobina).</a:t>
            </a:r>
          </a:p>
          <a:p>
            <a:pPr marL="0" marR="0" lvl="0" indent="0" algn="just" defTabSz="914400" rtl="0" eaLnBrk="1" fontAlgn="auto" latinLnBrk="0" hangingPunct="1">
              <a:lnSpc>
                <a:spcPct val="90000"/>
              </a:lnSpc>
              <a:spcBef>
                <a:spcPct val="20000"/>
              </a:spcBef>
              <a:spcAft>
                <a:spcPct val="0"/>
              </a:spcAft>
              <a:buClr>
                <a:schemeClr val="accent2"/>
              </a:buClr>
              <a:buSzPct val="85000"/>
              <a:buFont typeface="Wingdings 3" pitchFamily="18" charset="2"/>
              <a:buNone/>
              <a:defRPr/>
            </a:pPr>
            <a:endParaRPr kumimoji="0" lang="es-AR" altLang="zh-CN" sz="2000" b="0" i="0" u="none" strike="noStrike" kern="1200" cap="none" spc="0" normalizeH="0" baseline="0" noProof="0">
              <a:ln>
                <a:noFill/>
              </a:ln>
              <a:solidFill>
                <a:schemeClr val="tx1"/>
              </a:solidFill>
              <a:effectLst/>
              <a:uLnTx/>
              <a:uFillTx/>
              <a:latin typeface="+mn-lt"/>
              <a:ea typeface="SimSun" pitchFamily="2" charset="-122"/>
              <a:cs typeface="+mn-cs"/>
            </a:endParaRPr>
          </a:p>
          <a:p>
            <a:pPr marL="609600" marR="0" lvl="0" indent="-609600" algn="just" defTabSz="914400" rtl="0" eaLnBrk="1" fontAlgn="auto" latinLnBrk="0" hangingPunct="1">
              <a:lnSpc>
                <a:spcPct val="90000"/>
              </a:lnSpc>
              <a:spcBef>
                <a:spcPct val="20000"/>
              </a:spcBef>
              <a:spcAft>
                <a:spcPct val="0"/>
              </a:spcAft>
              <a:buClr>
                <a:schemeClr val="accent2"/>
              </a:buClr>
              <a:buSzPct val="85000"/>
              <a:buFont typeface="Arial"/>
              <a:buChar char="•"/>
              <a:defRPr/>
            </a:pPr>
            <a:r>
              <a:rPr kumimoji="0" lang="es-AR" altLang="zh-CN" sz="2000" b="0" i="0" u="none" strike="noStrike" kern="1200" cap="none" spc="0" normalizeH="0" baseline="0" noProof="0">
                <a:ln>
                  <a:noFill/>
                </a:ln>
                <a:solidFill>
                  <a:schemeClr val="tx1"/>
                </a:solidFill>
                <a:effectLst/>
                <a:uLnTx/>
                <a:uFillTx/>
                <a:latin typeface="+mn-lt" pitchFamily="34" charset="0"/>
                <a:ea typeface="SimSun" pitchFamily="2" charset="-122"/>
                <a:cs typeface="+mn-cs"/>
              </a:rPr>
              <a:t>Durante la lectura/escritura, la cabeza es estacionaria y el plato gira.</a:t>
            </a:r>
          </a:p>
          <a:p>
            <a:pPr marL="0" marR="0" lvl="0" indent="0" algn="just" defTabSz="914400" rtl="0" eaLnBrk="1" fontAlgn="auto" latinLnBrk="0" hangingPunct="1">
              <a:lnSpc>
                <a:spcPct val="90000"/>
              </a:lnSpc>
              <a:spcBef>
                <a:spcPct val="20000"/>
              </a:spcBef>
              <a:spcAft>
                <a:spcPct val="0"/>
              </a:spcAft>
              <a:buClr>
                <a:schemeClr val="accent2"/>
              </a:buClr>
              <a:buSzPct val="85000"/>
              <a:buFont typeface="Wingdings 3" pitchFamily="18" charset="2"/>
              <a:buNone/>
              <a:defRPr/>
            </a:pPr>
            <a:endParaRPr kumimoji="0" lang="es-AR" altLang="zh-CN" sz="2000" b="0" i="0" u="none" strike="noStrike" kern="1200" cap="none" spc="0" normalizeH="0" baseline="0" noProof="0">
              <a:ln>
                <a:noFill/>
              </a:ln>
              <a:solidFill>
                <a:schemeClr val="tx1"/>
              </a:solidFill>
              <a:effectLst/>
              <a:uLnTx/>
              <a:uFillTx/>
              <a:latin typeface="+mn-lt"/>
              <a:ea typeface="SimSun" pitchFamily="2" charset="-122"/>
              <a:cs typeface="+mn-cs"/>
            </a:endParaRPr>
          </a:p>
          <a:p>
            <a:pPr marL="609600" marR="0" lvl="0" indent="-609600" algn="just" defTabSz="914400" rtl="0" eaLnBrk="1" fontAlgn="auto" latinLnBrk="0" hangingPunct="1">
              <a:lnSpc>
                <a:spcPct val="90000"/>
              </a:lnSpc>
              <a:spcBef>
                <a:spcPct val="20000"/>
              </a:spcBef>
              <a:spcAft>
                <a:spcPct val="0"/>
              </a:spcAft>
              <a:buClr>
                <a:schemeClr val="accent2"/>
              </a:buClr>
              <a:buSzPct val="85000"/>
              <a:buFont typeface="Arial"/>
              <a:buChar char="•"/>
              <a:defRPr/>
            </a:pPr>
            <a:r>
              <a:rPr kumimoji="0" lang="es-AR" altLang="zh-CN" sz="2000" b="0" i="0" u="none" strike="noStrike" kern="1200" cap="none" spc="0" normalizeH="0" baseline="0" noProof="0">
                <a:ln>
                  <a:noFill/>
                </a:ln>
                <a:solidFill>
                  <a:schemeClr val="tx1"/>
                </a:solidFill>
                <a:effectLst/>
                <a:uLnTx/>
                <a:uFillTx/>
                <a:latin typeface="+mn-lt" pitchFamily="34" charset="0"/>
                <a:ea typeface="SimSun" pitchFamily="2" charset="-122"/>
                <a:cs typeface="+mn-cs"/>
              </a:rPr>
              <a:t>Se almacenan ceros y unos por medio de la magnetización de pequeñas áreas del material.</a:t>
            </a:r>
            <a:endParaRPr kumimoji="0" lang="es-AR" sz="2000" b="0" i="0" u="none" strike="noStrike" kern="1200" cap="none" spc="0" normalizeH="0" baseline="0" noProof="0">
              <a:ln>
                <a:noFill/>
              </a:ln>
              <a:solidFill>
                <a:schemeClr val="tx1"/>
              </a:solidFill>
              <a:effectLst/>
              <a:uLnTx/>
              <a:uFillTx/>
              <a:latin typeface="+mn-lt"/>
              <a:ea typeface="+mn-ea"/>
              <a:cs typeface="+mn-cs"/>
            </a:endParaRPr>
          </a:p>
        </p:txBody>
      </p:sp>
      <p:sp>
        <p:nvSpPr>
          <p:cNvPr id="12292" name="Rectangle 4"/>
          <p:cNvSpPr/>
          <p:nvPr/>
        </p:nvSpPr>
        <p:spPr>
          <a:xfrm>
            <a:off x="323850" y="188913"/>
            <a:ext cx="8642350" cy="6480175"/>
          </a:xfrm>
          <a:prstGeom prst="rect">
            <a:avLst/>
          </a:prstGeom>
          <a:noFill/>
          <a:ln w="38100">
            <a:noFill/>
            <a:miter lim="800000"/>
          </a:ln>
        </p:spPr>
        <p:txBody>
          <a:bodyPr wrap="none"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68313" y="549275"/>
            <a:ext cx="8229600" cy="503238"/>
          </a:xfrm>
          <a:prstGeom prst="rect">
            <a:avLst/>
          </a:prstGeom>
        </p:spPr>
        <p:txBody>
          <a:bodyPr vert="horz" wrap="square" lIns="91440" tIns="45720" rIns="91440" bIns="45720" numCol="1" rtlCol="0" anchor="ctr" anchorCtr="0" compatLnSpc="1">
            <a:prstTxWarp prst="textNoShape">
              <a:avLst/>
            </a:prstTxWarp>
            <a:normAutofit fontScale="90000"/>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600" b="0" i="0" u="none" strike="noStrike" kern="1200" cap="none" spc="0" normalizeH="0" baseline="0" noProof="0">
                <a:ln>
                  <a:noFill/>
                </a:ln>
                <a:solidFill>
                  <a:schemeClr val="tx1"/>
                </a:solidFill>
                <a:effectLst/>
                <a:uLnTx/>
                <a:uFillTx/>
                <a:latin typeface="+mj-lt" pitchFamily="18" charset="0"/>
                <a:ea typeface="+mj-ea" pitchFamily="18" charset="0"/>
                <a:cs typeface="+mj-cs"/>
              </a:rPr>
              <a:t>Organización</a:t>
            </a:r>
            <a:r>
              <a:rPr kumimoji="0" lang="en-US" altLang="zh-CN" sz="4400" b="0" i="0" u="none" strike="noStrike" kern="1200" cap="none" spc="0" normalizeH="0" baseline="0" noProof="0">
                <a:ln>
                  <a:noFill/>
                </a:ln>
                <a:solidFill>
                  <a:srgbClr val="333399"/>
                </a:solidFill>
                <a:effectLst/>
                <a:uLnTx/>
                <a:uFillTx/>
                <a:latin typeface="Tahoma" pitchFamily="34" charset="0"/>
                <a:ea typeface="+mj-ea" pitchFamily="18" charset="0"/>
                <a:cs typeface="Tahoma" pitchFamily="34" charset="0"/>
              </a:rPr>
              <a:t> </a:t>
            </a:r>
            <a:r>
              <a:rPr kumimoji="0" lang="en-US" altLang="zh-CN" sz="4600" b="0" i="0" u="none" strike="noStrike" kern="1200" cap="none" spc="0" normalizeH="0" baseline="0" noProof="0">
                <a:ln>
                  <a:noFill/>
                </a:ln>
                <a:solidFill>
                  <a:schemeClr val="tx1"/>
                </a:solidFill>
                <a:effectLst/>
                <a:uLnTx/>
                <a:uFillTx/>
                <a:latin typeface="+mj-lt" pitchFamily="18" charset="0"/>
                <a:ea typeface="+mj-ea" pitchFamily="18" charset="0"/>
                <a:cs typeface="+mj-cs"/>
              </a:rPr>
              <a:t>de los</a:t>
            </a:r>
            <a:r>
              <a:rPr kumimoji="0" lang="en-US" altLang="zh-CN" sz="4400" b="0" i="0" u="none" strike="noStrike" kern="1200" cap="none" spc="0" normalizeH="0" baseline="0" noProof="0">
                <a:ln>
                  <a:noFill/>
                </a:ln>
                <a:solidFill>
                  <a:srgbClr val="333399"/>
                </a:solidFill>
                <a:effectLst/>
                <a:uLnTx/>
                <a:uFillTx/>
                <a:latin typeface="Tahoma" pitchFamily="34" charset="0"/>
                <a:ea typeface="+mj-ea" pitchFamily="18" charset="0"/>
                <a:cs typeface="Tahoma" pitchFamily="34" charset="0"/>
              </a:rPr>
              <a:t> </a:t>
            </a:r>
            <a:r>
              <a:rPr kumimoji="0" lang="en-US" altLang="zh-CN" sz="4600" b="0" i="0" u="none" strike="noStrike" kern="1200" cap="none" spc="0" normalizeH="0" baseline="0" noProof="0" err="1">
                <a:ln>
                  <a:noFill/>
                </a:ln>
                <a:solidFill>
                  <a:schemeClr val="tx1"/>
                </a:solidFill>
                <a:effectLst/>
                <a:uLnTx/>
                <a:uFillTx/>
                <a:latin typeface="+mj-lt" pitchFamily="18" charset="0"/>
                <a:ea typeface="+mj-ea" pitchFamily="18" charset="0"/>
                <a:cs typeface="+mj-cs"/>
              </a:rPr>
              <a:t>datos</a:t>
            </a:r>
            <a:r>
              <a:rPr kumimoji="0" lang="es-ES_tradnl" altLang="zh-CN" sz="4600" b="0" i="0" u="none" strike="noStrike" kern="1200" cap="none" spc="0" normalizeH="0" baseline="0" noProof="0">
                <a:ln>
                  <a:noFill/>
                </a:ln>
                <a:solidFill>
                  <a:schemeClr val="tx1"/>
                </a:solidFill>
                <a:effectLst/>
                <a:uLnTx/>
                <a:uFillTx/>
                <a:latin typeface="+mj-lt" pitchFamily="18" charset="0"/>
                <a:ea typeface="+mj-ea" pitchFamily="18" charset="0"/>
                <a:cs typeface="+mj-cs"/>
              </a:rPr>
              <a:t> </a:t>
            </a:r>
            <a:endParaRPr kumimoji="0" lang="es-ES_tradnl" sz="4600" b="0" i="0" u="none" strike="noStrike" kern="1200" cap="none" spc="0" normalizeH="0" baseline="0" noProof="0">
              <a:ln>
                <a:noFill/>
              </a:ln>
              <a:solidFill>
                <a:schemeClr val="tx1"/>
              </a:solidFill>
              <a:effectLst/>
              <a:uLnTx/>
              <a:uFillTx/>
              <a:latin typeface="+mj-lt"/>
              <a:ea typeface="+mj-ea"/>
              <a:cs typeface="+mj-cs"/>
            </a:endParaRPr>
          </a:p>
        </p:txBody>
      </p:sp>
      <p:sp>
        <p:nvSpPr>
          <p:cNvPr id="13315" name="Rectangle 3"/>
          <p:cNvSpPr>
            <a:spLocks noGrp="1"/>
          </p:cNvSpPr>
          <p:nvPr>
            <p:ph idx="1"/>
          </p:nvPr>
        </p:nvSpPr>
        <p:spPr>
          <a:xfrm>
            <a:off x="457200" y="1846263"/>
            <a:ext cx="8435975" cy="3814762"/>
          </a:xfrm>
          <a:noFill/>
          <a:ln>
            <a:miter lim="800000"/>
          </a:ln>
        </p:spPr>
        <p:txBody>
          <a:bodyPr wrap="square" lIns="91440" tIns="45720" rIns="91440" bIns="45720" anchor="t" anchorCtr="0">
            <a:noAutofit/>
          </a:bodyPr>
          <a:lstStyle>
            <a:lvl1pPr marL="273050" indent="-27305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2400" b="0" i="0" u="none" kern="1200" baseline="0">
                <a:solidFill>
                  <a:schemeClr val="tx1"/>
                </a:solidFill>
                <a:effectLst/>
                <a:latin typeface="+mn-lt"/>
                <a:ea typeface="+mn-ea"/>
                <a:cs typeface="+mn-cs"/>
              </a:defRPr>
            </a:lvl1pPr>
            <a:lvl2pPr marL="639763" indent="-27305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2200" b="0" i="0" u="none" kern="1200" baseline="0">
                <a:solidFill>
                  <a:schemeClr val="tx1"/>
                </a:solidFill>
                <a:effectLst/>
                <a:latin typeface="+mn-lt"/>
                <a:ea typeface="+mn-ea"/>
                <a:cs typeface="+mn-cs"/>
              </a:defRPr>
            </a:lvl2pPr>
            <a:lvl3pPr marL="914400"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2000" b="0" i="0" u="none" kern="1200" baseline="0">
                <a:solidFill>
                  <a:schemeClr val="tx1"/>
                </a:solidFill>
                <a:effectLst/>
                <a:latin typeface="+mn-lt"/>
                <a:ea typeface="+mn-ea"/>
                <a:cs typeface="+mn-cs"/>
              </a:defRPr>
            </a:lvl3pPr>
            <a:lvl4pPr marL="1279525"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1800" b="0" i="0" u="none" kern="1200" baseline="0">
                <a:solidFill>
                  <a:schemeClr val="tx1"/>
                </a:solidFill>
                <a:effectLst/>
                <a:latin typeface="+mn-lt"/>
                <a:ea typeface="+mn-ea"/>
                <a:cs typeface="+mn-cs"/>
              </a:defRPr>
            </a:lvl4pPr>
            <a:lvl5pPr marL="1644650"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1600" b="0" i="0" u="none" kern="1200" baseline="0">
                <a:solidFill>
                  <a:schemeClr val="tx1"/>
                </a:solidFill>
                <a:effectLst/>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9pPr>
          </a:lstStyle>
          <a:p>
            <a:pPr marL="609600" lvl="0" indent="-609600" algn="just" eaLnBrk="1" hangingPunct="1">
              <a:lnSpc>
                <a:spcPct val="90000"/>
              </a:lnSpc>
              <a:buFont typeface="Arial"/>
              <a:buChar char="•"/>
            </a:pPr>
            <a:r>
              <a:rPr lang="en-US" altLang="zh-CN" sz="2000">
                <a:ea typeface="SimSun" pitchFamily="2" charset="-122"/>
              </a:rPr>
              <a:t> Anillos concéntricos: pistas ó tracks.</a:t>
            </a:r>
          </a:p>
          <a:p>
            <a:pPr marL="1009650" lvl="1" indent="-609600" algn="just" eaLnBrk="1" hangingPunct="1">
              <a:lnSpc>
                <a:spcPct val="90000"/>
              </a:lnSpc>
              <a:buFont typeface="Arial"/>
              <a:buChar char="•"/>
            </a:pPr>
            <a:r>
              <a:rPr lang="en-US" altLang="zh-CN" sz="2000">
                <a:ea typeface="SimSun" pitchFamily="2" charset="-122"/>
              </a:rPr>
              <a:t>Espacios (gaps) entre pistas</a:t>
            </a:r>
          </a:p>
          <a:p>
            <a:pPr marL="1009650" lvl="1" indent="-609600" algn="just" eaLnBrk="1" hangingPunct="1">
              <a:lnSpc>
                <a:spcPct val="90000"/>
              </a:lnSpc>
              <a:buFont typeface="Verdana" pitchFamily="34" charset="0"/>
              <a:buNone/>
            </a:pPr>
            <a:endParaRPr lang="en-US" altLang="zh-CN" sz="2000">
              <a:ea typeface="SimSun" pitchFamily="2" charset="-122"/>
            </a:endParaRPr>
          </a:p>
          <a:p>
            <a:pPr marL="609600" lvl="0" indent="-609600" algn="just" eaLnBrk="1" hangingPunct="1">
              <a:lnSpc>
                <a:spcPct val="90000"/>
              </a:lnSpc>
              <a:buFont typeface="Arial"/>
              <a:buChar char="•"/>
            </a:pPr>
            <a:r>
              <a:rPr lang="en-US" altLang="zh-CN" sz="2000">
                <a:ea typeface="SimSun" pitchFamily="2" charset="-122"/>
              </a:rPr>
              <a:t>Reducir gaps para aumentar capacidad</a:t>
            </a:r>
          </a:p>
          <a:p>
            <a:pPr marL="1009650" lvl="1" indent="-609600" algn="just" eaLnBrk="1" hangingPunct="1">
              <a:lnSpc>
                <a:spcPct val="90000"/>
              </a:lnSpc>
              <a:buFont typeface="Arial"/>
              <a:buChar char="•"/>
            </a:pPr>
            <a:r>
              <a:rPr lang="en-US" altLang="zh-CN" sz="2000">
                <a:ea typeface="SimSun" pitchFamily="2" charset="-122"/>
              </a:rPr>
              <a:t>Mismo Nro. de bits por pista</a:t>
            </a:r>
          </a:p>
          <a:p>
            <a:pPr marL="1009650" lvl="1" indent="-609600" algn="just" eaLnBrk="1" hangingPunct="1">
              <a:lnSpc>
                <a:spcPct val="90000"/>
              </a:lnSpc>
              <a:buFont typeface="Arial"/>
              <a:buChar char="•"/>
            </a:pPr>
            <a:r>
              <a:rPr lang="en-US" altLang="zh-CN" sz="2000">
                <a:ea typeface="SimSun" pitchFamily="2" charset="-122"/>
              </a:rPr>
              <a:t>Velocidad angular constante</a:t>
            </a:r>
          </a:p>
          <a:p>
            <a:pPr marL="1009650" lvl="1" indent="-609600" algn="just" eaLnBrk="1" hangingPunct="1">
              <a:lnSpc>
                <a:spcPct val="90000"/>
              </a:lnSpc>
              <a:buFont typeface="Arial"/>
              <a:buChar char="•"/>
            </a:pPr>
            <a:r>
              <a:rPr lang="en-US" altLang="zh-CN" sz="2000">
                <a:ea typeface="SimSun" pitchFamily="2" charset="-122"/>
              </a:rPr>
              <a:t>Pistas divididas en sectores</a:t>
            </a:r>
          </a:p>
          <a:p>
            <a:pPr marL="1009650" lvl="1" indent="-609600" algn="just" eaLnBrk="1" hangingPunct="1">
              <a:lnSpc>
                <a:spcPct val="90000"/>
              </a:lnSpc>
              <a:buFont typeface="Arial"/>
              <a:buChar char="•"/>
            </a:pPr>
            <a:r>
              <a:rPr lang="en-US" altLang="zh-CN" sz="2000">
                <a:ea typeface="SimSun" pitchFamily="2" charset="-122"/>
              </a:rPr>
              <a:t>Mínimo tamaño de bloque: sector</a:t>
            </a:r>
          </a:p>
          <a:p>
            <a:pPr marL="1009650" lvl="1" indent="-609600" algn="just" eaLnBrk="1" hangingPunct="1">
              <a:lnSpc>
                <a:spcPct val="90000"/>
              </a:lnSpc>
              <a:buFont typeface="Arial"/>
              <a:buChar char="•"/>
            </a:pPr>
            <a:r>
              <a:rPr lang="en-US" altLang="zh-CN" sz="2000">
                <a:ea typeface="SimSun" pitchFamily="2" charset="-122"/>
              </a:rPr>
              <a:t>Bloque: más de un sector (cluster)</a:t>
            </a:r>
          </a:p>
        </p:txBody>
      </p:sp>
      <p:sp>
        <p:nvSpPr>
          <p:cNvPr id="13316" name="Rectangle 4"/>
          <p:cNvSpPr/>
          <p:nvPr/>
        </p:nvSpPr>
        <p:spPr>
          <a:xfrm>
            <a:off x="323850" y="188913"/>
            <a:ext cx="8642350" cy="6480175"/>
          </a:xfrm>
          <a:prstGeom prst="rect">
            <a:avLst/>
          </a:prstGeom>
          <a:noFill/>
          <a:ln w="38100">
            <a:noFill/>
            <a:miter lim="800000"/>
          </a:ln>
        </p:spPr>
        <p:txBody>
          <a:bodyPr wrap="none"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6"/>
          <p:cNvPicPr>
            <a:picLocks noChangeAspect="1"/>
          </p:cNvPicPr>
          <p:nvPr/>
        </p:nvPicPr>
        <p:blipFill>
          <a:blip r:embed="rId2"/>
          <a:stretch>
            <a:fillRect/>
          </a:stretch>
        </p:blipFill>
        <p:spPr>
          <a:xfrm>
            <a:off x="714375" y="1928813"/>
            <a:ext cx="4857750" cy="4198937"/>
          </a:xfrm>
          <a:prstGeom prst="rect">
            <a:avLst/>
          </a:prstGeom>
          <a:noFill/>
          <a:ln>
            <a:noFill/>
            <a:miter lim="800000"/>
          </a:ln>
        </p:spPr>
      </p:pic>
      <p:sp>
        <p:nvSpPr>
          <p:cNvPr id="14339" name="Rectangle 2"/>
          <p:cNvSpPr>
            <a:spLocks noGrp="1" noChangeArrowheads="1"/>
          </p:cNvSpPr>
          <p:nvPr>
            <p:ph type="title"/>
          </p:nvPr>
        </p:nvSpPr>
        <p:spPr>
          <a:xfrm>
            <a:off x="468313" y="549275"/>
            <a:ext cx="8229600" cy="503238"/>
          </a:xfrm>
          <a:prstGeom prst="rect">
            <a:avLst/>
          </a:prstGeom>
        </p:spPr>
        <p:txBody>
          <a:bodyPr vert="horz" wrap="square" lIns="91440" tIns="45720" rIns="91440" bIns="45720" numCol="1" rtlCol="0" anchor="ctr" anchorCtr="0" compatLnSpc="1">
            <a:prstTxWarp prst="textNoShape">
              <a:avLst/>
            </a:prstTxWarp>
            <a:normAutofit fontScale="90000"/>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600" b="0" i="0" u="none" strike="noStrike" kern="1200" cap="none" spc="0" normalizeH="0" baseline="0" noProof="0">
                <a:ln>
                  <a:noFill/>
                </a:ln>
                <a:solidFill>
                  <a:schemeClr val="tx1"/>
                </a:solidFill>
                <a:effectLst/>
                <a:uLnTx/>
                <a:uFillTx/>
                <a:latin typeface="+mj-lt" pitchFamily="18" charset="0"/>
                <a:ea typeface="+mj-ea" pitchFamily="18" charset="0"/>
                <a:cs typeface="+mj-cs"/>
              </a:rPr>
              <a:t>Pista</a:t>
            </a:r>
            <a:r>
              <a:rPr kumimoji="0" lang="en-US" altLang="zh-CN" sz="4400" b="0" i="0" u="none" strike="noStrike" kern="1200" cap="none" spc="0" normalizeH="0" baseline="0" noProof="0">
                <a:ln>
                  <a:noFill/>
                </a:ln>
                <a:solidFill>
                  <a:srgbClr val="333399"/>
                </a:solidFill>
                <a:effectLst/>
                <a:uLnTx/>
                <a:uFillTx/>
                <a:latin typeface="Tahoma" pitchFamily="34" charset="0"/>
                <a:ea typeface="+mj-ea" pitchFamily="18" charset="0"/>
                <a:cs typeface="Tahoma" pitchFamily="34" charset="0"/>
              </a:rPr>
              <a:t> </a:t>
            </a:r>
            <a:r>
              <a:rPr kumimoji="0" lang="en-US" altLang="zh-CN" sz="4600" b="0" i="0" u="none" strike="noStrike" kern="1200" cap="none" spc="0" normalizeH="0" baseline="0" noProof="0">
                <a:ln>
                  <a:noFill/>
                </a:ln>
                <a:solidFill>
                  <a:schemeClr val="tx1"/>
                </a:solidFill>
                <a:effectLst/>
                <a:uLnTx/>
                <a:uFillTx/>
                <a:latin typeface="+mj-lt" pitchFamily="18" charset="0"/>
                <a:ea typeface="+mj-ea" pitchFamily="18" charset="0"/>
                <a:cs typeface="+mj-cs"/>
              </a:rPr>
              <a:t>y Sector</a:t>
            </a:r>
            <a:endParaRPr kumimoji="0" lang="es-ES_tradnl" sz="4600" b="0" i="0" u="none" strike="noStrike" kern="1200" cap="none" spc="0" normalizeH="0" baseline="0" noProof="0">
              <a:ln>
                <a:noFill/>
              </a:ln>
              <a:solidFill>
                <a:schemeClr val="tx1"/>
              </a:solidFill>
              <a:effectLst/>
              <a:uLnTx/>
              <a:uFillTx/>
              <a:latin typeface="+mj-lt"/>
              <a:ea typeface="+mj-ea"/>
              <a:cs typeface="+mj-cs"/>
            </a:endParaRPr>
          </a:p>
        </p:txBody>
      </p:sp>
      <p:sp>
        <p:nvSpPr>
          <p:cNvPr id="14340" name="Rectangle 4"/>
          <p:cNvSpPr/>
          <p:nvPr/>
        </p:nvSpPr>
        <p:spPr>
          <a:xfrm>
            <a:off x="323850" y="188913"/>
            <a:ext cx="8642350" cy="6480175"/>
          </a:xfrm>
          <a:prstGeom prst="rect">
            <a:avLst/>
          </a:prstGeom>
          <a:noFill/>
          <a:ln w="38100">
            <a:noFill/>
            <a:miter lim="800000"/>
          </a:ln>
        </p:spPr>
        <p:txBody>
          <a:bodyPr wrap="none" anchor="ctr" anchorCtr="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14341" name="Text Box 7"/>
          <p:cNvSpPr txBox="1"/>
          <p:nvPr/>
        </p:nvSpPr>
        <p:spPr>
          <a:xfrm>
            <a:off x="5540375" y="1214438"/>
            <a:ext cx="3460750" cy="2678112"/>
          </a:xfrm>
          <a:prstGeom prst="rect">
            <a:avLst/>
          </a:prstGeom>
          <a:noFill/>
          <a:ln>
            <a:noFill/>
            <a:miter lim="800000"/>
          </a:ln>
        </p:spPr>
        <p:txBody>
          <a:bodyPr>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buChar char="•"/>
            </a:pPr>
            <a:r>
              <a:rPr lang="es-AR" altLang="zh-CN" sz="2400">
                <a:ea typeface="SimSun" pitchFamily="2" charset="-122"/>
              </a:rPr>
              <a:t>Un número entero de sectores se graban en una pista.</a:t>
            </a:r>
          </a:p>
          <a:p>
            <a:pPr marL="0" lvl="0" indent="0" eaLnBrk="1" hangingPunct="1"/>
            <a:endParaRPr lang="es-AR" altLang="zh-CN" sz="2400">
              <a:ea typeface="SimSun" pitchFamily="2" charset="-122"/>
            </a:endParaRPr>
          </a:p>
          <a:p>
            <a:pPr marL="0" lvl="0" indent="0" eaLnBrk="1" hangingPunct="1">
              <a:buChar char="•"/>
            </a:pPr>
            <a:r>
              <a:rPr lang="es-AR" altLang="zh-CN" sz="2400">
                <a:ea typeface="SimSun" pitchFamily="2" charset="-122"/>
              </a:rPr>
              <a:t>El sector es la unidad de transferencia de/hacia el disco.</a:t>
            </a:r>
            <a:endParaRPr lang="es-AR" altLang="en-US" sz="2400"/>
          </a:p>
        </p:txBody>
      </p:sp>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68313" y="549275"/>
            <a:ext cx="8229600" cy="503238"/>
          </a:xfrm>
          <a:prstGeom prst="rect">
            <a:avLst/>
          </a:prstGeom>
        </p:spPr>
        <p:txBody>
          <a:bodyPr vert="horz" wrap="square" lIns="91440" tIns="45720" rIns="91440" bIns="45720" numCol="1" rtlCol="0" anchor="ctr" anchorCtr="0" compatLnSpc="1">
            <a:prstTxWarp prst="textNoShape">
              <a:avLst/>
            </a:prstTxWarp>
            <a:normAutofit fontScale="90000"/>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600" b="0" i="0" u="none" strike="noStrike" kern="1200" cap="none" spc="0" normalizeH="0" baseline="0" noProof="0">
                <a:ln>
                  <a:noFill/>
                </a:ln>
                <a:solidFill>
                  <a:schemeClr val="tx1"/>
                </a:solidFill>
                <a:effectLst/>
                <a:uLnTx/>
                <a:uFillTx/>
                <a:latin typeface="+mj-lt" pitchFamily="18" charset="0"/>
                <a:ea typeface="+mj-ea" pitchFamily="18" charset="0"/>
                <a:cs typeface="+mj-cs"/>
              </a:rPr>
              <a:t>Sector</a:t>
            </a:r>
            <a:r>
              <a:rPr kumimoji="0" lang="en-US" altLang="zh-CN" sz="4400" b="0" i="0" u="none" strike="noStrike" kern="1200" cap="none" spc="0" normalizeH="0" baseline="0" noProof="0">
                <a:ln>
                  <a:noFill/>
                </a:ln>
                <a:solidFill>
                  <a:srgbClr val="333399"/>
                </a:solidFill>
                <a:effectLst/>
                <a:uLnTx/>
                <a:uFillTx/>
                <a:latin typeface="Tahoma" pitchFamily="34" charset="0"/>
                <a:ea typeface="+mj-ea" pitchFamily="18" charset="0"/>
                <a:cs typeface="Tahoma" pitchFamily="34" charset="0"/>
              </a:rPr>
              <a:t> </a:t>
            </a:r>
            <a:r>
              <a:rPr kumimoji="0" lang="en-US" altLang="zh-CN" sz="4600" b="0" i="0" u="none" strike="noStrike" kern="1200" cap="none" spc="0" normalizeH="0" baseline="0" noProof="0" err="1">
                <a:ln>
                  <a:noFill/>
                </a:ln>
                <a:solidFill>
                  <a:schemeClr val="tx1"/>
                </a:solidFill>
                <a:effectLst/>
                <a:uLnTx/>
                <a:uFillTx/>
                <a:latin typeface="+mj-lt" pitchFamily="18" charset="0"/>
                <a:ea typeface="+mj-ea" pitchFamily="18" charset="0"/>
                <a:cs typeface="+mj-cs"/>
              </a:rPr>
              <a:t>típico</a:t>
            </a:r>
            <a:endParaRPr kumimoji="0" lang="es-ES_tradnl" altLang="zh-CN" sz="4600" b="0" i="0" u="none" strike="noStrike" kern="1200" cap="none" spc="0" normalizeH="0" baseline="0" noProof="0">
              <a:ln>
                <a:noFill/>
              </a:ln>
              <a:solidFill>
                <a:schemeClr val="tx1"/>
              </a:solidFill>
              <a:effectLst/>
              <a:uLnTx/>
              <a:uFillTx/>
              <a:latin typeface="+mj-lt"/>
              <a:ea typeface="+mj-ea"/>
              <a:cs typeface="+mj-cs"/>
            </a:endParaRPr>
          </a:p>
        </p:txBody>
      </p:sp>
      <p:sp>
        <p:nvSpPr>
          <p:cNvPr id="15363" name="Text Box 7"/>
          <p:cNvSpPr txBox="1"/>
          <p:nvPr/>
        </p:nvSpPr>
        <p:spPr>
          <a:xfrm>
            <a:off x="1054100" y="3398838"/>
            <a:ext cx="7046913" cy="2308225"/>
          </a:xfrm>
          <a:prstGeom prst="rect">
            <a:avLst/>
          </a:prstGeom>
          <a:noFill/>
          <a:ln>
            <a:noFill/>
            <a:miter lim="800000"/>
          </a:ln>
        </p:spPr>
        <p:txBody>
          <a:bodyPr>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buFont typeface="Wingdings" panose="05000000000000000000" pitchFamily="2" charset="2"/>
              <a:buChar char="Ø"/>
            </a:pPr>
            <a:r>
              <a:rPr lang="en-US" altLang="zh-CN">
                <a:ea typeface="SimSun" pitchFamily="2" charset="-122"/>
              </a:rPr>
              <a:t>Sucesión o serie de bits divididos en campos</a:t>
            </a:r>
          </a:p>
          <a:p>
            <a:pPr marL="0" lvl="0" indent="0" eaLnBrk="1" hangingPunct="1"/>
            <a:endParaRPr lang="en-US" altLang="zh-CN">
              <a:ea typeface="SimSun" pitchFamily="2" charset="-122"/>
            </a:endParaRPr>
          </a:p>
          <a:p>
            <a:pPr marL="0" lvl="0" indent="0" eaLnBrk="1" hangingPunct="1">
              <a:buChar char="•"/>
            </a:pPr>
            <a:r>
              <a:rPr lang="en-US" altLang="zh-CN" b="1">
                <a:ea typeface="SimSun" pitchFamily="2" charset="-122"/>
              </a:rPr>
              <a:t>Encabezado</a:t>
            </a:r>
            <a:r>
              <a:rPr lang="en-US" altLang="zh-CN">
                <a:ea typeface="SimSun" pitchFamily="2" charset="-122"/>
              </a:rPr>
              <a:t> con información para sincronizar la lectura  identificar el sector.</a:t>
            </a:r>
            <a:endParaRPr lang="en-US" altLang="zh-CN" b="1">
              <a:ea typeface="SimSun" pitchFamily="2" charset="-122"/>
            </a:endParaRPr>
          </a:p>
          <a:p>
            <a:pPr marL="0" lvl="0" indent="0" eaLnBrk="1" hangingPunct="1">
              <a:buChar char="•"/>
            </a:pPr>
            <a:r>
              <a:rPr lang="en-US" altLang="zh-CN" b="1">
                <a:ea typeface="SimSun" pitchFamily="2" charset="-122"/>
              </a:rPr>
              <a:t>Datos</a:t>
            </a:r>
            <a:r>
              <a:rPr lang="en-US" altLang="zh-CN">
                <a:ea typeface="SimSun" pitchFamily="2" charset="-122"/>
              </a:rPr>
              <a:t> con longitud en bytes expresada usualmente como potencia de 2.</a:t>
            </a:r>
            <a:endParaRPr lang="en-US" altLang="zh-CN" b="1">
              <a:ea typeface="SimSun" pitchFamily="2" charset="-122"/>
            </a:endParaRPr>
          </a:p>
          <a:p>
            <a:pPr marL="0" lvl="0" indent="0" eaLnBrk="1" hangingPunct="1">
              <a:buChar char="•"/>
            </a:pPr>
            <a:r>
              <a:rPr lang="en-US" altLang="zh-CN" b="1">
                <a:ea typeface="SimSun" pitchFamily="2" charset="-122"/>
              </a:rPr>
              <a:t>Código para errores</a:t>
            </a:r>
            <a:r>
              <a:rPr lang="en-US" altLang="zh-CN">
                <a:ea typeface="SimSun" pitchFamily="2" charset="-122"/>
              </a:rPr>
              <a:t> con información para detectar   y/o corregir posibles errores.</a:t>
            </a:r>
          </a:p>
        </p:txBody>
      </p:sp>
      <p:pic>
        <p:nvPicPr>
          <p:cNvPr id="15364" name="imagerId36"/>
          <p:cNvPicPr>
            <a:picLocks noChangeAspect="1"/>
          </p:cNvPicPr>
          <p:nvPr/>
        </p:nvPicPr>
        <p:blipFill>
          <a:blip r:embed="rId2"/>
          <a:stretch>
            <a:fillRect/>
          </a:stretch>
        </p:blipFill>
        <p:spPr>
          <a:xfrm>
            <a:off x="1054100" y="1773238"/>
            <a:ext cx="7188200" cy="152400"/>
          </a:xfrm>
          <a:prstGeom prst="rect">
            <a:avLst/>
          </a:prstGeom>
          <a:noFill/>
          <a:ln>
            <a:noFill/>
            <a:miter lim="800000"/>
          </a:ln>
        </p:spPr>
      </p:pic>
      <p:sp>
        <p:nvSpPr>
          <p:cNvPr id="15365" name="Rectangle 9"/>
          <p:cNvSpPr/>
          <p:nvPr/>
        </p:nvSpPr>
        <p:spPr>
          <a:xfrm>
            <a:off x="755650" y="1268413"/>
            <a:ext cx="3905250" cy="366712"/>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r>
              <a:rPr lang="en-US" altLang="zh-CN" b="1">
                <a:ea typeface="SimSun" pitchFamily="2" charset="-122"/>
              </a:rPr>
              <a:t>Un sector</a:t>
            </a:r>
          </a:p>
        </p:txBody>
      </p:sp>
      <p:sp>
        <p:nvSpPr>
          <p:cNvPr id="15366" name="WS_polygon34"/>
          <p:cNvSpPr/>
          <p:nvPr/>
        </p:nvSpPr>
        <p:spPr bwMode="auto">
          <a:xfrm>
            <a:off x="2700338" y="1844675"/>
            <a:ext cx="22225" cy="622300"/>
          </a:xfrm>
          <a:custGeom>
            <a:avLst/>
            <a:gdLst>
              <a:gd name="GT0" fmla="*/ 3163 w 21600"/>
              <a:gd name="GT1" fmla="+- l GT0 0"/>
              <a:gd name="GT2" fmla="*/ 3163 h 21600"/>
              <a:gd name="GT3" fmla="+- t GT2 0"/>
              <a:gd name="GT4" fmla="*/ 18437 w 21600"/>
              <a:gd name="GT5" fmla="+- l GT4 0"/>
              <a:gd name="GT6" fmla="*/ 18437 h 21600"/>
              <a:gd name="GT7" fmla="+- t GT6 0"/>
            </a:gdLst>
            <a:ahLst/>
            <a:cxnLst>
              <a:cxn ang="0">
                <a:pos x="17044" y="0"/>
              </a:cxn>
              <a:cxn ang="0">
                <a:pos x="4261" y="2147483647"/>
              </a:cxn>
              <a:cxn ang="0">
                <a:pos x="17044" y="2147483647"/>
              </a:cxn>
              <a:cxn ang="0">
                <a:pos x="38352" y="2147483647"/>
              </a:cxn>
              <a:cxn ang="0">
                <a:pos x="29831" y="2147483647"/>
              </a:cxn>
              <a:cxn ang="0">
                <a:pos x="21311" y="2147483647"/>
              </a:cxn>
            </a:cxnLst>
            <a:rect l="GT1" t="GT3" r="GT5" b="GT7"/>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FFFF">
              <a:alpha val="0"/>
            </a:srgbClr>
          </a:solidFill>
          <a:ln w="12700">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15367" name="WS_polygon34"/>
          <p:cNvSpPr/>
          <p:nvPr/>
        </p:nvSpPr>
        <p:spPr bwMode="auto">
          <a:xfrm>
            <a:off x="5989638" y="1844675"/>
            <a:ext cx="22225" cy="622300"/>
          </a:xfrm>
          <a:custGeom>
            <a:avLst/>
            <a:gdLst>
              <a:gd name="GT0" fmla="*/ 3163 w 21600"/>
              <a:gd name="GT1" fmla="+- l GT0 0"/>
              <a:gd name="GT2" fmla="*/ 3163 h 21600"/>
              <a:gd name="GT3" fmla="+- t GT2 0"/>
              <a:gd name="GT4" fmla="*/ 18437 w 21600"/>
              <a:gd name="GT5" fmla="+- l GT4 0"/>
              <a:gd name="GT6" fmla="*/ 18437 h 21600"/>
              <a:gd name="GT7" fmla="+- t GT6 0"/>
            </a:gdLst>
            <a:ahLst/>
            <a:cxnLst>
              <a:cxn ang="0">
                <a:pos x="17044" y="0"/>
              </a:cxn>
              <a:cxn ang="0">
                <a:pos x="4261" y="2147483647"/>
              </a:cxn>
              <a:cxn ang="0">
                <a:pos x="17044" y="2147483647"/>
              </a:cxn>
              <a:cxn ang="0">
                <a:pos x="38352" y="2147483647"/>
              </a:cxn>
              <a:cxn ang="0">
                <a:pos x="29831" y="2147483647"/>
              </a:cxn>
              <a:cxn ang="0">
                <a:pos x="21311" y="2147483647"/>
              </a:cxn>
            </a:cxnLst>
            <a:rect l="GT1" t="GT3" r="GT5" b="GT7"/>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FFFF">
              <a:alpha val="0"/>
            </a:srgbClr>
          </a:solidFill>
          <a:ln w="12700">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15368" name="Rectangle 12"/>
          <p:cNvSpPr/>
          <p:nvPr/>
        </p:nvSpPr>
        <p:spPr>
          <a:xfrm>
            <a:off x="900113" y="2349500"/>
            <a:ext cx="7416800" cy="366713"/>
          </a:xfrm>
          <a:prstGeom prst="rect">
            <a:avLst/>
          </a:prstGeom>
          <a:noFill/>
          <a:ln>
            <a:noFill/>
            <a:miter lim="800000"/>
          </a:ln>
        </p:spPr>
        <p:txBody>
          <a:bodyPr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algn="ctr" eaLnBrk="1" hangingPunct="1">
              <a:tabLst>
                <a:tab pos="4395788" algn="l"/>
              </a:tabLst>
            </a:pPr>
            <a:r>
              <a:rPr lang="en-US" altLang="zh-CN" b="1">
                <a:ea typeface="SimSun" pitchFamily="2" charset="-122"/>
              </a:rPr>
              <a:t>Encabezado</a:t>
            </a:r>
            <a:r>
              <a:rPr lang="en-US" altLang="zh-CN">
                <a:ea typeface="SimSun" pitchFamily="2" charset="-122"/>
              </a:rPr>
              <a:t>	    </a:t>
            </a:r>
            <a:r>
              <a:rPr lang="en-US" altLang="zh-CN" b="1">
                <a:ea typeface="SimSun" pitchFamily="2" charset="-122"/>
              </a:rPr>
              <a:t>Datos                                Código para errores</a:t>
            </a:r>
          </a:p>
        </p:txBody>
      </p:sp>
      <p:sp>
        <p:nvSpPr>
          <p:cNvPr id="15369" name="Rectangle 13"/>
          <p:cNvSpPr/>
          <p:nvPr/>
        </p:nvSpPr>
        <p:spPr>
          <a:xfrm>
            <a:off x="611188" y="1881188"/>
            <a:ext cx="7777162" cy="366712"/>
          </a:xfrm>
          <a:prstGeom prst="rect">
            <a:avLst/>
          </a:prstGeom>
          <a:noFill/>
          <a:ln>
            <a:noFill/>
            <a:miter lim="800000"/>
          </a:ln>
        </p:spPr>
        <p:txBody>
          <a:bodyPr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tabLst>
                <a:tab pos="4283075" algn="l"/>
                <a:tab pos="6873875" algn="l"/>
              </a:tabLst>
            </a:pPr>
            <a:r>
              <a:rPr lang="en-US" altLang="zh-CN">
                <a:ea typeface="SimSun" pitchFamily="2" charset="-122"/>
              </a:rPr>
              <a:t>            10 bytes	512 bytes     12 bytes</a:t>
            </a:r>
          </a:p>
        </p:txBody>
      </p:sp>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68313" y="549275"/>
            <a:ext cx="8229600" cy="503238"/>
          </a:xfrm>
          <a:prstGeom prst="rect">
            <a:avLst/>
          </a:prstGeom>
        </p:spPr>
        <p:txBody>
          <a:bodyPr vert="horz" wrap="square" lIns="91440" tIns="45720" rIns="91440" bIns="45720" numCol="1" rtlCol="0" anchor="ctr" anchorCtr="0" compatLnSpc="1">
            <a:prstTxWarp prst="textNoShape">
              <a:avLst/>
            </a:prstTxWarp>
            <a:normAutofit fontScale="90000"/>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600" b="0" i="0" u="none" strike="noStrike" kern="1200" cap="none" spc="0" normalizeH="0" baseline="0" noProof="0" err="1">
                <a:ln>
                  <a:noFill/>
                </a:ln>
                <a:solidFill>
                  <a:schemeClr val="tx1"/>
                </a:solidFill>
                <a:effectLst/>
                <a:uLnTx/>
                <a:uFillTx/>
                <a:latin typeface="+mj-lt" pitchFamily="18" charset="0"/>
                <a:ea typeface="+mj-ea" pitchFamily="18" charset="0"/>
                <a:cs typeface="+mj-cs"/>
              </a:rPr>
              <a:t>Platos</a:t>
            </a:r>
            <a:r>
              <a:rPr kumimoji="0" lang="en-US" altLang="zh-CN" sz="4400" b="0" i="0" u="none" strike="noStrike" kern="1200" cap="none" spc="0" normalizeH="0" baseline="0" noProof="0">
                <a:ln>
                  <a:noFill/>
                </a:ln>
                <a:solidFill>
                  <a:srgbClr val="333399"/>
                </a:solidFill>
                <a:effectLst/>
                <a:uLnTx/>
                <a:uFillTx/>
                <a:latin typeface="Tahoma" pitchFamily="34" charset="0"/>
                <a:ea typeface="+mj-ea" pitchFamily="18" charset="0"/>
                <a:cs typeface="Tahoma" pitchFamily="34" charset="0"/>
              </a:rPr>
              <a:t> </a:t>
            </a:r>
            <a:r>
              <a:rPr kumimoji="0" lang="en-US" altLang="zh-CN" sz="4600" b="0" i="0" u="none" strike="noStrike" kern="1200" cap="none" spc="0" normalizeH="0" baseline="0" noProof="0">
                <a:ln>
                  <a:noFill/>
                </a:ln>
                <a:solidFill>
                  <a:schemeClr val="tx1"/>
                </a:solidFill>
                <a:effectLst/>
                <a:uLnTx/>
                <a:uFillTx/>
                <a:latin typeface="+mj-lt" pitchFamily="18" charset="0"/>
                <a:ea typeface="+mj-ea" pitchFamily="18" charset="0"/>
                <a:cs typeface="+mj-cs"/>
              </a:rPr>
              <a:t>y cabezas</a:t>
            </a:r>
            <a:endParaRPr kumimoji="0" lang="es-ES_tradnl" altLang="zh-CN" sz="4600" b="0" i="0" u="none" strike="noStrike" kern="1200" cap="none" spc="0" normalizeH="0" baseline="0" noProof="0">
              <a:ln>
                <a:noFill/>
              </a:ln>
              <a:solidFill>
                <a:schemeClr val="tx1"/>
              </a:solidFill>
              <a:effectLst/>
              <a:uLnTx/>
              <a:uFillTx/>
              <a:latin typeface="+mj-lt"/>
              <a:ea typeface="+mj-ea"/>
              <a:cs typeface="+mj-cs"/>
            </a:endParaRPr>
          </a:p>
        </p:txBody>
      </p:sp>
      <p:pic>
        <p:nvPicPr>
          <p:cNvPr id="16387" name="imagerId39"/>
          <p:cNvPicPr>
            <a:picLocks noChangeAspect="1"/>
          </p:cNvPicPr>
          <p:nvPr/>
        </p:nvPicPr>
        <p:blipFill>
          <a:blip r:embed="rId2"/>
          <a:stretch>
            <a:fillRect/>
          </a:stretch>
        </p:blipFill>
        <p:spPr>
          <a:xfrm>
            <a:off x="214313" y="1285875"/>
            <a:ext cx="8716962" cy="4987925"/>
          </a:xfrm>
          <a:prstGeom prst="rect">
            <a:avLst/>
          </a:prstGeom>
          <a:noFill/>
          <a:ln>
            <a:noFill/>
            <a:miter lim="800000"/>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055440" y="1515556"/>
            <a:ext cx="10081120" cy="3785652"/>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MX" sz="2400" b="1">
                <a:solidFill>
                  <a:srgbClr val="C00000"/>
                </a:solidFill>
                <a:latin typeface="Arial" pitchFamily="34" charset="0"/>
                <a:cs typeface="Arial" pitchFamily="34" charset="0"/>
              </a:rPr>
              <a:t>RAM dinámica </a:t>
            </a:r>
          </a:p>
          <a:p>
            <a:pPr algn="just"/>
            <a:endParaRPr lang="es-MX" sz="2400" b="1">
              <a:solidFill>
                <a:srgbClr val="C00000"/>
              </a:solidFill>
              <a:latin typeface="Arial" pitchFamily="34" charset="0"/>
              <a:cs typeface="Arial" pitchFamily="34" charset="0"/>
            </a:endParaRPr>
          </a:p>
          <a:p>
            <a:pPr algn="just"/>
            <a:r>
              <a:rPr lang="es-MX" sz="2400">
                <a:latin typeface="Arial" pitchFamily="34" charset="0"/>
                <a:cs typeface="Arial" pitchFamily="34" charset="0"/>
              </a:rPr>
              <a:t>Una RAM dinámica (DRAM) está hecha con celdas que almacenan los datos como cargas eléctricas en condensadores. La presencia o ausencia de carga en un condensador se interpretan como el uno o el cero binarios. Ya que los condensadores tienen una tendencia natural a descargarse, las RAM dinámicas requieren refrescos periódicos para mantener memorizados los datos. El término dinámica hace referencia a esta tendencia a que la carga almacenada se pierda, incluso manteniéndola siempre alimentada.</a:t>
            </a:r>
            <a:endParaRPr lang="es-AR" sz="2400">
              <a:latin typeface="Arial" pitchFamily="34" charset="0"/>
              <a:cs typeface="Arial" pitchFamily="34" charset="0"/>
            </a:endParaRPr>
          </a:p>
        </p:txBody>
      </p:sp>
    </p:spTree>
    <p:extLst>
      <p:ext uri="{BB962C8B-B14F-4D97-AF65-F5344CB8AC3E}">
        <p14:creationId xmlns:p14="http://schemas.microsoft.com/office/powerpoint/2010/main" val="429354327"/>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68313" y="549275"/>
            <a:ext cx="8229600" cy="503238"/>
          </a:xfrm>
          <a:prstGeom prst="rect">
            <a:avLst/>
          </a:prstGeom>
        </p:spPr>
        <p:txBody>
          <a:bodyPr vert="horz" wrap="square" lIns="91440" tIns="45720" rIns="91440" bIns="45720" numCol="1" rtlCol="0" anchor="ctr" anchorCtr="0" compatLnSpc="1">
            <a:prstTxWarp prst="textNoShape">
              <a:avLst/>
            </a:prstTxWarp>
            <a:normAutofit fontScale="90000"/>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400" b="0" i="0" u="none" strike="noStrike" kern="1200" cap="none" spc="0" normalizeH="0" baseline="0" noProof="0">
                <a:ln>
                  <a:noFill/>
                </a:ln>
                <a:solidFill>
                  <a:schemeClr val="tx1"/>
                </a:solidFill>
                <a:effectLst/>
                <a:uLnTx/>
                <a:uFillTx/>
                <a:latin typeface="+mj-lt" pitchFamily="18" charset="0"/>
                <a:ea typeface="+mj-ea" pitchFamily="18" charset="0"/>
                <a:cs typeface="+mj-cs"/>
              </a:rPr>
              <a:t>Cilindros</a:t>
            </a:r>
            <a:endParaRPr kumimoji="0" lang="es-ES_tradnl" altLang="zh-CN" sz="4400" b="0" i="0" u="none" strike="noStrike" kern="1200" cap="none" spc="0" normalizeH="0" baseline="0" noProof="0">
              <a:ln>
                <a:noFill/>
              </a:ln>
              <a:solidFill>
                <a:schemeClr val="tx1"/>
              </a:solidFill>
              <a:effectLst/>
              <a:uLnTx/>
              <a:uFillTx/>
              <a:latin typeface="+mj-lt"/>
              <a:ea typeface="+mj-ea"/>
              <a:cs typeface="+mj-cs"/>
            </a:endParaRPr>
          </a:p>
        </p:txBody>
      </p:sp>
      <p:pic>
        <p:nvPicPr>
          <p:cNvPr id="17411" name="Picture 4"/>
          <p:cNvPicPr>
            <a:picLocks noChangeAspect="1"/>
          </p:cNvPicPr>
          <p:nvPr/>
        </p:nvPicPr>
        <p:blipFill>
          <a:blip r:embed="rId2"/>
          <a:stretch>
            <a:fillRect/>
          </a:stretch>
        </p:blipFill>
        <p:spPr>
          <a:xfrm>
            <a:off x="2714625" y="1785938"/>
            <a:ext cx="3409950" cy="4095750"/>
          </a:xfrm>
          <a:prstGeom prst="rect">
            <a:avLst/>
          </a:prstGeom>
          <a:noFill/>
          <a:ln>
            <a:noFill/>
            <a:miter lim="800000"/>
          </a:ln>
        </p:spPr>
      </p:pic>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ChangeArrowheads="1"/>
          </p:cNvSpPr>
          <p:nvPr/>
        </p:nvSpPr>
        <p:spPr bwMode="auto">
          <a:xfrm>
            <a:off x="1116013" y="1879600"/>
            <a:ext cx="7056437"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361950" marR="0" lvl="0" indent="-361950" algn="just"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defRPr/>
            </a:pPr>
            <a:r>
              <a:rPr kumimoji="0" lang="es-ES" sz="2000" b="0" i="0" u="none" strike="noStrike" kern="1200" cap="none" spc="0" normalizeH="0" baseline="0" noProof="0">
                <a:ln>
                  <a:noFill/>
                </a:ln>
                <a:solidFill>
                  <a:schemeClr val="tx1"/>
                </a:solidFill>
                <a:effectLst/>
                <a:uLnTx/>
                <a:uFillTx/>
                <a:latin typeface="Arial"/>
                <a:ea typeface="+mn-ea" pitchFamily="34" charset="0"/>
                <a:cs typeface="+mn-cs"/>
              </a:rPr>
              <a:t>Velocidad angular a la que giran los platos, medida en revoluciones por minuto (rpm). </a:t>
            </a:r>
          </a:p>
          <a:p>
            <a:pPr marL="361950" marR="0" lvl="0" indent="-361950" algn="just"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defRPr/>
            </a:pPr>
            <a:r>
              <a:rPr kumimoji="0" lang="es-ES" sz="2000" b="0" i="0" u="none" strike="noStrike" kern="1200" cap="none" spc="0" normalizeH="0" baseline="0" noProof="0">
                <a:ln>
                  <a:noFill/>
                </a:ln>
                <a:solidFill>
                  <a:schemeClr val="tx1"/>
                </a:solidFill>
                <a:effectLst/>
                <a:uLnTx/>
                <a:uFillTx/>
                <a:latin typeface="Arial"/>
                <a:ea typeface="+mn-ea" pitchFamily="34" charset="0"/>
                <a:cs typeface="+mn-cs"/>
              </a:rPr>
              <a:t>Los discos duros modernos de gama media tienen una velocidad de 7.200 rpm. </a:t>
            </a:r>
          </a:p>
          <a:p>
            <a:pPr marL="361950" marR="0" lvl="0" indent="-361950" algn="just"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defRPr/>
            </a:pPr>
            <a:r>
              <a:rPr kumimoji="0" lang="es-ES" sz="2000" b="0" i="0" u="none" strike="noStrike" kern="1200" cap="none" spc="0" normalizeH="0" baseline="0" noProof="0">
                <a:ln>
                  <a:noFill/>
                </a:ln>
                <a:solidFill>
                  <a:schemeClr val="tx1"/>
                </a:solidFill>
                <a:effectLst/>
                <a:uLnTx/>
                <a:uFillTx/>
                <a:latin typeface="Arial"/>
                <a:ea typeface="+mn-ea" pitchFamily="34" charset="0"/>
                <a:cs typeface="+mn-cs"/>
              </a:rPr>
              <a:t>Los discos duros portátiles ofrecen una velocidad menor, de 5.400 rpm. </a:t>
            </a:r>
          </a:p>
          <a:p>
            <a:pPr marL="361950" marR="0" lvl="0" indent="-361950" algn="just"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defRPr/>
            </a:pPr>
            <a:r>
              <a:rPr kumimoji="0" lang="es-ES" sz="2000" b="0" i="0" u="none" strike="noStrike" kern="1200" cap="none" spc="0" normalizeH="0" baseline="0" noProof="0">
                <a:ln>
                  <a:noFill/>
                </a:ln>
                <a:solidFill>
                  <a:schemeClr val="tx1"/>
                </a:solidFill>
                <a:effectLst/>
                <a:uLnTx/>
                <a:uFillTx/>
                <a:latin typeface="Arial"/>
                <a:ea typeface="+mn-ea" pitchFamily="34" charset="0"/>
                <a:cs typeface="+mn-cs"/>
              </a:rPr>
              <a:t>Existen velocidades mayores (10.000-15.000 rpm), pero se utilizan en equipos destinados a un uso profesional.</a:t>
            </a:r>
          </a:p>
          <a:p>
            <a:pPr marL="361950" marR="0" lvl="0" indent="-361950" algn="just"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defRPr/>
            </a:pPr>
            <a:r>
              <a:rPr kumimoji="0" lang="es-ES" sz="2000" b="0" i="0" u="none" strike="noStrike" kern="1200" cap="none" spc="0" normalizeH="0" baseline="0" noProof="0">
                <a:ln>
                  <a:noFill/>
                </a:ln>
                <a:solidFill>
                  <a:schemeClr val="tx1"/>
                </a:solidFill>
                <a:effectLst/>
                <a:uLnTx/>
                <a:uFillTx/>
                <a:latin typeface="Arial"/>
                <a:ea typeface="+mn-ea" pitchFamily="34" charset="0"/>
                <a:cs typeface="+mn-cs"/>
              </a:rPr>
              <a:t> Cuanto mayor sea la velocidad de rotación tardaremos menos en situarnos en el sector en que esta situada la información requerida</a:t>
            </a:r>
            <a:endParaRPr kumimoji="0" lang="es-ES_tradnl" altLang="zh-CN" sz="2000" b="0" i="0" u="none" strike="noStrike" kern="1200" cap="none" spc="0" normalizeH="0" baseline="0" noProof="0">
              <a:ln>
                <a:noFill/>
              </a:ln>
              <a:solidFill>
                <a:schemeClr val="tx1"/>
              </a:solidFill>
              <a:effectLst/>
              <a:uLnTx/>
              <a:uFillTx/>
              <a:latin typeface="+mn-lt"/>
              <a:ea typeface="SimSun" pitchFamily="2" charset="-122"/>
              <a:cs typeface="+mn-cs"/>
            </a:endParaRPr>
          </a:p>
        </p:txBody>
      </p:sp>
      <p:sp>
        <p:nvSpPr>
          <p:cNvPr id="18435" name="Rectangle 7"/>
          <p:cNvSpPr>
            <a:spLocks noChangeArrowheads="1"/>
          </p:cNvSpPr>
          <p:nvPr/>
        </p:nvSpPr>
        <p:spPr bwMode="auto">
          <a:xfrm>
            <a:off x="1116013" y="854075"/>
            <a:ext cx="7056437" cy="503238"/>
          </a:xfrm>
          <a:prstGeom prst="rect">
            <a:avLst/>
          </a:prstGeom>
          <a:noFill/>
          <a:ln w="9525">
            <a:noFill/>
            <a:miter lim="800000"/>
          </a:ln>
        </p:spPr>
        <p:txBody>
          <a:bodyPr anchor="ct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s-ES_tradnl" altLang="zh-CN"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pitchFamily="18" charset="0"/>
                <a:ea typeface="+mj-ea" pitchFamily="18" charset="0"/>
                <a:cs typeface="+mj-cs"/>
              </a:rPr>
              <a:t>Velocidad</a:t>
            </a:r>
            <a:r>
              <a:rPr kumimoji="0" lang="es-ES_tradnl" altLang="zh-CN" sz="4400" b="0" i="0" u="none" strike="noStrike" kern="1200" cap="none" spc="0" normalizeH="0" baseline="0" noProof="0">
                <a:ln>
                  <a:noFill/>
                </a:ln>
                <a:solidFill>
                  <a:srgbClr val="333399"/>
                </a:solidFill>
                <a:effectLst/>
                <a:uLnTx/>
                <a:uFillTx/>
                <a:latin typeface="Tahoma" pitchFamily="34" charset="0"/>
                <a:ea typeface="SimSun" pitchFamily="2" charset="-122"/>
                <a:cs typeface="Tahoma" pitchFamily="34" charset="0"/>
              </a:rPr>
              <a:t> </a:t>
            </a:r>
            <a:r>
              <a:rPr kumimoji="0" lang="es-ES_tradnl" altLang="zh-CN"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pitchFamily="18" charset="0"/>
                <a:ea typeface="+mj-ea" pitchFamily="18" charset="0"/>
                <a:cs typeface="+mj-cs"/>
              </a:rPr>
              <a:t>de</a:t>
            </a:r>
            <a:r>
              <a:rPr kumimoji="0" lang="es-ES_tradnl" altLang="zh-CN" sz="4400" b="0" i="0" u="none" strike="noStrike" kern="1200" cap="none" spc="0" normalizeH="0" baseline="0" noProof="0">
                <a:ln>
                  <a:noFill/>
                </a:ln>
                <a:solidFill>
                  <a:srgbClr val="333399"/>
                </a:solidFill>
                <a:effectLst/>
                <a:uLnTx/>
                <a:uFillTx/>
                <a:latin typeface="Tahoma" pitchFamily="34" charset="0"/>
                <a:ea typeface="SimSun" pitchFamily="2" charset="-122"/>
                <a:cs typeface="Tahoma" pitchFamily="34" charset="0"/>
              </a:rPr>
              <a:t> </a:t>
            </a:r>
            <a:r>
              <a:rPr kumimoji="0" lang="es-ES_tradnl" altLang="zh-CN"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pitchFamily="18" charset="0"/>
                <a:ea typeface="+mj-ea" pitchFamily="18" charset="0"/>
                <a:cs typeface="+mj-cs"/>
              </a:rPr>
              <a:t>giro</a:t>
            </a:r>
            <a:r>
              <a:rPr kumimoji="0" lang="es-ES_tradnl" altLang="zh-CN" sz="4400" b="0" i="0" u="none" strike="noStrike" kern="1200" cap="none" spc="0" normalizeH="0" baseline="0" noProof="0">
                <a:ln>
                  <a:noFill/>
                </a:ln>
                <a:solidFill>
                  <a:srgbClr val="333399"/>
                </a:solidFill>
                <a:effectLst/>
                <a:uLnTx/>
                <a:uFillTx/>
                <a:latin typeface="Tahoma" pitchFamily="34" charset="0"/>
                <a:ea typeface="SimSun" pitchFamily="2" charset="-122"/>
                <a:cs typeface="Tahoma" pitchFamily="34" charset="0"/>
              </a:rPr>
              <a:t> </a:t>
            </a:r>
            <a:r>
              <a:rPr kumimoji="0" lang="es-ES_tradnl" altLang="zh-CN"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pitchFamily="18" charset="0"/>
                <a:ea typeface="+mj-ea" pitchFamily="18" charset="0"/>
                <a:cs typeface="+mj-cs"/>
              </a:rPr>
              <a:t>del</a:t>
            </a:r>
            <a:r>
              <a:rPr kumimoji="0" lang="es-ES_tradnl" altLang="zh-CN" sz="4400" b="0" i="0" u="none" strike="noStrike" kern="1200" cap="none" spc="0" normalizeH="0" baseline="0" noProof="0">
                <a:ln>
                  <a:noFill/>
                </a:ln>
                <a:solidFill>
                  <a:srgbClr val="333399"/>
                </a:solidFill>
                <a:effectLst/>
                <a:uLnTx/>
                <a:uFillTx/>
                <a:latin typeface="Tahoma" pitchFamily="34" charset="0"/>
                <a:ea typeface="SimSun" pitchFamily="2" charset="-122"/>
                <a:cs typeface="Tahoma" pitchFamily="34" charset="0"/>
              </a:rPr>
              <a:t> </a:t>
            </a:r>
            <a:r>
              <a:rPr kumimoji="0" lang="es-ES_tradnl" altLang="zh-CN"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pitchFamily="18" charset="0"/>
                <a:ea typeface="+mj-ea" pitchFamily="18" charset="0"/>
                <a:cs typeface="+mj-cs"/>
              </a:rPr>
              <a:t>disco</a:t>
            </a:r>
          </a:p>
        </p:txBody>
      </p:sp>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p:nvPr/>
        </p:nvSpPr>
        <p:spPr>
          <a:xfrm>
            <a:off x="1116013" y="1546225"/>
            <a:ext cx="7056437" cy="4349750"/>
          </a:xfrm>
          <a:prstGeom prst="rect">
            <a:avLst/>
          </a:prstGeom>
          <a:noFill/>
          <a:ln>
            <a:noFill/>
            <a:miter lim="800000"/>
          </a:ln>
        </p:spPr>
        <p:txBody>
          <a:bodyPr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361950" lvl="0" indent="-361950" algn="just" eaLnBrk="1" hangingPunct="1">
              <a:spcBef>
                <a:spcPts val="400"/>
              </a:spcBef>
              <a:buClr>
                <a:schemeClr val="accent1"/>
              </a:buClr>
              <a:buSzPct val="68000"/>
              <a:buFont typeface="Wingdings 3" pitchFamily="18" charset="2"/>
              <a:buChar char=""/>
            </a:pPr>
            <a:r>
              <a:rPr lang="es-AR" altLang="en-US" sz="2000"/>
              <a:t>Este parámetro esta influenciado por la velocidad de giro y por la velocidad de las partes mecánicas. </a:t>
            </a:r>
          </a:p>
          <a:p>
            <a:pPr marL="361950" lvl="0" indent="-361950" algn="just" eaLnBrk="1" hangingPunct="1">
              <a:spcBef>
                <a:spcPts val="400"/>
              </a:spcBef>
              <a:buClr>
                <a:schemeClr val="accent1"/>
              </a:buClr>
              <a:buSzPct val="68000"/>
              <a:buFont typeface="Wingdings 3" pitchFamily="18" charset="2"/>
              <a:buChar char=""/>
            </a:pPr>
            <a:r>
              <a:rPr lang="es-AR" altLang="en-US" sz="2000"/>
              <a:t>Corresponde al flujo máximo de datos que se puede leer/escribir en un determinado momento. </a:t>
            </a:r>
          </a:p>
          <a:p>
            <a:pPr marL="361950" lvl="0" indent="-361950" algn="just" eaLnBrk="1" hangingPunct="1">
              <a:spcBef>
                <a:spcPts val="400"/>
              </a:spcBef>
              <a:buClr>
                <a:schemeClr val="accent1"/>
              </a:buClr>
              <a:buSzPct val="68000"/>
              <a:buFont typeface="Wingdings 3" pitchFamily="18" charset="2"/>
              <a:buChar char=""/>
            </a:pPr>
            <a:r>
              <a:rPr lang="es-AR" altLang="en-US" sz="2000"/>
              <a:t>Hay que tener en cuenta que a medida que el disco se llena este se vuelve más lento.</a:t>
            </a:r>
          </a:p>
          <a:p>
            <a:pPr marL="361950" lvl="0" indent="-361950" algn="just" eaLnBrk="1" hangingPunct="1">
              <a:spcBef>
                <a:spcPts val="400"/>
              </a:spcBef>
              <a:buClr>
                <a:schemeClr val="accent1"/>
              </a:buClr>
              <a:buSzPct val="68000"/>
              <a:buFont typeface="Wingdings 3" pitchFamily="18" charset="2"/>
              <a:buChar char=""/>
            </a:pPr>
            <a:r>
              <a:rPr lang="es-AR" altLang="en-US" sz="2000"/>
              <a:t>Tenemos en cuenta dos velocidades:</a:t>
            </a:r>
          </a:p>
          <a:p>
            <a:pPr marL="819150" lvl="1" indent="-361950" algn="just" eaLnBrk="1" hangingPunct="1">
              <a:spcBef>
                <a:spcPts val="400"/>
              </a:spcBef>
              <a:buClr>
                <a:schemeClr val="accent1"/>
              </a:buClr>
              <a:buSzPct val="68000"/>
              <a:buFont typeface="Wingdings 3" pitchFamily="18" charset="2"/>
              <a:buChar char=""/>
            </a:pPr>
            <a:r>
              <a:rPr lang="es-AR" altLang="en-US" sz="2000"/>
              <a:t>Velocidad máxima de transferencia interna: valor en condiciones teóricas y para cantidades mínimas de datos.</a:t>
            </a:r>
          </a:p>
          <a:p>
            <a:pPr marL="819150" lvl="1" indent="-361950" algn="just" eaLnBrk="1" hangingPunct="1">
              <a:spcBef>
                <a:spcPts val="400"/>
              </a:spcBef>
              <a:buClr>
                <a:schemeClr val="accent1"/>
              </a:buClr>
              <a:buSzPct val="68000"/>
              <a:buFont typeface="Wingdings 3" pitchFamily="18" charset="2"/>
              <a:buChar char=""/>
            </a:pPr>
            <a:r>
              <a:rPr lang="es-AR" altLang="en-US" sz="2000"/>
              <a:t>Velocidad	sostenida:	indica	el rendimiento	al	leer	contenido	en cantidades apreciables de datos.</a:t>
            </a:r>
          </a:p>
        </p:txBody>
      </p:sp>
      <p:sp>
        <p:nvSpPr>
          <p:cNvPr id="19459" name="Rectangle 7"/>
          <p:cNvSpPr>
            <a:spLocks noChangeArrowheads="1"/>
          </p:cNvSpPr>
          <p:nvPr/>
        </p:nvSpPr>
        <p:spPr bwMode="auto">
          <a:xfrm>
            <a:off x="1116013" y="854075"/>
            <a:ext cx="7056437" cy="503238"/>
          </a:xfrm>
          <a:prstGeom prst="rect">
            <a:avLst/>
          </a:prstGeom>
          <a:noFill/>
          <a:ln w="9525">
            <a:noFill/>
            <a:miter lim="800000"/>
          </a:ln>
        </p:spPr>
        <p:txBody>
          <a:bodyPr anchor="ct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s-ES_tradnl" altLang="zh-CN"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pitchFamily="18" charset="0"/>
                <a:ea typeface="+mj-ea" pitchFamily="18" charset="0"/>
                <a:cs typeface="+mj-cs"/>
              </a:rPr>
              <a:t>Velocidad interna</a:t>
            </a:r>
          </a:p>
        </p:txBody>
      </p:sp>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ChangeArrowheads="1"/>
          </p:cNvSpPr>
          <p:nvPr/>
        </p:nvSpPr>
        <p:spPr bwMode="auto">
          <a:xfrm>
            <a:off x="1116013" y="1849438"/>
            <a:ext cx="7056437"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361950" marR="0" lvl="0" indent="-361950" algn="just"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defRPr/>
            </a:pPr>
            <a:r>
              <a:rPr kumimoji="0" lang="es-ES" sz="2000" b="0" i="0" u="none" strike="noStrike" kern="1200" cap="none" spc="0" normalizeH="0" baseline="0" noProof="0">
                <a:ln>
                  <a:noFill/>
                </a:ln>
                <a:solidFill>
                  <a:schemeClr val="tx1"/>
                </a:solidFill>
                <a:effectLst/>
                <a:uLnTx/>
                <a:uFillTx/>
                <a:latin typeface="Arial"/>
                <a:ea typeface="+mn-ea" pitchFamily="34" charset="0"/>
                <a:cs typeface="+mn-cs"/>
              </a:rPr>
              <a:t>Cumple la función de memoria intermedia, entre la parte “rápida” del disco (controladora) y la parte “lenta” (partes internas, mecánicas y magnéticas), almacenando temporalmente la información mientras que está esperando ser procesada.</a:t>
            </a:r>
            <a:endParaRPr kumimoji="0" lang="es-AR" sz="2000" b="0" i="0" u="none" strike="noStrike" kern="1200" cap="none" spc="0" normalizeH="0" baseline="0" noProof="0">
              <a:ln>
                <a:noFill/>
              </a:ln>
              <a:solidFill>
                <a:schemeClr val="tx1"/>
              </a:solidFill>
              <a:effectLst/>
              <a:uLnTx/>
              <a:uFillTx/>
              <a:latin typeface="Arial"/>
              <a:ea typeface="+mn-ea"/>
              <a:cs typeface="+mn-cs"/>
            </a:endParaRPr>
          </a:p>
          <a:p>
            <a:pPr marL="361950" marR="0" lvl="0" indent="-361950" algn="just"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defRPr/>
            </a:pPr>
            <a:endParaRPr kumimoji="0" lang="es-AR" sz="2000" b="0" i="0" u="none" strike="noStrike" kern="1200" cap="none" spc="0" normalizeH="0" baseline="0" noProof="0">
              <a:ln>
                <a:noFill/>
              </a:ln>
              <a:solidFill>
                <a:schemeClr val="tx1"/>
              </a:solidFill>
              <a:effectLst/>
              <a:uLnTx/>
              <a:uFillTx/>
              <a:latin typeface="Arial"/>
              <a:ea typeface="+mn-ea"/>
              <a:cs typeface="+mn-cs"/>
            </a:endParaRPr>
          </a:p>
          <a:p>
            <a:pPr marL="0" marR="0" lvl="0" indent="0" algn="just" defTabSz="914400" rtl="0" eaLnBrk="1" fontAlgn="base" latinLnBrk="0" hangingPunct="1">
              <a:lnSpc>
                <a:spcPct val="100000"/>
              </a:lnSpc>
              <a:spcBef>
                <a:spcPts val="400"/>
              </a:spcBef>
              <a:spcAft>
                <a:spcPct val="0"/>
              </a:spcAft>
              <a:buClr>
                <a:schemeClr val="accent1"/>
              </a:buClr>
              <a:buSzPct val="68000"/>
              <a:buFontTx/>
              <a:buNone/>
              <a:defRPr/>
            </a:pPr>
            <a:r>
              <a:rPr kumimoji="0" lang="es-ES" sz="2400" b="1" i="0" u="none" strike="noStrike" kern="1200" cap="none" spc="0" normalizeH="0" baseline="0" noProof="0">
                <a:ln>
                  <a:noFill/>
                </a:ln>
                <a:solidFill>
                  <a:schemeClr val="tx1"/>
                </a:solidFill>
                <a:effectLst/>
                <a:uLnTx/>
                <a:uFillTx/>
                <a:latin typeface="Arial"/>
                <a:ea typeface="+mn-ea" pitchFamily="34" charset="0"/>
                <a:cs typeface="+mn-cs"/>
              </a:rPr>
              <a:t>Velocidad externa</a:t>
            </a:r>
            <a:endParaRPr kumimoji="0" lang="es-AR" sz="2400" b="0" i="0" u="none" strike="noStrike" kern="1200" cap="none" spc="0" normalizeH="0" baseline="0" noProof="0">
              <a:ln>
                <a:noFill/>
              </a:ln>
              <a:solidFill>
                <a:schemeClr val="tx1"/>
              </a:solidFill>
              <a:effectLst/>
              <a:uLnTx/>
              <a:uFillTx/>
              <a:latin typeface="Arial"/>
              <a:ea typeface="+mn-ea"/>
              <a:cs typeface="+mn-cs"/>
            </a:endParaRPr>
          </a:p>
          <a:p>
            <a:pPr marL="361950" marR="0" lvl="0" indent="-361950" algn="just"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defRPr/>
            </a:pPr>
            <a:r>
              <a:rPr kumimoji="0" lang="es-ES" sz="2000" b="0" i="0" u="none" strike="noStrike" kern="1200" cap="none" spc="0" normalizeH="0" baseline="0" noProof="0">
                <a:ln>
                  <a:noFill/>
                </a:ln>
                <a:solidFill>
                  <a:schemeClr val="tx1"/>
                </a:solidFill>
                <a:effectLst/>
                <a:uLnTx/>
                <a:uFillTx/>
                <a:latin typeface="Arial"/>
                <a:ea typeface="+mn-ea" pitchFamily="34" charset="0"/>
                <a:cs typeface="+mn-cs"/>
              </a:rPr>
              <a:t>Velocidad a la que la interfaz transmite los datos entre la “salida” del disco duro (buffer) y el resto de los componentes del PC.</a:t>
            </a:r>
            <a:endParaRPr kumimoji="0" lang="es-AR" sz="2000" b="0" i="0" u="none" strike="noStrike" kern="1200" cap="none" spc="0" normalizeH="0" baseline="0" noProof="0">
              <a:ln>
                <a:noFill/>
              </a:ln>
              <a:solidFill>
                <a:schemeClr val="tx1"/>
              </a:solidFill>
              <a:effectLst/>
              <a:uLnTx/>
              <a:uFillTx/>
              <a:latin typeface="Arial"/>
              <a:ea typeface="+mn-ea"/>
              <a:cs typeface="+mn-cs"/>
            </a:endParaRPr>
          </a:p>
          <a:p>
            <a:pPr marL="361950" marR="0" lvl="0" indent="-361950" algn="just"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defRPr/>
            </a:pPr>
            <a:endParaRPr kumimoji="0" lang="es-AR" sz="2000" b="0" i="0" u="none" strike="noStrike" kern="1200" cap="none" spc="0" normalizeH="0" baseline="0" noProof="0">
              <a:ln>
                <a:noFill/>
              </a:ln>
              <a:solidFill>
                <a:schemeClr val="tx1"/>
              </a:solidFill>
              <a:effectLst/>
              <a:uLnTx/>
              <a:uFillTx/>
              <a:latin typeface="Arial"/>
              <a:ea typeface="+mn-ea"/>
              <a:cs typeface="+mn-cs"/>
            </a:endParaRPr>
          </a:p>
        </p:txBody>
      </p:sp>
      <p:sp>
        <p:nvSpPr>
          <p:cNvPr id="20483" name="Rectangle 7"/>
          <p:cNvSpPr>
            <a:spLocks noChangeArrowheads="1"/>
          </p:cNvSpPr>
          <p:nvPr/>
        </p:nvSpPr>
        <p:spPr bwMode="auto">
          <a:xfrm>
            <a:off x="1116013" y="854075"/>
            <a:ext cx="7056437" cy="503238"/>
          </a:xfrm>
          <a:prstGeom prst="rect">
            <a:avLst/>
          </a:prstGeom>
          <a:noFill/>
          <a:ln w="9525">
            <a:noFill/>
            <a:miter lim="800000"/>
          </a:ln>
        </p:spPr>
        <p:txBody>
          <a:bodyPr anchor="ct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s-ES_tradnl" altLang="zh-CN"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pitchFamily="18" charset="0"/>
                <a:ea typeface="+mj-ea" pitchFamily="18" charset="0"/>
                <a:cs typeface="+mj-cs"/>
              </a:rPr>
              <a:t>Tamaño de Buffer o caché y velocidad externa</a:t>
            </a:r>
          </a:p>
        </p:txBody>
      </p:sp>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polygon1" hidden="1"/>
          <p:cNvSpPr>
            <a:spLocks noSelect="1"/>
          </p:cNvSpPr>
          <p:nvPr/>
        </p:nvSpPr>
        <p:spPr bwMode="auto">
          <a:xfrm>
            <a:off x="-350837" y="0"/>
            <a:ext cx="635000" cy="635000"/>
          </a:xfrm>
          <a:custGeom>
            <a:avLst/>
            <a:gdLst>
              <a:gd name="GT0" fmla="*/ 3163 w 72000"/>
              <a:gd name="GT1" fmla="+- l GT0 0"/>
              <a:gd name="GT2" fmla="*/ 3163 h 54000"/>
              <a:gd name="GT3" fmla="+- t GT2 0"/>
              <a:gd name="GT4" fmla="*/ 18437 w 72000"/>
              <a:gd name="GT5" fmla="+- l GT4 0"/>
              <a:gd name="GT6" fmla="*/ 18437 h 54000"/>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0" y="0"/>
              </a:cxn>
              <a:cxn ang="0">
                <a:pos x="0" y="0"/>
              </a:cxn>
            </a:cxnLst>
            <a:rect l="GT1" t="GT3" r="GT5" b="GT7"/>
            <a:pathLst>
              <a:path w="72000" h="54000">
                <a:moveTo>
                  <a:pt x="0" y="54000"/>
                </a:moveTo>
                <a:lnTo>
                  <a:pt x="0" y="54000"/>
                </a:lnTo>
                <a:lnTo>
                  <a:pt x="72000" y="54000"/>
                </a:lnTo>
                <a:lnTo>
                  <a:pt x="72000" y="0"/>
                </a:lnTo>
                <a:lnTo>
                  <a:pt x="0" y="0"/>
                </a:lnTo>
                <a:lnTo>
                  <a:pt x="0" y="54000"/>
                </a:lnTo>
                <a:lnTo>
                  <a:pt x="0" y="0"/>
                </a:lnTo>
                <a:lnTo>
                  <a:pt x="0" y="54000"/>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1507" name="polygon2" hidden="1"/>
          <p:cNvSpPr>
            <a:spLocks noSelect="1"/>
          </p:cNvSpPr>
          <p:nvPr/>
        </p:nvSpPr>
        <p:spPr bwMode="auto">
          <a:xfrm>
            <a:off x="-350837" y="0"/>
            <a:ext cx="635000" cy="635000"/>
          </a:xfrm>
          <a:custGeom>
            <a:avLst/>
            <a:gdLst>
              <a:gd name="GT0" fmla="*/ 3163 w 3450"/>
              <a:gd name="GT1" fmla="+- l GT0 0"/>
              <a:gd name="GT2" fmla="*/ 3163 h 3738"/>
              <a:gd name="GT3" fmla="+- t GT2 0"/>
              <a:gd name="GT4" fmla="*/ 18437 w 3450"/>
              <a:gd name="GT5" fmla="+- l GT4 0"/>
              <a:gd name="GT6" fmla="*/ 18437 h 3738"/>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0" y="0"/>
              </a:cxn>
              <a:cxn ang="0">
                <a:pos x="0" y="0"/>
              </a:cxn>
            </a:cxnLst>
            <a:rect l="GT1" t="GT3" r="GT5" b="GT7"/>
            <a:pathLst>
              <a:path w="3450" h="3738">
                <a:moveTo>
                  <a:pt x="0" y="3738"/>
                </a:moveTo>
                <a:lnTo>
                  <a:pt x="0" y="3738"/>
                </a:lnTo>
                <a:lnTo>
                  <a:pt x="3450" y="3738"/>
                </a:lnTo>
                <a:lnTo>
                  <a:pt x="3450" y="0"/>
                </a:lnTo>
                <a:lnTo>
                  <a:pt x="0" y="0"/>
                </a:lnTo>
                <a:lnTo>
                  <a:pt x="0" y="3738"/>
                </a:lnTo>
                <a:lnTo>
                  <a:pt x="0" y="0"/>
                </a:lnTo>
                <a:lnTo>
                  <a:pt x="0" y="3738"/>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1508" name="polygon4" hidden="1"/>
          <p:cNvSpPr>
            <a:spLocks noSelect="1"/>
          </p:cNvSpPr>
          <p:nvPr/>
        </p:nvSpPr>
        <p:spPr bwMode="auto">
          <a:xfrm>
            <a:off x="-350837" y="0"/>
            <a:ext cx="635000" cy="635000"/>
          </a:xfrm>
          <a:custGeom>
            <a:avLst/>
            <a:gdLst>
              <a:gd name="GT0" fmla="*/ 3163 w 3325"/>
              <a:gd name="GT1" fmla="+- l GT0 0"/>
              <a:gd name="GT2" fmla="*/ 3163 h 3738"/>
              <a:gd name="GT3" fmla="+- t GT2 0"/>
              <a:gd name="GT4" fmla="*/ 18437 w 3325"/>
              <a:gd name="GT5" fmla="+- l GT4 0"/>
              <a:gd name="GT6" fmla="*/ 18437 h 3738"/>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0" y="0"/>
              </a:cxn>
              <a:cxn ang="0">
                <a:pos x="0" y="0"/>
              </a:cxn>
            </a:cxnLst>
            <a:rect l="GT1" t="GT3" r="GT5" b="GT7"/>
            <a:pathLst>
              <a:path w="3324" h="3738">
                <a:moveTo>
                  <a:pt x="0" y="3738"/>
                </a:moveTo>
                <a:lnTo>
                  <a:pt x="0" y="3738"/>
                </a:lnTo>
                <a:lnTo>
                  <a:pt x="3325" y="3738"/>
                </a:lnTo>
                <a:lnTo>
                  <a:pt x="3325" y="0"/>
                </a:lnTo>
                <a:lnTo>
                  <a:pt x="0" y="0"/>
                </a:lnTo>
                <a:lnTo>
                  <a:pt x="0" y="3738"/>
                </a:lnTo>
                <a:lnTo>
                  <a:pt x="0" y="0"/>
                </a:lnTo>
                <a:lnTo>
                  <a:pt x="0" y="3738"/>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1509" name="Rectangle 14"/>
          <p:cNvSpPr/>
          <p:nvPr/>
        </p:nvSpPr>
        <p:spPr>
          <a:xfrm>
            <a:off x="-350837"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1510" name="Rectangle 15"/>
          <p:cNvSpPr/>
          <p:nvPr/>
        </p:nvSpPr>
        <p:spPr>
          <a:xfrm>
            <a:off x="350838"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1511" name="Rectangle 16"/>
          <p:cNvSpPr/>
          <p:nvPr/>
        </p:nvSpPr>
        <p:spPr>
          <a:xfrm>
            <a:off x="350838"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1512" name="Rectangle 17"/>
          <p:cNvSpPr/>
          <p:nvPr/>
        </p:nvSpPr>
        <p:spPr>
          <a:xfrm>
            <a:off x="350838"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1513" name="Rectangle 18"/>
          <p:cNvSpPr/>
          <p:nvPr/>
        </p:nvSpPr>
        <p:spPr>
          <a:xfrm>
            <a:off x="350838"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1514" name="Rectangle 19"/>
          <p:cNvSpPr>
            <a:spLocks noChangeArrowheads="1"/>
          </p:cNvSpPr>
          <p:nvPr/>
        </p:nvSpPr>
        <p:spPr bwMode="auto">
          <a:xfrm>
            <a:off x="766763" y="981075"/>
            <a:ext cx="2378075" cy="723900"/>
          </a:xfrm>
          <a:prstGeom prst="rect">
            <a:avLst/>
          </a:prstGeom>
          <a:noFill/>
          <a:ln w="9525">
            <a:noFill/>
            <a:miter lim="800000"/>
          </a:ln>
        </p:spPr>
        <p:txBody>
          <a:bodyPr wrap="none" anchor="ctr">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s-ES_tradnl" altLang="zh-CN"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pitchFamily="18" charset="0"/>
                <a:ea typeface="+mj-ea" pitchFamily="18" charset="0"/>
                <a:cs typeface="+mj-cs"/>
              </a:rPr>
              <a:t>Tiempos</a:t>
            </a:r>
          </a:p>
        </p:txBody>
      </p:sp>
      <p:sp>
        <p:nvSpPr>
          <p:cNvPr id="21515" name="Rectangle 20"/>
          <p:cNvSpPr>
            <a:spLocks noChangeArrowheads="1"/>
          </p:cNvSpPr>
          <p:nvPr/>
        </p:nvSpPr>
        <p:spPr bwMode="auto">
          <a:xfrm>
            <a:off x="971550" y="1916113"/>
            <a:ext cx="7242175"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361950" marR="0" lvl="0" indent="-361950" algn="l"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defRPr/>
            </a:pPr>
            <a:r>
              <a:rPr kumimoji="0" lang="es-AR" altLang="zh-CN" sz="1800" b="0" i="0" u="none" strike="noStrike" kern="1200" cap="none" spc="0" normalizeH="0" baseline="0" noProof="0">
                <a:ln>
                  <a:noFill/>
                </a:ln>
                <a:solidFill>
                  <a:schemeClr val="tx1"/>
                </a:solidFill>
                <a:effectLst/>
                <a:uLnTx/>
                <a:uFillTx/>
                <a:latin typeface="+mn-lt" pitchFamily="34" charset="0"/>
                <a:ea typeface="SimSun" pitchFamily="2" charset="-122"/>
                <a:cs typeface="+mn-cs"/>
              </a:rPr>
              <a:t>Al tratarse de un dispositivo mecánico, el acceso a los datos lleva cierto tiempo, milisegundos (ms), frente a los nanosegundos (ns) de un dispositivo sin partes móviles:</a:t>
            </a:r>
          </a:p>
          <a:p>
            <a:pPr marL="819150" marR="0" lvl="1" indent="-361950" algn="l"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defRPr/>
            </a:pPr>
            <a:r>
              <a:rPr kumimoji="0" lang="es-AR" altLang="zh-CN" sz="1800" b="0" i="0" u="none" strike="noStrike" kern="1200" cap="none" spc="0" normalizeH="0" baseline="0" noProof="0">
                <a:ln>
                  <a:noFill/>
                </a:ln>
                <a:solidFill>
                  <a:schemeClr val="tx1"/>
                </a:solidFill>
                <a:effectLst/>
                <a:uLnTx/>
                <a:uFillTx/>
                <a:latin typeface="+mn-lt" pitchFamily="34" charset="0"/>
                <a:ea typeface="SimSun" pitchFamily="2" charset="-122"/>
                <a:cs typeface="+mn-cs"/>
              </a:rPr>
              <a:t>Tiempo de búsqueda medio: tiempo medio que tarda la aguja en situarse en la pista deseada. Ronda los 8,5 ms.</a:t>
            </a:r>
          </a:p>
          <a:p>
            <a:pPr marL="819150" marR="0" lvl="1" indent="-361950" algn="l"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defRPr/>
            </a:pPr>
            <a:r>
              <a:rPr kumimoji="0" lang="es-AR" altLang="zh-CN" sz="1800" b="0" i="0" u="none" strike="noStrike" kern="1200" cap="none" spc="0" normalizeH="0" baseline="0" noProof="0">
                <a:ln>
                  <a:noFill/>
                </a:ln>
                <a:solidFill>
                  <a:schemeClr val="tx1"/>
                </a:solidFill>
                <a:effectLst/>
                <a:uLnTx/>
                <a:uFillTx/>
                <a:latin typeface="+mn-lt" pitchFamily="34" charset="0"/>
                <a:ea typeface="SimSun" pitchFamily="2" charset="-122"/>
                <a:cs typeface="+mn-cs"/>
              </a:rPr>
              <a:t>Latencia rotacional media: al llegar la cabeza a la pista que contiene el sector que buscamos esta tiene que encontrarlo. Este valor representa el tiempo medio que tarda en alcanzarse el sector requerido.</a:t>
            </a:r>
          </a:p>
          <a:p>
            <a:pPr marL="819150" marR="0" lvl="1" indent="-361950" algn="l"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defRPr/>
            </a:pPr>
            <a:r>
              <a:rPr kumimoji="0" lang="es-AR" altLang="zh-CN" sz="1800" b="0" i="0" u="none" strike="noStrike" kern="1200" cap="none" spc="0" normalizeH="0" baseline="0" noProof="0">
                <a:ln>
                  <a:noFill/>
                </a:ln>
                <a:solidFill>
                  <a:schemeClr val="tx1"/>
                </a:solidFill>
                <a:effectLst/>
                <a:uLnTx/>
                <a:uFillTx/>
                <a:latin typeface="+mn-lt" pitchFamily="34" charset="0"/>
                <a:ea typeface="SimSun" pitchFamily="2" charset="-122"/>
                <a:cs typeface="+mn-cs"/>
              </a:rPr>
              <a:t>Tiempo medio de acceso: tiempo que tarda la cabeza en situarse en la pista y el sector adecuado. Es la suma del tiempo de búsqueda medio, la latencia rotacional media y del tiempo de escritura/lectura.</a:t>
            </a:r>
          </a:p>
          <a:p>
            <a:pPr marL="361950" marR="0" lvl="0" indent="-361950" algn="l" defTabSz="914400" rtl="0" eaLnBrk="0" fontAlgn="base" latinLnBrk="0" hangingPunct="0">
              <a:lnSpc>
                <a:spcPct val="100000"/>
              </a:lnSpc>
              <a:spcBef>
                <a:spcPts val="400"/>
              </a:spcBef>
              <a:spcAft>
                <a:spcPct val="0"/>
              </a:spcAft>
              <a:buClr>
                <a:schemeClr val="accent1"/>
              </a:buClr>
              <a:buSzPct val="68000"/>
              <a:buFont typeface="Wingdings 3" pitchFamily="18" charset="2"/>
              <a:buChar char=""/>
              <a:defRPr/>
            </a:pPr>
            <a:endParaRPr kumimoji="0" lang="es-ES_tradnl" altLang="zh-CN" sz="1800" b="0" i="0" u="none" strike="noStrike" kern="1200" cap="none" spc="0" normalizeH="0" baseline="0" noProof="0">
              <a:ln>
                <a:noFill/>
              </a:ln>
              <a:solidFill>
                <a:schemeClr val="tx1"/>
              </a:solidFill>
              <a:effectLst/>
              <a:uLnTx/>
              <a:uFillTx/>
              <a:latin typeface="+mn-lt"/>
              <a:ea typeface="SimSun" pitchFamily="2" charset="-122"/>
              <a:cs typeface="+mn-cs"/>
            </a:endParaRPr>
          </a:p>
        </p:txBody>
      </p: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1 Título"/>
          <p:cNvSpPr>
            <a:spLocks noGrp="1"/>
          </p:cNvSpPr>
          <p:nvPr>
            <p:ph type="title"/>
          </p:nvPr>
        </p:nvSpPr>
        <p:spPr>
          <a:xfrm>
            <a:off x="503238" y="5545138"/>
            <a:ext cx="8183562" cy="1052512"/>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es-ES" altLang="en-US" sz="4400" b="0" i="0" u="none" kern="1200" baseline="0">
                <a:solidFill>
                  <a:schemeClr val="tx1"/>
                </a:solidFill>
                <a:latin typeface="Constantia" pitchFamily="18" charset="0"/>
                <a:ea typeface="+mj-ea"/>
                <a:cs typeface="+mj-cs"/>
              </a:defRPr>
            </a:lvl1pPr>
          </a:lstStyle>
          <a:p>
            <a:pPr lvl="0" algn="r" eaLnBrk="1" hangingPunct="1"/>
            <a:r>
              <a:rPr lang="es-ES" altLang="en-US" sz="2800"/>
              <a:t>Parámetros para medir las prestaciones de un disco </a:t>
            </a:r>
            <a:endParaRPr lang="es-AR" altLang="en-US" sz="2800"/>
          </a:p>
        </p:txBody>
      </p:sp>
      <p:pic>
        <p:nvPicPr>
          <p:cNvPr id="22531" name="Picture 3"/>
          <p:cNvPicPr>
            <a:picLocks noChangeAspect="1"/>
          </p:cNvPicPr>
          <p:nvPr/>
        </p:nvPicPr>
        <p:blipFill>
          <a:blip r:embed="rId2"/>
          <a:stretch>
            <a:fillRect/>
          </a:stretch>
        </p:blipFill>
        <p:spPr>
          <a:xfrm>
            <a:off x="468313" y="476250"/>
            <a:ext cx="8142287" cy="3171825"/>
          </a:xfrm>
          <a:prstGeom prst="rect">
            <a:avLst/>
          </a:prstGeom>
          <a:noFill/>
          <a:ln>
            <a:noFill/>
            <a:miter lim="800000"/>
          </a:ln>
          <a:effectLst/>
        </p:spPr>
      </p:pic>
      <p:pic>
        <p:nvPicPr>
          <p:cNvPr id="22532" name="7 Imagen"/>
          <p:cNvPicPr>
            <a:picLocks noChangeAspect="1"/>
          </p:cNvPicPr>
          <p:nvPr/>
        </p:nvPicPr>
        <p:blipFill>
          <a:blip r:embed="rId3"/>
          <a:srcRect l="14749" t="45225" r="16448" b="31923"/>
          <a:stretch>
            <a:fillRect/>
          </a:stretch>
        </p:blipFill>
        <p:spPr>
          <a:xfrm>
            <a:off x="681038" y="3792538"/>
            <a:ext cx="7715250" cy="1797050"/>
          </a:xfrm>
          <a:prstGeom prst="rect">
            <a:avLst/>
          </a:prstGeom>
          <a:noFill/>
          <a:ln>
            <a:noFill/>
            <a:miter lim="800000"/>
          </a:ln>
        </p:spPr>
      </p:pic>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polygon1" hidden="1"/>
          <p:cNvSpPr>
            <a:spLocks noSelect="1"/>
          </p:cNvSpPr>
          <p:nvPr/>
        </p:nvSpPr>
        <p:spPr bwMode="auto">
          <a:xfrm>
            <a:off x="-350837" y="0"/>
            <a:ext cx="635000" cy="635000"/>
          </a:xfrm>
          <a:custGeom>
            <a:avLst/>
            <a:gdLst>
              <a:gd name="GT0" fmla="*/ 3163 w 72000"/>
              <a:gd name="GT1" fmla="+- l GT0 0"/>
              <a:gd name="GT2" fmla="*/ 3163 h 54000"/>
              <a:gd name="GT3" fmla="+- t GT2 0"/>
              <a:gd name="GT4" fmla="*/ 18437 w 72000"/>
              <a:gd name="GT5" fmla="+- l GT4 0"/>
              <a:gd name="GT6" fmla="*/ 18437 h 54000"/>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0" y="0"/>
              </a:cxn>
              <a:cxn ang="0">
                <a:pos x="0" y="0"/>
              </a:cxn>
            </a:cxnLst>
            <a:rect l="GT1" t="GT3" r="GT5" b="GT7"/>
            <a:pathLst>
              <a:path w="72000" h="54000">
                <a:moveTo>
                  <a:pt x="0" y="54000"/>
                </a:moveTo>
                <a:lnTo>
                  <a:pt x="0" y="54000"/>
                </a:lnTo>
                <a:lnTo>
                  <a:pt x="72000" y="54000"/>
                </a:lnTo>
                <a:lnTo>
                  <a:pt x="72000" y="0"/>
                </a:lnTo>
                <a:lnTo>
                  <a:pt x="0" y="0"/>
                </a:lnTo>
                <a:lnTo>
                  <a:pt x="0" y="54000"/>
                </a:lnTo>
                <a:lnTo>
                  <a:pt x="0" y="0"/>
                </a:lnTo>
                <a:lnTo>
                  <a:pt x="0" y="54000"/>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3555" name="polygon2" hidden="1"/>
          <p:cNvSpPr>
            <a:spLocks noSelect="1"/>
          </p:cNvSpPr>
          <p:nvPr/>
        </p:nvSpPr>
        <p:spPr bwMode="auto">
          <a:xfrm>
            <a:off x="-350837" y="0"/>
            <a:ext cx="635000" cy="635000"/>
          </a:xfrm>
          <a:custGeom>
            <a:avLst/>
            <a:gdLst>
              <a:gd name="GT0" fmla="*/ 3163 w 3450"/>
              <a:gd name="GT1" fmla="+- l GT0 0"/>
              <a:gd name="GT2" fmla="*/ 3163 h 3738"/>
              <a:gd name="GT3" fmla="+- t GT2 0"/>
              <a:gd name="GT4" fmla="*/ 18437 w 3450"/>
              <a:gd name="GT5" fmla="+- l GT4 0"/>
              <a:gd name="GT6" fmla="*/ 18437 h 3738"/>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0" y="0"/>
              </a:cxn>
              <a:cxn ang="0">
                <a:pos x="0" y="0"/>
              </a:cxn>
            </a:cxnLst>
            <a:rect l="GT1" t="GT3" r="GT5" b="GT7"/>
            <a:pathLst>
              <a:path w="3450" h="3738">
                <a:moveTo>
                  <a:pt x="0" y="3738"/>
                </a:moveTo>
                <a:lnTo>
                  <a:pt x="0" y="3738"/>
                </a:lnTo>
                <a:lnTo>
                  <a:pt x="3450" y="3738"/>
                </a:lnTo>
                <a:lnTo>
                  <a:pt x="3450" y="0"/>
                </a:lnTo>
                <a:lnTo>
                  <a:pt x="0" y="0"/>
                </a:lnTo>
                <a:lnTo>
                  <a:pt x="0" y="3738"/>
                </a:lnTo>
                <a:lnTo>
                  <a:pt x="0" y="0"/>
                </a:lnTo>
                <a:lnTo>
                  <a:pt x="0" y="3738"/>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3556" name="polygon4" hidden="1"/>
          <p:cNvSpPr>
            <a:spLocks noSelect="1"/>
          </p:cNvSpPr>
          <p:nvPr/>
        </p:nvSpPr>
        <p:spPr bwMode="auto">
          <a:xfrm>
            <a:off x="-350837" y="0"/>
            <a:ext cx="635000" cy="635000"/>
          </a:xfrm>
          <a:custGeom>
            <a:avLst/>
            <a:gdLst>
              <a:gd name="GT0" fmla="*/ 3163 w 3325"/>
              <a:gd name="GT1" fmla="+- l GT0 0"/>
              <a:gd name="GT2" fmla="*/ 3163 h 3738"/>
              <a:gd name="GT3" fmla="+- t GT2 0"/>
              <a:gd name="GT4" fmla="*/ 18437 w 3325"/>
              <a:gd name="GT5" fmla="+- l GT4 0"/>
              <a:gd name="GT6" fmla="*/ 18437 h 3738"/>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0" y="0"/>
              </a:cxn>
              <a:cxn ang="0">
                <a:pos x="0" y="0"/>
              </a:cxn>
            </a:cxnLst>
            <a:rect l="GT1" t="GT3" r="GT5" b="GT7"/>
            <a:pathLst>
              <a:path w="3324" h="3738">
                <a:moveTo>
                  <a:pt x="0" y="3738"/>
                </a:moveTo>
                <a:lnTo>
                  <a:pt x="0" y="3738"/>
                </a:lnTo>
                <a:lnTo>
                  <a:pt x="3325" y="3738"/>
                </a:lnTo>
                <a:lnTo>
                  <a:pt x="3325" y="0"/>
                </a:lnTo>
                <a:lnTo>
                  <a:pt x="0" y="0"/>
                </a:lnTo>
                <a:lnTo>
                  <a:pt x="0" y="3738"/>
                </a:lnTo>
                <a:lnTo>
                  <a:pt x="0" y="0"/>
                </a:lnTo>
                <a:lnTo>
                  <a:pt x="0" y="3738"/>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3557" name="Rectangle 12"/>
          <p:cNvSpPr/>
          <p:nvPr/>
        </p:nvSpPr>
        <p:spPr>
          <a:xfrm>
            <a:off x="-350837"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3558" name="Rectangle 13"/>
          <p:cNvSpPr/>
          <p:nvPr/>
        </p:nvSpPr>
        <p:spPr>
          <a:xfrm>
            <a:off x="350838"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3559" name="Rectangle 14"/>
          <p:cNvSpPr/>
          <p:nvPr/>
        </p:nvSpPr>
        <p:spPr>
          <a:xfrm>
            <a:off x="350838"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3560" name="Rectangle 15"/>
          <p:cNvSpPr/>
          <p:nvPr/>
        </p:nvSpPr>
        <p:spPr>
          <a:xfrm>
            <a:off x="350838"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3561" name="Rectangle 16"/>
          <p:cNvSpPr/>
          <p:nvPr/>
        </p:nvSpPr>
        <p:spPr>
          <a:xfrm>
            <a:off x="350838"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3562" name="Rectangle 17"/>
          <p:cNvSpPr>
            <a:spLocks noChangeArrowheads="1"/>
          </p:cNvSpPr>
          <p:nvPr/>
        </p:nvSpPr>
        <p:spPr bwMode="auto">
          <a:xfrm>
            <a:off x="428625" y="666750"/>
            <a:ext cx="7470775" cy="769938"/>
          </a:xfrm>
          <a:prstGeom prst="rect">
            <a:avLst/>
          </a:prstGeom>
          <a:noFill/>
          <a:ln w="9525">
            <a:noFill/>
            <a:miter lim="800000"/>
          </a:ln>
        </p:spPr>
        <p:txBody>
          <a:bodyPr wrap="none" anchor="ctr">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s-ES_tradnl" altLang="zh-CN"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pitchFamily="18" charset="0"/>
                <a:ea typeface="+mj-ea" pitchFamily="18" charset="0"/>
                <a:cs typeface="+mj-cs"/>
              </a:rPr>
              <a:t>Capacidad</a:t>
            </a:r>
            <a:r>
              <a:rPr kumimoji="0" lang="es-ES_tradnl" altLang="zh-CN" sz="4400" b="0" i="0" u="none" strike="noStrike" kern="1200" cap="none" spc="0" normalizeH="0" baseline="0" noProof="0">
                <a:ln>
                  <a:noFill/>
                </a:ln>
                <a:solidFill>
                  <a:srgbClr val="333399"/>
                </a:solidFill>
                <a:effectLst/>
                <a:uLnTx/>
                <a:uFillTx/>
                <a:latin typeface="Tahoma" pitchFamily="34" charset="0"/>
                <a:ea typeface="SimSun" pitchFamily="2" charset="-122"/>
                <a:cs typeface="Tahoma" pitchFamily="34" charset="0"/>
              </a:rPr>
              <a:t> </a:t>
            </a:r>
            <a:r>
              <a:rPr kumimoji="0" lang="es-ES_tradnl" altLang="zh-CN"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pitchFamily="18" charset="0"/>
                <a:ea typeface="+mj-ea" pitchFamily="18" charset="0"/>
                <a:cs typeface="+mj-cs"/>
              </a:rPr>
              <a:t>del</a:t>
            </a:r>
            <a:r>
              <a:rPr kumimoji="0" lang="es-ES_tradnl" altLang="zh-CN" sz="4400" b="0" i="0" u="none" strike="noStrike" kern="1200" cap="none" spc="0" normalizeH="0" baseline="0" noProof="0">
                <a:ln>
                  <a:noFill/>
                </a:ln>
                <a:solidFill>
                  <a:srgbClr val="333399"/>
                </a:solidFill>
                <a:effectLst/>
                <a:uLnTx/>
                <a:uFillTx/>
                <a:latin typeface="Tahoma" pitchFamily="34" charset="0"/>
                <a:ea typeface="SimSun" pitchFamily="2" charset="-122"/>
                <a:cs typeface="Tahoma" pitchFamily="34" charset="0"/>
              </a:rPr>
              <a:t> </a:t>
            </a:r>
            <a:r>
              <a:rPr kumimoji="0" lang="es-ES_tradnl" altLang="zh-CN"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pitchFamily="18" charset="0"/>
                <a:ea typeface="+mj-ea" pitchFamily="18" charset="0"/>
                <a:cs typeface="+mj-cs"/>
              </a:rPr>
              <a:t>disco: cálculo</a:t>
            </a:r>
          </a:p>
        </p:txBody>
      </p:sp>
      <p:sp>
        <p:nvSpPr>
          <p:cNvPr id="23563" name="polygon1" hidden="1"/>
          <p:cNvSpPr>
            <a:spLocks noSelect="1"/>
          </p:cNvSpPr>
          <p:nvPr/>
        </p:nvSpPr>
        <p:spPr bwMode="auto">
          <a:xfrm>
            <a:off x="-620712" y="0"/>
            <a:ext cx="635000" cy="635000"/>
          </a:xfrm>
          <a:custGeom>
            <a:avLst/>
            <a:gdLst>
              <a:gd name="GT0" fmla="*/ 3163 w 72000"/>
              <a:gd name="GT1" fmla="+- l GT0 0"/>
              <a:gd name="GT2" fmla="*/ 3163 h 54000"/>
              <a:gd name="GT3" fmla="+- t GT2 0"/>
              <a:gd name="GT4" fmla="*/ 18437 w 72000"/>
              <a:gd name="GT5" fmla="+- l GT4 0"/>
              <a:gd name="GT6" fmla="*/ 18437 h 54000"/>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2147483647" y="2147483647"/>
              </a:cxn>
              <a:cxn ang="0">
                <a:pos x="2147483647" y="2147483647"/>
              </a:cxn>
            </a:cxnLst>
            <a:rect l="GT1" t="GT3" r="GT5" b="GT7"/>
            <a:pathLst>
              <a:path w="72000" h="54000">
                <a:moveTo>
                  <a:pt x="0" y="54000"/>
                </a:moveTo>
                <a:lnTo>
                  <a:pt x="0" y="54000"/>
                </a:lnTo>
                <a:lnTo>
                  <a:pt x="72000" y="54000"/>
                </a:lnTo>
                <a:lnTo>
                  <a:pt x="72000" y="0"/>
                </a:lnTo>
                <a:lnTo>
                  <a:pt x="0" y="0"/>
                </a:lnTo>
                <a:lnTo>
                  <a:pt x="0" y="54000"/>
                </a:lnTo>
                <a:lnTo>
                  <a:pt x="4737992" y="819698408"/>
                </a:lnTo>
                <a:lnTo>
                  <a:pt x="21" y="1057226752"/>
                </a:lnTo>
                <a:lnTo>
                  <a:pt x="0" y="54000"/>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3564" name="polygon2" hidden="1"/>
          <p:cNvSpPr>
            <a:spLocks noSelect="1"/>
          </p:cNvSpPr>
          <p:nvPr/>
        </p:nvSpPr>
        <p:spPr bwMode="auto">
          <a:xfrm>
            <a:off x="-620712" y="0"/>
            <a:ext cx="635000" cy="635000"/>
          </a:xfrm>
          <a:custGeom>
            <a:avLst/>
            <a:gdLst>
              <a:gd name="GT0" fmla="*/ 3163 w 3450"/>
              <a:gd name="GT1" fmla="+- l GT0 0"/>
              <a:gd name="GT2" fmla="*/ 3163 h 3738"/>
              <a:gd name="GT3" fmla="+- t GT2 0"/>
              <a:gd name="GT4" fmla="*/ 18437 w 3450"/>
              <a:gd name="GT5" fmla="+- l GT4 0"/>
              <a:gd name="GT6" fmla="*/ 18437 h 3738"/>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2147483647" y="2147483647"/>
              </a:cxn>
              <a:cxn ang="0">
                <a:pos x="2147483647" y="2147483647"/>
              </a:cxn>
            </a:cxnLst>
            <a:rect l="GT1" t="GT3" r="GT5" b="GT7"/>
            <a:pathLst>
              <a:path w="3450" h="3738">
                <a:moveTo>
                  <a:pt x="0" y="3738"/>
                </a:moveTo>
                <a:lnTo>
                  <a:pt x="0" y="3738"/>
                </a:lnTo>
                <a:lnTo>
                  <a:pt x="3450" y="3738"/>
                </a:lnTo>
                <a:lnTo>
                  <a:pt x="3450" y="0"/>
                </a:lnTo>
                <a:lnTo>
                  <a:pt x="0" y="0"/>
                </a:lnTo>
                <a:lnTo>
                  <a:pt x="0" y="3738"/>
                </a:lnTo>
                <a:lnTo>
                  <a:pt x="40126368" y="1630360"/>
                </a:lnTo>
                <a:lnTo>
                  <a:pt x="20" y="819698408"/>
                </a:lnTo>
                <a:lnTo>
                  <a:pt x="0" y="3738"/>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3565" name="polygon4" hidden="1"/>
          <p:cNvSpPr>
            <a:spLocks noSelect="1"/>
          </p:cNvSpPr>
          <p:nvPr/>
        </p:nvSpPr>
        <p:spPr bwMode="auto">
          <a:xfrm>
            <a:off x="-620712" y="0"/>
            <a:ext cx="635000" cy="635000"/>
          </a:xfrm>
          <a:custGeom>
            <a:avLst/>
            <a:gdLst>
              <a:gd name="GT0" fmla="*/ 3163 w 3325"/>
              <a:gd name="GT1" fmla="+- l GT0 0"/>
              <a:gd name="GT2" fmla="*/ 3163 h 3738"/>
              <a:gd name="GT3" fmla="+- t GT2 0"/>
              <a:gd name="GT4" fmla="*/ 18437 w 3325"/>
              <a:gd name="GT5" fmla="+- l GT4 0"/>
              <a:gd name="GT6" fmla="*/ 18437 h 3738"/>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0" y="0"/>
              </a:cxn>
              <a:cxn ang="0">
                <a:pos x="0" y="0"/>
              </a:cxn>
            </a:cxnLst>
            <a:rect l="GT1" t="GT3" r="GT5" b="GT7"/>
            <a:pathLst>
              <a:path w="3324" h="3738">
                <a:moveTo>
                  <a:pt x="0" y="3738"/>
                </a:moveTo>
                <a:lnTo>
                  <a:pt x="0" y="3738"/>
                </a:lnTo>
                <a:lnTo>
                  <a:pt x="3325" y="3738"/>
                </a:lnTo>
                <a:lnTo>
                  <a:pt x="3325" y="0"/>
                </a:lnTo>
                <a:lnTo>
                  <a:pt x="0" y="0"/>
                </a:lnTo>
                <a:lnTo>
                  <a:pt x="0" y="3738"/>
                </a:lnTo>
                <a:lnTo>
                  <a:pt x="0" y="0"/>
                </a:lnTo>
                <a:lnTo>
                  <a:pt x="0" y="3738"/>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3566" name="polygon7" hidden="1"/>
          <p:cNvSpPr>
            <a:spLocks noSelect="1"/>
          </p:cNvSpPr>
          <p:nvPr/>
        </p:nvSpPr>
        <p:spPr bwMode="auto">
          <a:xfrm>
            <a:off x="-620712" y="0"/>
            <a:ext cx="635000" cy="635000"/>
          </a:xfrm>
          <a:custGeom>
            <a:avLst/>
            <a:gdLst>
              <a:gd name="GT0" fmla="*/ 3163 w 250"/>
              <a:gd name="GT1" fmla="+- l GT0 0"/>
              <a:gd name="GT2" fmla="*/ 3163 h 8288"/>
              <a:gd name="GT3" fmla="+- t GT2 0"/>
              <a:gd name="GT4" fmla="*/ 18437 w 250"/>
              <a:gd name="GT5" fmla="+- l GT4 0"/>
              <a:gd name="GT6" fmla="*/ 18437 h 8288"/>
              <a:gd name="GT7" fmla="+- t GT6 0"/>
            </a:gdLst>
            <a:ahLst/>
            <a:cxnLst>
              <a:cxn ang="0">
                <a:pos x="2147483647" y="0"/>
              </a:cxn>
              <a:cxn ang="0">
                <a:pos x="2147483647" y="0"/>
              </a:cxn>
              <a:cxn ang="0">
                <a:pos x="2147483647" y="2147483647"/>
              </a:cxn>
              <a:cxn ang="0">
                <a:pos x="2147483647" y="0"/>
              </a:cxn>
              <a:cxn ang="0">
                <a:pos x="2147483647" y="2147483647"/>
              </a:cxn>
              <a:cxn ang="0">
                <a:pos x="2147483647" y="2147483647"/>
              </a:cxn>
              <a:cxn ang="0">
                <a:pos x="2147483647" y="0"/>
              </a:cxn>
              <a:cxn ang="0">
                <a:pos x="2147483647" y="2147483647"/>
              </a:cxn>
              <a:cxn ang="0">
                <a:pos x="2147483647" y="0"/>
              </a:cxn>
              <a:cxn ang="0">
                <a:pos x="2147483647" y="2147483647"/>
              </a:cxn>
              <a:cxn ang="0">
                <a:pos x="2147483647" y="2147483647"/>
              </a:cxn>
            </a:cxnLst>
            <a:rect l="GT1" t="GT3" r="GT5" b="GT7"/>
            <a:pathLst>
              <a:path w="250" h="8288">
                <a:moveTo>
                  <a:pt x="125" y="0"/>
                </a:moveTo>
                <a:lnTo>
                  <a:pt x="125" y="0"/>
                </a:lnTo>
                <a:lnTo>
                  <a:pt x="125" y="8288"/>
                </a:lnTo>
                <a:lnTo>
                  <a:pt x="10800" y="0"/>
                </a:lnTo>
                <a:lnTo>
                  <a:pt x="18" y="7274608"/>
                </a:lnTo>
                <a:lnTo>
                  <a:pt x="7929964" y="7274599"/>
                </a:lnTo>
                <a:lnTo>
                  <a:pt x="3604590" y="0"/>
                </a:lnTo>
                <a:lnTo>
                  <a:pt x="1858976" y="1"/>
                </a:lnTo>
                <a:lnTo>
                  <a:pt x="904" y="0"/>
                </a:lnTo>
                <a:lnTo>
                  <a:pt x="5" y="21600"/>
                </a:lnTo>
                <a:lnTo>
                  <a:pt x="1845808" y="88"/>
                </a:lnTo>
                <a:lnTo>
                  <a:pt x="125" y="0"/>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3567" name="polygon44" hidden="1"/>
          <p:cNvSpPr>
            <a:spLocks noSelect="1"/>
          </p:cNvSpPr>
          <p:nvPr/>
        </p:nvSpPr>
        <p:spPr bwMode="auto">
          <a:xfrm>
            <a:off x="-620712" y="0"/>
            <a:ext cx="635000" cy="635000"/>
          </a:xfrm>
          <a:custGeom>
            <a:avLst/>
            <a:gdLst>
              <a:gd name="GT0" fmla="*/ 3163 w 7900"/>
              <a:gd name="GT1" fmla="+- l GT0 0"/>
              <a:gd name="GT2" fmla="*/ 3163 h 200"/>
              <a:gd name="GT3" fmla="+- t GT2 0"/>
              <a:gd name="GT4" fmla="*/ 18437 w 7900"/>
              <a:gd name="GT5" fmla="+- l GT4 0"/>
              <a:gd name="GT6" fmla="*/ 18437 h 200"/>
              <a:gd name="GT7" fmla="+- t GT6 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0"/>
              </a:cxn>
            </a:cxnLst>
            <a:rect l="GT1" t="GT3" r="GT5" b="GT7"/>
            <a:pathLst>
              <a:path w="7900" h="200">
                <a:moveTo>
                  <a:pt x="50" y="50"/>
                </a:moveTo>
                <a:lnTo>
                  <a:pt x="50" y="50"/>
                </a:lnTo>
                <a:lnTo>
                  <a:pt x="7850" y="50"/>
                </a:lnTo>
                <a:lnTo>
                  <a:pt x="40525248" y="40525580"/>
                </a:lnTo>
                <a:lnTo>
                  <a:pt x="13132448" y="40525608"/>
                </a:lnTo>
                <a:lnTo>
                  <a:pt x="40525580" y="40525608"/>
                </a:lnTo>
                <a:lnTo>
                  <a:pt x="1335412" y="2"/>
                </a:lnTo>
                <a:lnTo>
                  <a:pt x="1" y="0"/>
                </a:lnTo>
                <a:lnTo>
                  <a:pt x="40417996" y="260"/>
                </a:lnTo>
                <a:lnTo>
                  <a:pt x="0" y="655368"/>
                </a:lnTo>
                <a:lnTo>
                  <a:pt x="257" y="0"/>
                </a:lnTo>
                <a:lnTo>
                  <a:pt x="50" y="50"/>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3568" name="Rectangle 34"/>
          <p:cNvSpPr/>
          <p:nvPr/>
        </p:nvSpPr>
        <p:spPr>
          <a:xfrm>
            <a:off x="-620712"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3569" name="Rectangle 35"/>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3570" name="Rectangle 36"/>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3571" name="Rectangle 37"/>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3572" name="Rectangle 38"/>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3573" name="Rectangle 39"/>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3574" name="Rectangle 40"/>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3575" name="Rectangle 41"/>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3576" name="wondershare_41"/>
          <p:cNvSpPr txBox="1"/>
          <p:nvPr/>
        </p:nvSpPr>
        <p:spPr>
          <a:xfrm>
            <a:off x="3684588" y="1628775"/>
            <a:ext cx="1824037" cy="434975"/>
          </a:xfrm>
          <a:prstGeom prst="rect">
            <a:avLst/>
          </a:prstGeom>
          <a:noFill/>
          <a:ln>
            <a:noFill/>
            <a:miter lim="800000"/>
          </a:ln>
        </p:spPr>
        <p:txBody>
          <a:bodyPr lIns="0" tIns="0" rIns="0" bIns="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lnSpc>
                <a:spcPct val="234000"/>
              </a:lnSpc>
            </a:pPr>
            <a:r>
              <a:rPr lang="en-US" altLang="en-US" sz="2400">
                <a:solidFill>
                  <a:srgbClr val="000000"/>
                </a:solidFill>
                <a:latin typeface="Symbol" pitchFamily="18" charset="2"/>
              </a:rPr>
              <a:t>´ </a:t>
            </a:r>
            <a:r>
              <a:rPr sz="1200"/>
              <a:t>	     </a:t>
            </a:r>
            <a:r>
              <a:rPr lang="en-US" altLang="en-US" sz="2400">
                <a:solidFill>
                  <a:srgbClr val="000000"/>
                </a:solidFill>
                <a:latin typeface="Symbol" pitchFamily="18" charset="2"/>
              </a:rPr>
              <a:t>´</a:t>
            </a:r>
          </a:p>
        </p:txBody>
      </p:sp>
      <p:sp>
        <p:nvSpPr>
          <p:cNvPr id="23577" name="WS_polygon42"/>
          <p:cNvSpPr/>
          <p:nvPr/>
        </p:nvSpPr>
        <p:spPr bwMode="auto">
          <a:xfrm>
            <a:off x="2411413" y="2420938"/>
            <a:ext cx="850900" cy="25400"/>
          </a:xfrm>
          <a:custGeom>
            <a:avLst/>
            <a:gdLst>
              <a:gd name="GT0" fmla="*/ 3163 w 21600"/>
              <a:gd name="GT1" fmla="+- l GT0 0"/>
              <a:gd name="GT2" fmla="*/ 3163 h 21600"/>
              <a:gd name="GT3" fmla="+- t GT2 0"/>
              <a:gd name="GT4" fmla="*/ 18437 w 21600"/>
              <a:gd name="GT5" fmla="+- l GT4 0"/>
              <a:gd name="GT6" fmla="*/ 18437 h 21600"/>
              <a:gd name="GT7" fmla="+- t GT6 0"/>
            </a:gdLst>
            <a:ahLst/>
            <a:cxnLst>
              <a:cxn ang="0">
                <a:pos x="2147483647" y="0"/>
              </a:cxn>
              <a:cxn ang="0">
                <a:pos x="2147483647" y="144374"/>
              </a:cxn>
              <a:cxn ang="0">
                <a:pos x="2147483647" y="72194"/>
              </a:cxn>
              <a:cxn ang="0">
                <a:pos x="2147483647" y="144374"/>
              </a:cxn>
              <a:cxn ang="0">
                <a:pos x="2147483647" y="216560"/>
              </a:cxn>
              <a:cxn ang="0">
                <a:pos x="2147483647" y="144374"/>
              </a:cxn>
            </a:cxnLst>
            <a:rect l="GT1" t="GT3" r="GT5" b="GT7"/>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FFFF">
              <a:alpha val="0"/>
            </a:srgbClr>
          </a:solidFill>
          <a:ln w="12700">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3578" name="WS_polygon43"/>
          <p:cNvSpPr/>
          <p:nvPr/>
        </p:nvSpPr>
        <p:spPr bwMode="auto">
          <a:xfrm>
            <a:off x="3860800" y="2420938"/>
            <a:ext cx="927100" cy="25400"/>
          </a:xfrm>
          <a:custGeom>
            <a:avLst/>
            <a:gdLst>
              <a:gd name="GT0" fmla="*/ 3163 w 21600"/>
              <a:gd name="GT1" fmla="+- l GT0 0"/>
              <a:gd name="GT2" fmla="*/ 3163 h 21600"/>
              <a:gd name="GT3" fmla="+- t GT2 0"/>
              <a:gd name="GT4" fmla="*/ 18437 w 21600"/>
              <a:gd name="GT5" fmla="+- l GT4 0"/>
              <a:gd name="GT6" fmla="*/ 18437 h 21600"/>
              <a:gd name="GT7" fmla="+- t GT6 0"/>
            </a:gdLst>
            <a:ahLst/>
            <a:cxnLst>
              <a:cxn ang="0">
                <a:pos x="2147483647" y="0"/>
              </a:cxn>
              <a:cxn ang="0">
                <a:pos x="2147483647" y="144374"/>
              </a:cxn>
              <a:cxn ang="0">
                <a:pos x="2147483647" y="72194"/>
              </a:cxn>
              <a:cxn ang="0">
                <a:pos x="2147483647" y="144374"/>
              </a:cxn>
              <a:cxn ang="0">
                <a:pos x="2147483647" y="216560"/>
              </a:cxn>
              <a:cxn ang="0">
                <a:pos x="2147483647" y="144374"/>
              </a:cxn>
            </a:cxnLst>
            <a:rect l="GT1" t="GT3" r="GT5" b="GT7"/>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FFFF">
              <a:alpha val="0"/>
            </a:srgbClr>
          </a:solidFill>
          <a:ln w="12700">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3579" name="WS_polygon43"/>
          <p:cNvSpPr/>
          <p:nvPr/>
        </p:nvSpPr>
        <p:spPr bwMode="auto">
          <a:xfrm>
            <a:off x="5229225" y="2349500"/>
            <a:ext cx="927100" cy="25400"/>
          </a:xfrm>
          <a:custGeom>
            <a:avLst/>
            <a:gdLst>
              <a:gd name="GT0" fmla="*/ 3163 w 21600"/>
              <a:gd name="GT1" fmla="+- l GT0 0"/>
              <a:gd name="GT2" fmla="*/ 3163 h 21600"/>
              <a:gd name="GT3" fmla="+- t GT2 0"/>
              <a:gd name="GT4" fmla="*/ 18437 w 21600"/>
              <a:gd name="GT5" fmla="+- l GT4 0"/>
              <a:gd name="GT6" fmla="*/ 18437 h 21600"/>
              <a:gd name="GT7" fmla="+- t GT6 0"/>
            </a:gdLst>
            <a:ahLst/>
            <a:cxnLst>
              <a:cxn ang="0">
                <a:pos x="2147483647" y="0"/>
              </a:cxn>
              <a:cxn ang="0">
                <a:pos x="2147483647" y="144374"/>
              </a:cxn>
              <a:cxn ang="0">
                <a:pos x="2147483647" y="72194"/>
              </a:cxn>
              <a:cxn ang="0">
                <a:pos x="2147483647" y="144374"/>
              </a:cxn>
              <a:cxn ang="0">
                <a:pos x="2147483647" y="216560"/>
              </a:cxn>
              <a:cxn ang="0">
                <a:pos x="2147483647" y="144374"/>
              </a:cxn>
            </a:cxnLst>
            <a:rect l="GT1" t="GT3" r="GT5" b="GT7"/>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FFFF">
              <a:alpha val="0"/>
            </a:srgbClr>
          </a:solidFill>
          <a:ln w="12700">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3580" name="Text Box 50"/>
          <p:cNvSpPr txBox="1"/>
          <p:nvPr/>
        </p:nvSpPr>
        <p:spPr>
          <a:xfrm>
            <a:off x="2339975" y="2349500"/>
            <a:ext cx="4464050" cy="457200"/>
          </a:xfrm>
          <a:prstGeom prst="rect">
            <a:avLst/>
          </a:prstGeom>
          <a:noFill/>
          <a:ln>
            <a:noFill/>
            <a:miter lim="800000"/>
          </a:ln>
        </p:spPr>
        <p:txBody>
          <a:bodyPr>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spcBef>
                <a:spcPct val="50000"/>
              </a:spcBef>
            </a:pPr>
            <a:r>
              <a:rPr sz="2400" b="1">
                <a:solidFill>
                  <a:srgbClr val="000000"/>
                </a:solidFill>
                <a:latin typeface="Book Antiqua" pitchFamily="18" charset="0"/>
              </a:rPr>
              <a:t>Sector        pistas      superficies</a:t>
            </a:r>
          </a:p>
        </p:txBody>
      </p:sp>
      <p:grpSp>
        <p:nvGrpSpPr>
          <p:cNvPr id="23581" name="Group 53"/>
          <p:cNvGrpSpPr/>
          <p:nvPr/>
        </p:nvGrpSpPr>
        <p:grpSpPr>
          <a:xfrm>
            <a:off x="623888" y="1412875"/>
            <a:ext cx="8196262" cy="1079500"/>
            <a:chOff x="393" y="890"/>
            <a:chExt cx="5163" cy="680"/>
          </a:xfrm>
        </p:grpSpPr>
        <p:sp>
          <p:nvSpPr>
            <p:cNvPr id="23583" name="wondershare_32"/>
            <p:cNvSpPr txBox="1"/>
            <p:nvPr/>
          </p:nvSpPr>
          <p:spPr>
            <a:xfrm>
              <a:off x="393" y="890"/>
              <a:ext cx="1782" cy="375"/>
            </a:xfrm>
            <a:prstGeom prst="rect">
              <a:avLst/>
            </a:prstGeom>
            <a:noFill/>
            <a:ln>
              <a:noFill/>
              <a:miter lim="800000"/>
            </a:ln>
          </p:spPr>
          <p:txBody>
            <a:bodyPr lIns="0" tIns="0" rIns="0" bIns="0">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lnSpc>
                  <a:spcPct val="335000"/>
                </a:lnSpc>
              </a:pPr>
              <a:r>
                <a:rPr lang="en-US" altLang="en-US" sz="2400" b="1">
                  <a:solidFill>
                    <a:srgbClr val="000000"/>
                  </a:solidFill>
                  <a:latin typeface="Book Antiqua" pitchFamily="18" charset="0"/>
                </a:rPr>
                <a:t>Capacidad</a:t>
              </a:r>
              <a:r>
                <a:rPr lang="en-US" altLang="en-US" sz="2400" b="1">
                  <a:solidFill>
                    <a:srgbClr val="000000"/>
                  </a:solidFill>
                </a:rPr>
                <a:t> </a:t>
              </a:r>
              <a:r>
                <a:rPr lang="en-US" altLang="en-US" sz="2400" b="1">
                  <a:solidFill>
                    <a:srgbClr val="000000"/>
                  </a:solidFill>
                  <a:latin typeface="Book Antiqua" pitchFamily="18" charset="0"/>
                </a:rPr>
                <a:t>=</a:t>
              </a:r>
              <a:r>
                <a:rPr lang="en-US" altLang="en-US" sz="2400" b="1">
                  <a:solidFill>
                    <a:srgbClr val="000000"/>
                  </a:solidFill>
                </a:rPr>
                <a:t> </a:t>
              </a:r>
              <a:r>
                <a:rPr lang="en-US" altLang="en-US" sz="2400" b="1">
                  <a:solidFill>
                    <a:srgbClr val="000000"/>
                  </a:solidFill>
                  <a:latin typeface="Book Antiqua" pitchFamily="18" charset="0"/>
                </a:rPr>
                <a:t>bytes</a:t>
              </a:r>
            </a:p>
          </p:txBody>
        </p:sp>
        <p:sp>
          <p:nvSpPr>
            <p:cNvPr id="23584" name="Rectangle 44"/>
            <p:cNvSpPr/>
            <p:nvPr/>
          </p:nvSpPr>
          <p:spPr>
            <a:xfrm>
              <a:off x="4312" y="1339"/>
              <a:ext cx="1244" cy="231"/>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r>
                <a:rPr lang="en-US" altLang="zh-CN" b="1">
                  <a:ea typeface="SimSun" pitchFamily="2" charset="-122"/>
                </a:rPr>
                <a:t> # de superficies</a:t>
              </a:r>
            </a:p>
          </p:txBody>
        </p:sp>
        <p:sp>
          <p:nvSpPr>
            <p:cNvPr id="23585" name="Text Box 51"/>
            <p:cNvSpPr txBox="1"/>
            <p:nvPr/>
          </p:nvSpPr>
          <p:spPr>
            <a:xfrm>
              <a:off x="2381" y="1253"/>
              <a:ext cx="771" cy="288"/>
            </a:xfrm>
            <a:prstGeom prst="rect">
              <a:avLst/>
            </a:prstGeom>
            <a:noFill/>
            <a:ln>
              <a:noFill/>
              <a:miter lim="800000"/>
            </a:ln>
          </p:spPr>
          <p:txBody>
            <a:bodyPr>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spcBef>
                  <a:spcPct val="50000"/>
                </a:spcBef>
              </a:pPr>
              <a:r>
                <a:rPr sz="2400" b="1">
                  <a:solidFill>
                    <a:srgbClr val="000000"/>
                  </a:solidFill>
                  <a:latin typeface="Book Antiqua" pitchFamily="18" charset="0"/>
                </a:rPr>
                <a:t>Sector       </a:t>
              </a:r>
            </a:p>
          </p:txBody>
        </p:sp>
        <p:sp>
          <p:nvSpPr>
            <p:cNvPr id="23586" name="Text Box 52"/>
            <p:cNvSpPr txBox="1"/>
            <p:nvPr/>
          </p:nvSpPr>
          <p:spPr>
            <a:xfrm>
              <a:off x="3288" y="1207"/>
              <a:ext cx="726" cy="288"/>
            </a:xfrm>
            <a:prstGeom prst="rect">
              <a:avLst/>
            </a:prstGeom>
            <a:noFill/>
            <a:ln>
              <a:noFill/>
              <a:miter lim="800000"/>
            </a:ln>
          </p:spPr>
          <p:txBody>
            <a:bodyPr>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spcBef>
                  <a:spcPct val="50000"/>
                </a:spcBef>
              </a:pPr>
              <a:r>
                <a:rPr sz="2400" b="1">
                  <a:solidFill>
                    <a:srgbClr val="000000"/>
                  </a:solidFill>
                  <a:latin typeface="Book Antiqua" pitchFamily="18" charset="0"/>
                </a:rPr>
                <a:t>pistas</a:t>
              </a:r>
            </a:p>
          </p:txBody>
        </p:sp>
      </p:grpSp>
      <p:sp>
        <p:nvSpPr>
          <p:cNvPr id="23582" name="Text Box 54"/>
          <p:cNvSpPr txBox="1">
            <a:spLocks noChangeArrowheads="1"/>
          </p:cNvSpPr>
          <p:nvPr/>
        </p:nvSpPr>
        <p:spPr bwMode="auto">
          <a:xfrm>
            <a:off x="954088" y="3500438"/>
            <a:ext cx="723582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1143000" indent="-22860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600200" indent="-22860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2057400" indent="-22860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pPr marL="361950" marR="0" lvl="0" indent="-361950" algn="l"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defRPr/>
            </a:pPr>
            <a:r>
              <a:rPr kumimoji="0" lang="es-ES_tradnl" altLang="zh-CN" sz="2000" b="0" i="0" u="none" strike="noStrike" kern="1200" cap="none" spc="0" normalizeH="0" baseline="0" noProof="0">
                <a:ln>
                  <a:noFill/>
                </a:ln>
                <a:solidFill>
                  <a:schemeClr val="tx1"/>
                </a:solidFill>
                <a:effectLst/>
                <a:uLnTx/>
                <a:uFillTx/>
                <a:latin typeface="+mn-lt" pitchFamily="34" charset="0"/>
                <a:ea typeface="SimSun" pitchFamily="2" charset="-122"/>
                <a:cs typeface="+mn-cs"/>
              </a:rPr>
              <a:t>Se desperdicia espacio en pistas externas.</a:t>
            </a:r>
            <a:endParaRPr kumimoji="0" lang="en-US" altLang="zh-CN" sz="2000" b="0" i="0" u="none" strike="noStrike" kern="1200" cap="none" spc="0" normalizeH="0" baseline="0" noProof="0">
              <a:ln>
                <a:noFill/>
              </a:ln>
              <a:solidFill>
                <a:schemeClr val="tx1"/>
              </a:solidFill>
              <a:effectLst/>
              <a:uLnTx/>
              <a:uFillTx/>
              <a:latin typeface="+mn-lt"/>
              <a:ea typeface="SimSun" pitchFamily="2" charset="-122"/>
              <a:cs typeface="+mn-cs"/>
            </a:endParaRPr>
          </a:p>
          <a:p>
            <a:pPr marL="361950" marR="0" lvl="0" indent="-361950" algn="l"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defRPr/>
            </a:pPr>
            <a:r>
              <a:rPr kumimoji="0" lang="es-ES_tradnl" altLang="zh-CN" sz="2000" b="0" i="0" u="none" strike="noStrike" kern="1200" cap="none" spc="0" normalizeH="0" baseline="0" noProof="0">
                <a:ln>
                  <a:noFill/>
                </a:ln>
                <a:solidFill>
                  <a:schemeClr val="tx1"/>
                </a:solidFill>
                <a:effectLst/>
                <a:uLnTx/>
                <a:uFillTx/>
                <a:latin typeface="+mn-lt" pitchFamily="34" charset="0"/>
                <a:ea typeface="SimSun" pitchFamily="2" charset="-122"/>
                <a:cs typeface="+mn-cs"/>
              </a:rPr>
              <a:t>Hoy en día se usan zonas para incrementar la capacidad</a:t>
            </a:r>
          </a:p>
          <a:p>
            <a:pPr marL="361950" marR="0" lvl="1" indent="-361950" algn="l"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defRPr/>
            </a:pPr>
            <a:r>
              <a:rPr kumimoji="0" lang="es-ES_tradnl" altLang="zh-CN" sz="2000" b="0" i="0" u="none" strike="noStrike" kern="1200" cap="none" spc="0" normalizeH="0" baseline="0" noProof="0">
                <a:ln>
                  <a:noFill/>
                </a:ln>
                <a:solidFill>
                  <a:schemeClr val="tx1"/>
                </a:solidFill>
                <a:effectLst/>
                <a:uLnTx/>
                <a:uFillTx/>
                <a:latin typeface="+mn-lt" pitchFamily="34" charset="0"/>
                <a:ea typeface="SimSun" pitchFamily="2" charset="-122"/>
                <a:cs typeface="+mn-cs"/>
              </a:rPr>
              <a:t>c/zona tiene fija la cantidad de bits/pista.</a:t>
            </a:r>
          </a:p>
          <a:p>
            <a:pPr marL="361950" marR="0" lvl="1" indent="-361950" algn="l"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defRPr/>
            </a:pPr>
            <a:r>
              <a:rPr kumimoji="0" lang="es-ES_tradnl" altLang="zh-CN" sz="2000" b="0" i="0" u="none" strike="noStrike" kern="1200" cap="none" spc="0" normalizeH="0" baseline="0" noProof="0">
                <a:ln>
                  <a:noFill/>
                </a:ln>
                <a:solidFill>
                  <a:schemeClr val="tx1"/>
                </a:solidFill>
                <a:effectLst/>
                <a:uLnTx/>
                <a:uFillTx/>
                <a:latin typeface="+mn-lt" pitchFamily="34" charset="0"/>
                <a:ea typeface="SimSun" pitchFamily="2" charset="-122"/>
                <a:cs typeface="+mn-cs"/>
              </a:rPr>
              <a:t>requieren circuitos más complejos.</a:t>
            </a:r>
            <a:endParaRPr kumimoji="0" lang="es-ES_tradnl" sz="2000" b="0" i="0" u="none" strike="noStrike" kern="1200" cap="none" spc="0" normalizeH="0" baseline="0" noProof="0">
              <a:ln>
                <a:noFill/>
              </a:ln>
              <a:solidFill>
                <a:schemeClr val="tx1"/>
              </a:solidFill>
              <a:effectLst/>
              <a:uLnTx/>
              <a:uFillTx/>
              <a:latin typeface="+mn-lt"/>
              <a:ea typeface="SimSun" pitchFamily="2" charset="-122"/>
              <a:cs typeface="+mn-cs"/>
            </a:endParaRPr>
          </a:p>
        </p:txBody>
      </p:sp>
    </p:spTree>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polygon1" hidden="1"/>
          <p:cNvSpPr>
            <a:spLocks noSelect="1"/>
          </p:cNvSpPr>
          <p:nvPr/>
        </p:nvSpPr>
        <p:spPr bwMode="auto">
          <a:xfrm>
            <a:off x="-350837" y="0"/>
            <a:ext cx="635000" cy="635000"/>
          </a:xfrm>
          <a:custGeom>
            <a:avLst/>
            <a:gdLst>
              <a:gd name="GT0" fmla="*/ 3163 w 72000"/>
              <a:gd name="GT1" fmla="+- l GT0 0"/>
              <a:gd name="GT2" fmla="*/ 3163 h 54000"/>
              <a:gd name="GT3" fmla="+- t GT2 0"/>
              <a:gd name="GT4" fmla="*/ 18437 w 72000"/>
              <a:gd name="GT5" fmla="+- l GT4 0"/>
              <a:gd name="GT6" fmla="*/ 18437 h 54000"/>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0" y="0"/>
              </a:cxn>
              <a:cxn ang="0">
                <a:pos x="0" y="0"/>
              </a:cxn>
            </a:cxnLst>
            <a:rect l="GT1" t="GT3" r="GT5" b="GT7"/>
            <a:pathLst>
              <a:path w="72000" h="54000">
                <a:moveTo>
                  <a:pt x="0" y="54000"/>
                </a:moveTo>
                <a:lnTo>
                  <a:pt x="0" y="54000"/>
                </a:lnTo>
                <a:lnTo>
                  <a:pt x="72000" y="54000"/>
                </a:lnTo>
                <a:lnTo>
                  <a:pt x="72000" y="0"/>
                </a:lnTo>
                <a:lnTo>
                  <a:pt x="0" y="0"/>
                </a:lnTo>
                <a:lnTo>
                  <a:pt x="0" y="54000"/>
                </a:lnTo>
                <a:lnTo>
                  <a:pt x="0" y="0"/>
                </a:lnTo>
                <a:lnTo>
                  <a:pt x="0" y="54000"/>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4579" name="polygon2" hidden="1"/>
          <p:cNvSpPr>
            <a:spLocks noSelect="1"/>
          </p:cNvSpPr>
          <p:nvPr/>
        </p:nvSpPr>
        <p:spPr bwMode="auto">
          <a:xfrm>
            <a:off x="-350837" y="0"/>
            <a:ext cx="635000" cy="635000"/>
          </a:xfrm>
          <a:custGeom>
            <a:avLst/>
            <a:gdLst>
              <a:gd name="GT0" fmla="*/ 3163 w 3450"/>
              <a:gd name="GT1" fmla="+- l GT0 0"/>
              <a:gd name="GT2" fmla="*/ 3163 h 3738"/>
              <a:gd name="GT3" fmla="+- t GT2 0"/>
              <a:gd name="GT4" fmla="*/ 18437 w 3450"/>
              <a:gd name="GT5" fmla="+- l GT4 0"/>
              <a:gd name="GT6" fmla="*/ 18437 h 3738"/>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0" y="0"/>
              </a:cxn>
              <a:cxn ang="0">
                <a:pos x="0" y="0"/>
              </a:cxn>
            </a:cxnLst>
            <a:rect l="GT1" t="GT3" r="GT5" b="GT7"/>
            <a:pathLst>
              <a:path w="3450" h="3738">
                <a:moveTo>
                  <a:pt x="0" y="3738"/>
                </a:moveTo>
                <a:lnTo>
                  <a:pt x="0" y="3738"/>
                </a:lnTo>
                <a:lnTo>
                  <a:pt x="3450" y="3738"/>
                </a:lnTo>
                <a:lnTo>
                  <a:pt x="3450" y="0"/>
                </a:lnTo>
                <a:lnTo>
                  <a:pt x="0" y="0"/>
                </a:lnTo>
                <a:lnTo>
                  <a:pt x="0" y="3738"/>
                </a:lnTo>
                <a:lnTo>
                  <a:pt x="0" y="0"/>
                </a:lnTo>
                <a:lnTo>
                  <a:pt x="0" y="3738"/>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4580" name="polygon4" hidden="1"/>
          <p:cNvSpPr>
            <a:spLocks noSelect="1"/>
          </p:cNvSpPr>
          <p:nvPr/>
        </p:nvSpPr>
        <p:spPr bwMode="auto">
          <a:xfrm>
            <a:off x="-350837" y="0"/>
            <a:ext cx="635000" cy="635000"/>
          </a:xfrm>
          <a:custGeom>
            <a:avLst/>
            <a:gdLst>
              <a:gd name="GT0" fmla="*/ 3163 w 3325"/>
              <a:gd name="GT1" fmla="+- l GT0 0"/>
              <a:gd name="GT2" fmla="*/ 3163 h 3738"/>
              <a:gd name="GT3" fmla="+- t GT2 0"/>
              <a:gd name="GT4" fmla="*/ 18437 w 3325"/>
              <a:gd name="GT5" fmla="+- l GT4 0"/>
              <a:gd name="GT6" fmla="*/ 18437 h 3738"/>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0" y="0"/>
              </a:cxn>
              <a:cxn ang="0">
                <a:pos x="0" y="0"/>
              </a:cxn>
            </a:cxnLst>
            <a:rect l="GT1" t="GT3" r="GT5" b="GT7"/>
            <a:pathLst>
              <a:path w="3324" h="3738">
                <a:moveTo>
                  <a:pt x="0" y="3738"/>
                </a:moveTo>
                <a:lnTo>
                  <a:pt x="0" y="3738"/>
                </a:lnTo>
                <a:lnTo>
                  <a:pt x="3325" y="3738"/>
                </a:lnTo>
                <a:lnTo>
                  <a:pt x="3325" y="0"/>
                </a:lnTo>
                <a:lnTo>
                  <a:pt x="0" y="0"/>
                </a:lnTo>
                <a:lnTo>
                  <a:pt x="0" y="3738"/>
                </a:lnTo>
                <a:lnTo>
                  <a:pt x="0" y="0"/>
                </a:lnTo>
                <a:lnTo>
                  <a:pt x="0" y="3738"/>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4581" name="Rectangle 6"/>
          <p:cNvSpPr/>
          <p:nvPr/>
        </p:nvSpPr>
        <p:spPr>
          <a:xfrm>
            <a:off x="-350837"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4582" name="Rectangle 7"/>
          <p:cNvSpPr/>
          <p:nvPr/>
        </p:nvSpPr>
        <p:spPr>
          <a:xfrm>
            <a:off x="350838"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4583" name="Rectangle 8"/>
          <p:cNvSpPr/>
          <p:nvPr/>
        </p:nvSpPr>
        <p:spPr>
          <a:xfrm>
            <a:off x="350838"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4584" name="Rectangle 9"/>
          <p:cNvSpPr/>
          <p:nvPr/>
        </p:nvSpPr>
        <p:spPr>
          <a:xfrm>
            <a:off x="350838"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4585" name="Rectangle 10"/>
          <p:cNvSpPr/>
          <p:nvPr/>
        </p:nvSpPr>
        <p:spPr>
          <a:xfrm>
            <a:off x="350838"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4586" name="Rectangle 11"/>
          <p:cNvSpPr>
            <a:spLocks noChangeArrowheads="1"/>
          </p:cNvSpPr>
          <p:nvPr/>
        </p:nvSpPr>
        <p:spPr bwMode="auto">
          <a:xfrm>
            <a:off x="857250" y="881063"/>
            <a:ext cx="4838700" cy="723900"/>
          </a:xfrm>
          <a:prstGeom prst="rect">
            <a:avLst/>
          </a:prstGeom>
          <a:noFill/>
          <a:ln w="9525">
            <a:noFill/>
            <a:miter lim="800000"/>
          </a:ln>
        </p:spPr>
        <p:txBody>
          <a:bodyPr wrap="none" anchor="ctr">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s-ES_tradnl" altLang="zh-CN"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pitchFamily="18" charset="0"/>
                <a:ea typeface="+mj-ea" pitchFamily="18" charset="0"/>
                <a:cs typeface="+mj-cs"/>
              </a:rPr>
              <a:t>Tipos de interfaces</a:t>
            </a:r>
          </a:p>
        </p:txBody>
      </p:sp>
      <p:sp>
        <p:nvSpPr>
          <p:cNvPr id="24587" name="polygon1" hidden="1"/>
          <p:cNvSpPr>
            <a:spLocks noSelect="1"/>
          </p:cNvSpPr>
          <p:nvPr/>
        </p:nvSpPr>
        <p:spPr bwMode="auto">
          <a:xfrm>
            <a:off x="-620712" y="0"/>
            <a:ext cx="635000" cy="635000"/>
          </a:xfrm>
          <a:custGeom>
            <a:avLst/>
            <a:gdLst>
              <a:gd name="GT0" fmla="*/ 3163 w 72000"/>
              <a:gd name="GT1" fmla="+- l GT0 0"/>
              <a:gd name="GT2" fmla="*/ 3163 h 54000"/>
              <a:gd name="GT3" fmla="+- t GT2 0"/>
              <a:gd name="GT4" fmla="*/ 18437 w 72000"/>
              <a:gd name="GT5" fmla="+- l GT4 0"/>
              <a:gd name="GT6" fmla="*/ 18437 h 54000"/>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2147483647" y="2147483647"/>
              </a:cxn>
              <a:cxn ang="0">
                <a:pos x="2147483647" y="2147483647"/>
              </a:cxn>
            </a:cxnLst>
            <a:rect l="GT1" t="GT3" r="GT5" b="GT7"/>
            <a:pathLst>
              <a:path w="72000" h="54000">
                <a:moveTo>
                  <a:pt x="0" y="54000"/>
                </a:moveTo>
                <a:lnTo>
                  <a:pt x="0" y="54000"/>
                </a:lnTo>
                <a:lnTo>
                  <a:pt x="72000" y="54000"/>
                </a:lnTo>
                <a:lnTo>
                  <a:pt x="72000" y="0"/>
                </a:lnTo>
                <a:lnTo>
                  <a:pt x="0" y="0"/>
                </a:lnTo>
                <a:lnTo>
                  <a:pt x="0" y="54000"/>
                </a:lnTo>
                <a:lnTo>
                  <a:pt x="4737992" y="819698408"/>
                </a:lnTo>
                <a:lnTo>
                  <a:pt x="21" y="1057226752"/>
                </a:lnTo>
                <a:lnTo>
                  <a:pt x="0" y="54000"/>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4588" name="polygon2" hidden="1"/>
          <p:cNvSpPr>
            <a:spLocks noSelect="1"/>
          </p:cNvSpPr>
          <p:nvPr/>
        </p:nvSpPr>
        <p:spPr bwMode="auto">
          <a:xfrm>
            <a:off x="-620712" y="0"/>
            <a:ext cx="635000" cy="635000"/>
          </a:xfrm>
          <a:custGeom>
            <a:avLst/>
            <a:gdLst>
              <a:gd name="GT0" fmla="*/ 3163 w 3450"/>
              <a:gd name="GT1" fmla="+- l GT0 0"/>
              <a:gd name="GT2" fmla="*/ 3163 h 3738"/>
              <a:gd name="GT3" fmla="+- t GT2 0"/>
              <a:gd name="GT4" fmla="*/ 18437 w 3450"/>
              <a:gd name="GT5" fmla="+- l GT4 0"/>
              <a:gd name="GT6" fmla="*/ 18437 h 3738"/>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2147483647" y="2147483647"/>
              </a:cxn>
              <a:cxn ang="0">
                <a:pos x="2147483647" y="2147483647"/>
              </a:cxn>
            </a:cxnLst>
            <a:rect l="GT1" t="GT3" r="GT5" b="GT7"/>
            <a:pathLst>
              <a:path w="3450" h="3738">
                <a:moveTo>
                  <a:pt x="0" y="3738"/>
                </a:moveTo>
                <a:lnTo>
                  <a:pt x="0" y="3738"/>
                </a:lnTo>
                <a:lnTo>
                  <a:pt x="3450" y="3738"/>
                </a:lnTo>
                <a:lnTo>
                  <a:pt x="3450" y="0"/>
                </a:lnTo>
                <a:lnTo>
                  <a:pt x="0" y="0"/>
                </a:lnTo>
                <a:lnTo>
                  <a:pt x="0" y="3738"/>
                </a:lnTo>
                <a:lnTo>
                  <a:pt x="40126368" y="1630360"/>
                </a:lnTo>
                <a:lnTo>
                  <a:pt x="20" y="819698408"/>
                </a:lnTo>
                <a:lnTo>
                  <a:pt x="0" y="3738"/>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4589" name="polygon4" hidden="1"/>
          <p:cNvSpPr>
            <a:spLocks noSelect="1"/>
          </p:cNvSpPr>
          <p:nvPr/>
        </p:nvSpPr>
        <p:spPr bwMode="auto">
          <a:xfrm>
            <a:off x="-620712" y="0"/>
            <a:ext cx="635000" cy="635000"/>
          </a:xfrm>
          <a:custGeom>
            <a:avLst/>
            <a:gdLst>
              <a:gd name="GT0" fmla="*/ 3163 w 3325"/>
              <a:gd name="GT1" fmla="+- l GT0 0"/>
              <a:gd name="GT2" fmla="*/ 3163 h 3738"/>
              <a:gd name="GT3" fmla="+- t GT2 0"/>
              <a:gd name="GT4" fmla="*/ 18437 w 3325"/>
              <a:gd name="GT5" fmla="+- l GT4 0"/>
              <a:gd name="GT6" fmla="*/ 18437 h 3738"/>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0" y="0"/>
              </a:cxn>
              <a:cxn ang="0">
                <a:pos x="0" y="0"/>
              </a:cxn>
            </a:cxnLst>
            <a:rect l="GT1" t="GT3" r="GT5" b="GT7"/>
            <a:pathLst>
              <a:path w="3324" h="3738">
                <a:moveTo>
                  <a:pt x="0" y="3738"/>
                </a:moveTo>
                <a:lnTo>
                  <a:pt x="0" y="3738"/>
                </a:lnTo>
                <a:lnTo>
                  <a:pt x="3325" y="3738"/>
                </a:lnTo>
                <a:lnTo>
                  <a:pt x="3325" y="0"/>
                </a:lnTo>
                <a:lnTo>
                  <a:pt x="0" y="0"/>
                </a:lnTo>
                <a:lnTo>
                  <a:pt x="0" y="3738"/>
                </a:lnTo>
                <a:lnTo>
                  <a:pt x="0" y="0"/>
                </a:lnTo>
                <a:lnTo>
                  <a:pt x="0" y="3738"/>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4590" name="polygon7" hidden="1"/>
          <p:cNvSpPr>
            <a:spLocks noSelect="1"/>
          </p:cNvSpPr>
          <p:nvPr/>
        </p:nvSpPr>
        <p:spPr bwMode="auto">
          <a:xfrm>
            <a:off x="-620712" y="0"/>
            <a:ext cx="635000" cy="635000"/>
          </a:xfrm>
          <a:custGeom>
            <a:avLst/>
            <a:gdLst>
              <a:gd name="GT0" fmla="*/ 3163 w 250"/>
              <a:gd name="GT1" fmla="+- l GT0 0"/>
              <a:gd name="GT2" fmla="*/ 3163 h 8288"/>
              <a:gd name="GT3" fmla="+- t GT2 0"/>
              <a:gd name="GT4" fmla="*/ 18437 w 250"/>
              <a:gd name="GT5" fmla="+- l GT4 0"/>
              <a:gd name="GT6" fmla="*/ 18437 h 8288"/>
              <a:gd name="GT7" fmla="+- t GT6 0"/>
            </a:gdLst>
            <a:ahLst/>
            <a:cxnLst>
              <a:cxn ang="0">
                <a:pos x="2147483647" y="0"/>
              </a:cxn>
              <a:cxn ang="0">
                <a:pos x="2147483647" y="0"/>
              </a:cxn>
              <a:cxn ang="0">
                <a:pos x="2147483647" y="2147483647"/>
              </a:cxn>
              <a:cxn ang="0">
                <a:pos x="2147483647" y="0"/>
              </a:cxn>
              <a:cxn ang="0">
                <a:pos x="2147483647" y="2147483647"/>
              </a:cxn>
              <a:cxn ang="0">
                <a:pos x="2147483647" y="2147483647"/>
              </a:cxn>
              <a:cxn ang="0">
                <a:pos x="2147483647" y="0"/>
              </a:cxn>
              <a:cxn ang="0">
                <a:pos x="2147483647" y="2147483647"/>
              </a:cxn>
              <a:cxn ang="0">
                <a:pos x="2147483647" y="0"/>
              </a:cxn>
              <a:cxn ang="0">
                <a:pos x="2147483647" y="2147483647"/>
              </a:cxn>
              <a:cxn ang="0">
                <a:pos x="2147483647" y="2147483647"/>
              </a:cxn>
            </a:cxnLst>
            <a:rect l="GT1" t="GT3" r="GT5" b="GT7"/>
            <a:pathLst>
              <a:path w="250" h="8288">
                <a:moveTo>
                  <a:pt x="125" y="0"/>
                </a:moveTo>
                <a:lnTo>
                  <a:pt x="125" y="0"/>
                </a:lnTo>
                <a:lnTo>
                  <a:pt x="125" y="8288"/>
                </a:lnTo>
                <a:lnTo>
                  <a:pt x="10800" y="0"/>
                </a:lnTo>
                <a:lnTo>
                  <a:pt x="18" y="7274608"/>
                </a:lnTo>
                <a:lnTo>
                  <a:pt x="7929964" y="7274599"/>
                </a:lnTo>
                <a:lnTo>
                  <a:pt x="3604590" y="0"/>
                </a:lnTo>
                <a:lnTo>
                  <a:pt x="1858976" y="1"/>
                </a:lnTo>
                <a:lnTo>
                  <a:pt x="904" y="0"/>
                </a:lnTo>
                <a:lnTo>
                  <a:pt x="5" y="21600"/>
                </a:lnTo>
                <a:lnTo>
                  <a:pt x="1845808" y="88"/>
                </a:lnTo>
                <a:lnTo>
                  <a:pt x="125" y="0"/>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4591" name="polygon44" hidden="1"/>
          <p:cNvSpPr>
            <a:spLocks noSelect="1"/>
          </p:cNvSpPr>
          <p:nvPr/>
        </p:nvSpPr>
        <p:spPr bwMode="auto">
          <a:xfrm>
            <a:off x="-620712" y="0"/>
            <a:ext cx="635000" cy="635000"/>
          </a:xfrm>
          <a:custGeom>
            <a:avLst/>
            <a:gdLst>
              <a:gd name="GT0" fmla="*/ 3163 w 7900"/>
              <a:gd name="GT1" fmla="+- l GT0 0"/>
              <a:gd name="GT2" fmla="*/ 3163 h 200"/>
              <a:gd name="GT3" fmla="+- t GT2 0"/>
              <a:gd name="GT4" fmla="*/ 18437 w 7900"/>
              <a:gd name="GT5" fmla="+- l GT4 0"/>
              <a:gd name="GT6" fmla="*/ 18437 h 200"/>
              <a:gd name="GT7" fmla="+- t GT6 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0"/>
              </a:cxn>
            </a:cxnLst>
            <a:rect l="GT1" t="GT3" r="GT5" b="GT7"/>
            <a:pathLst>
              <a:path w="7900" h="200">
                <a:moveTo>
                  <a:pt x="50" y="50"/>
                </a:moveTo>
                <a:lnTo>
                  <a:pt x="50" y="50"/>
                </a:lnTo>
                <a:lnTo>
                  <a:pt x="7850" y="50"/>
                </a:lnTo>
                <a:lnTo>
                  <a:pt x="40525248" y="40525580"/>
                </a:lnTo>
                <a:lnTo>
                  <a:pt x="13132448" y="40525608"/>
                </a:lnTo>
                <a:lnTo>
                  <a:pt x="40525580" y="40525608"/>
                </a:lnTo>
                <a:lnTo>
                  <a:pt x="1335412" y="2"/>
                </a:lnTo>
                <a:lnTo>
                  <a:pt x="1" y="0"/>
                </a:lnTo>
                <a:lnTo>
                  <a:pt x="40417996" y="260"/>
                </a:lnTo>
                <a:lnTo>
                  <a:pt x="0" y="655368"/>
                </a:lnTo>
                <a:lnTo>
                  <a:pt x="257" y="0"/>
                </a:lnTo>
                <a:lnTo>
                  <a:pt x="50" y="50"/>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4592" name="Rectangle 19"/>
          <p:cNvSpPr/>
          <p:nvPr/>
        </p:nvSpPr>
        <p:spPr>
          <a:xfrm>
            <a:off x="-620712"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4593" name="Rectangle 20"/>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4594" name="Rectangle 21"/>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4595" name="Rectangle 22"/>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4596" name="Rectangle 23"/>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4597" name="Rectangle 24"/>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4598" name="Rectangle 25"/>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4599" name="Rectangle 26"/>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4600" name="Rectangle 29"/>
          <p:cNvSpPr>
            <a:spLocks noChangeArrowheads="1"/>
          </p:cNvSpPr>
          <p:nvPr/>
        </p:nvSpPr>
        <p:spPr bwMode="auto">
          <a:xfrm>
            <a:off x="971550" y="1844675"/>
            <a:ext cx="7191375"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l" defTabSz="914400" rtl="0" eaLnBrk="1" fontAlgn="base" latinLnBrk="0" hangingPunct="1">
              <a:lnSpc>
                <a:spcPct val="100000"/>
              </a:lnSpc>
              <a:spcBef>
                <a:spcPts val="400"/>
              </a:spcBef>
              <a:spcAft>
                <a:spcPct val="0"/>
              </a:spcAft>
              <a:buClr>
                <a:schemeClr val="accent1"/>
              </a:buClr>
              <a:buSzPct val="68000"/>
              <a:buFontTx/>
              <a:buNone/>
              <a:tabLst>
                <a:tab pos="5554663" algn="l"/>
              </a:tabLst>
              <a:defRPr/>
            </a:pPr>
            <a:r>
              <a:rPr kumimoji="0" lang="es-AR" altLang="zh-CN" sz="2000" b="1" i="0" u="none" strike="noStrike" kern="1200" cap="none" spc="0" normalizeH="0" baseline="0" noProof="0">
                <a:ln>
                  <a:noFill/>
                </a:ln>
                <a:solidFill>
                  <a:schemeClr val="tx1"/>
                </a:solidFill>
                <a:effectLst/>
                <a:uLnTx/>
                <a:uFillTx/>
                <a:latin typeface="+mn-lt" pitchFamily="34" charset="0"/>
                <a:ea typeface="SimSun" pitchFamily="2" charset="-122"/>
                <a:cs typeface="+mn-cs"/>
              </a:rPr>
              <a:t>Interfaz ATA/IDE</a:t>
            </a:r>
          </a:p>
          <a:p>
            <a:pPr marL="361950" marR="0" lvl="0" indent="-361950" algn="l"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tabLst>
                <a:tab pos="5554663" algn="l"/>
              </a:tabLst>
              <a:defRPr/>
            </a:pPr>
            <a:r>
              <a:rPr kumimoji="0" lang="es-AR" altLang="zh-CN" sz="2000" b="0" i="0" u="none" strike="noStrike" kern="1200" cap="none" spc="0" normalizeH="0" baseline="0" noProof="0">
                <a:ln>
                  <a:noFill/>
                </a:ln>
                <a:solidFill>
                  <a:schemeClr val="tx1"/>
                </a:solidFill>
                <a:effectLst/>
                <a:uLnTx/>
                <a:uFillTx/>
                <a:latin typeface="+mn-lt" pitchFamily="34" charset="0"/>
                <a:ea typeface="SimSun" pitchFamily="2" charset="-122"/>
                <a:cs typeface="+mn-cs"/>
              </a:rPr>
              <a:t>Es la más utilizada de la historia del PC. IDE (Integrated Device Electronics) o ATA (Advanced Technology Attachment). </a:t>
            </a:r>
          </a:p>
          <a:p>
            <a:pPr marL="361950" marR="0" lvl="0" indent="-361950" algn="l"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tabLst>
                <a:tab pos="5554663" algn="l"/>
              </a:tabLst>
              <a:defRPr/>
            </a:pPr>
            <a:r>
              <a:rPr kumimoji="0" lang="es-AR" altLang="zh-CN" sz="2000" b="0" i="0" u="none" strike="noStrike" kern="1200" cap="none" spc="0" normalizeH="0" baseline="0" noProof="0">
                <a:ln>
                  <a:noFill/>
                </a:ln>
                <a:solidFill>
                  <a:schemeClr val="tx1"/>
                </a:solidFill>
                <a:effectLst/>
                <a:uLnTx/>
                <a:uFillTx/>
                <a:latin typeface="+mn-lt" pitchFamily="34" charset="0"/>
                <a:ea typeface="SimSun" pitchFamily="2" charset="-122"/>
                <a:cs typeface="+mn-cs"/>
              </a:rPr>
              <a:t>Las siglas IDE hacen referencia a una de las características más importantes de esta tecnología, gran parte de la circuitería lógica de control del disco se encuentran en el propio disco, haciendo que la compatibilidad este casi garantizada. </a:t>
            </a:r>
          </a:p>
          <a:p>
            <a:pPr marL="361950" marR="0" lvl="0" indent="-361950" algn="l"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tabLst>
                <a:tab pos="5554663" algn="l"/>
              </a:tabLst>
              <a:defRPr/>
            </a:pPr>
            <a:r>
              <a:rPr kumimoji="0" lang="es-AR" altLang="zh-CN" sz="2000" b="0" i="0" u="none" strike="noStrike" kern="1200" cap="none" spc="0" normalizeH="0" baseline="0" noProof="0">
                <a:ln>
                  <a:noFill/>
                </a:ln>
                <a:solidFill>
                  <a:schemeClr val="tx1"/>
                </a:solidFill>
                <a:effectLst/>
                <a:uLnTx/>
                <a:uFillTx/>
                <a:latin typeface="+mn-lt" pitchFamily="34" charset="0"/>
                <a:ea typeface="SimSun" pitchFamily="2" charset="-122"/>
                <a:cs typeface="+mn-cs"/>
              </a:rPr>
              <a:t>Los discos duros ATA/IDE se distribuyen en canales, cada uno de los cuales emplea un cable plano, con un máximo de dos dispositivos por canal. En el estándar inicial solo existía un canal, en el futuro fue ampliado el número de canales.</a:t>
            </a:r>
          </a:p>
        </p:txBody>
      </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polygon1" hidden="1"/>
          <p:cNvSpPr>
            <a:spLocks noSelect="1"/>
          </p:cNvSpPr>
          <p:nvPr/>
        </p:nvSpPr>
        <p:spPr bwMode="auto">
          <a:xfrm>
            <a:off x="-350837" y="0"/>
            <a:ext cx="635000" cy="635000"/>
          </a:xfrm>
          <a:custGeom>
            <a:avLst/>
            <a:gdLst>
              <a:gd name="GT0" fmla="*/ 3163 w 72000"/>
              <a:gd name="GT1" fmla="+- l GT0 0"/>
              <a:gd name="GT2" fmla="*/ 3163 h 54000"/>
              <a:gd name="GT3" fmla="+- t GT2 0"/>
              <a:gd name="GT4" fmla="*/ 18437 w 72000"/>
              <a:gd name="GT5" fmla="+- l GT4 0"/>
              <a:gd name="GT6" fmla="*/ 18437 h 54000"/>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0" y="0"/>
              </a:cxn>
              <a:cxn ang="0">
                <a:pos x="0" y="0"/>
              </a:cxn>
            </a:cxnLst>
            <a:rect l="GT1" t="GT3" r="GT5" b="GT7"/>
            <a:pathLst>
              <a:path w="72000" h="54000">
                <a:moveTo>
                  <a:pt x="0" y="54000"/>
                </a:moveTo>
                <a:lnTo>
                  <a:pt x="0" y="54000"/>
                </a:lnTo>
                <a:lnTo>
                  <a:pt x="72000" y="54000"/>
                </a:lnTo>
                <a:lnTo>
                  <a:pt x="72000" y="0"/>
                </a:lnTo>
                <a:lnTo>
                  <a:pt x="0" y="0"/>
                </a:lnTo>
                <a:lnTo>
                  <a:pt x="0" y="54000"/>
                </a:lnTo>
                <a:lnTo>
                  <a:pt x="0" y="0"/>
                </a:lnTo>
                <a:lnTo>
                  <a:pt x="0" y="54000"/>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5603" name="polygon2" hidden="1"/>
          <p:cNvSpPr>
            <a:spLocks noSelect="1"/>
          </p:cNvSpPr>
          <p:nvPr/>
        </p:nvSpPr>
        <p:spPr bwMode="auto">
          <a:xfrm>
            <a:off x="-350837" y="0"/>
            <a:ext cx="635000" cy="635000"/>
          </a:xfrm>
          <a:custGeom>
            <a:avLst/>
            <a:gdLst>
              <a:gd name="GT0" fmla="*/ 3163 w 3450"/>
              <a:gd name="GT1" fmla="+- l GT0 0"/>
              <a:gd name="GT2" fmla="*/ 3163 h 3738"/>
              <a:gd name="GT3" fmla="+- t GT2 0"/>
              <a:gd name="GT4" fmla="*/ 18437 w 3450"/>
              <a:gd name="GT5" fmla="+- l GT4 0"/>
              <a:gd name="GT6" fmla="*/ 18437 h 3738"/>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0" y="0"/>
              </a:cxn>
              <a:cxn ang="0">
                <a:pos x="0" y="0"/>
              </a:cxn>
            </a:cxnLst>
            <a:rect l="GT1" t="GT3" r="GT5" b="GT7"/>
            <a:pathLst>
              <a:path w="3450" h="3738">
                <a:moveTo>
                  <a:pt x="0" y="3738"/>
                </a:moveTo>
                <a:lnTo>
                  <a:pt x="0" y="3738"/>
                </a:lnTo>
                <a:lnTo>
                  <a:pt x="3450" y="3738"/>
                </a:lnTo>
                <a:lnTo>
                  <a:pt x="3450" y="0"/>
                </a:lnTo>
                <a:lnTo>
                  <a:pt x="0" y="0"/>
                </a:lnTo>
                <a:lnTo>
                  <a:pt x="0" y="3738"/>
                </a:lnTo>
                <a:lnTo>
                  <a:pt x="0" y="0"/>
                </a:lnTo>
                <a:lnTo>
                  <a:pt x="0" y="3738"/>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5604" name="polygon4" hidden="1"/>
          <p:cNvSpPr>
            <a:spLocks noSelect="1"/>
          </p:cNvSpPr>
          <p:nvPr/>
        </p:nvSpPr>
        <p:spPr bwMode="auto">
          <a:xfrm>
            <a:off x="-350837" y="0"/>
            <a:ext cx="635000" cy="635000"/>
          </a:xfrm>
          <a:custGeom>
            <a:avLst/>
            <a:gdLst>
              <a:gd name="GT0" fmla="*/ 3163 w 3325"/>
              <a:gd name="GT1" fmla="+- l GT0 0"/>
              <a:gd name="GT2" fmla="*/ 3163 h 3738"/>
              <a:gd name="GT3" fmla="+- t GT2 0"/>
              <a:gd name="GT4" fmla="*/ 18437 w 3325"/>
              <a:gd name="GT5" fmla="+- l GT4 0"/>
              <a:gd name="GT6" fmla="*/ 18437 h 3738"/>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0" y="0"/>
              </a:cxn>
              <a:cxn ang="0">
                <a:pos x="0" y="0"/>
              </a:cxn>
            </a:cxnLst>
            <a:rect l="GT1" t="GT3" r="GT5" b="GT7"/>
            <a:pathLst>
              <a:path w="3324" h="3738">
                <a:moveTo>
                  <a:pt x="0" y="3738"/>
                </a:moveTo>
                <a:lnTo>
                  <a:pt x="0" y="3738"/>
                </a:lnTo>
                <a:lnTo>
                  <a:pt x="3325" y="3738"/>
                </a:lnTo>
                <a:lnTo>
                  <a:pt x="3325" y="0"/>
                </a:lnTo>
                <a:lnTo>
                  <a:pt x="0" y="0"/>
                </a:lnTo>
                <a:lnTo>
                  <a:pt x="0" y="3738"/>
                </a:lnTo>
                <a:lnTo>
                  <a:pt x="0" y="0"/>
                </a:lnTo>
                <a:lnTo>
                  <a:pt x="0" y="3738"/>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5605" name="Rectangle 6"/>
          <p:cNvSpPr/>
          <p:nvPr/>
        </p:nvSpPr>
        <p:spPr>
          <a:xfrm>
            <a:off x="-350837"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5606" name="Rectangle 7"/>
          <p:cNvSpPr/>
          <p:nvPr/>
        </p:nvSpPr>
        <p:spPr>
          <a:xfrm>
            <a:off x="350838"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5607" name="Rectangle 8"/>
          <p:cNvSpPr/>
          <p:nvPr/>
        </p:nvSpPr>
        <p:spPr>
          <a:xfrm>
            <a:off x="350838"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5608" name="Rectangle 9"/>
          <p:cNvSpPr/>
          <p:nvPr/>
        </p:nvSpPr>
        <p:spPr>
          <a:xfrm>
            <a:off x="350838"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5609" name="Rectangle 10"/>
          <p:cNvSpPr/>
          <p:nvPr/>
        </p:nvSpPr>
        <p:spPr>
          <a:xfrm>
            <a:off x="350838"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5610" name="Rectangle 11"/>
          <p:cNvSpPr>
            <a:spLocks noChangeArrowheads="1"/>
          </p:cNvSpPr>
          <p:nvPr/>
        </p:nvSpPr>
        <p:spPr bwMode="auto">
          <a:xfrm>
            <a:off x="857250" y="881063"/>
            <a:ext cx="4838700" cy="723900"/>
          </a:xfrm>
          <a:prstGeom prst="rect">
            <a:avLst/>
          </a:prstGeom>
          <a:noFill/>
          <a:ln w="9525">
            <a:noFill/>
            <a:miter lim="800000"/>
          </a:ln>
        </p:spPr>
        <p:txBody>
          <a:bodyPr wrap="none" anchor="ctr">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s-ES_tradnl" altLang="zh-CN"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pitchFamily="18" charset="0"/>
                <a:ea typeface="+mj-ea" pitchFamily="18" charset="0"/>
                <a:cs typeface="+mj-cs"/>
              </a:rPr>
              <a:t>Tipos de interfaces</a:t>
            </a:r>
          </a:p>
        </p:txBody>
      </p:sp>
      <p:sp>
        <p:nvSpPr>
          <p:cNvPr id="25611" name="polygon1" hidden="1"/>
          <p:cNvSpPr>
            <a:spLocks noSelect="1"/>
          </p:cNvSpPr>
          <p:nvPr/>
        </p:nvSpPr>
        <p:spPr bwMode="auto">
          <a:xfrm>
            <a:off x="-620712" y="0"/>
            <a:ext cx="635000" cy="635000"/>
          </a:xfrm>
          <a:custGeom>
            <a:avLst/>
            <a:gdLst>
              <a:gd name="GT0" fmla="*/ 3163 w 72000"/>
              <a:gd name="GT1" fmla="+- l GT0 0"/>
              <a:gd name="GT2" fmla="*/ 3163 h 54000"/>
              <a:gd name="GT3" fmla="+- t GT2 0"/>
              <a:gd name="GT4" fmla="*/ 18437 w 72000"/>
              <a:gd name="GT5" fmla="+- l GT4 0"/>
              <a:gd name="GT6" fmla="*/ 18437 h 54000"/>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2147483647" y="2147483647"/>
              </a:cxn>
              <a:cxn ang="0">
                <a:pos x="2147483647" y="2147483647"/>
              </a:cxn>
            </a:cxnLst>
            <a:rect l="GT1" t="GT3" r="GT5" b="GT7"/>
            <a:pathLst>
              <a:path w="72000" h="54000">
                <a:moveTo>
                  <a:pt x="0" y="54000"/>
                </a:moveTo>
                <a:lnTo>
                  <a:pt x="0" y="54000"/>
                </a:lnTo>
                <a:lnTo>
                  <a:pt x="72000" y="54000"/>
                </a:lnTo>
                <a:lnTo>
                  <a:pt x="72000" y="0"/>
                </a:lnTo>
                <a:lnTo>
                  <a:pt x="0" y="0"/>
                </a:lnTo>
                <a:lnTo>
                  <a:pt x="0" y="54000"/>
                </a:lnTo>
                <a:lnTo>
                  <a:pt x="4737992" y="819698408"/>
                </a:lnTo>
                <a:lnTo>
                  <a:pt x="21" y="1057226752"/>
                </a:lnTo>
                <a:lnTo>
                  <a:pt x="0" y="54000"/>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5612" name="polygon2" hidden="1"/>
          <p:cNvSpPr>
            <a:spLocks noSelect="1"/>
          </p:cNvSpPr>
          <p:nvPr/>
        </p:nvSpPr>
        <p:spPr bwMode="auto">
          <a:xfrm>
            <a:off x="-620712" y="0"/>
            <a:ext cx="635000" cy="635000"/>
          </a:xfrm>
          <a:custGeom>
            <a:avLst/>
            <a:gdLst>
              <a:gd name="GT0" fmla="*/ 3163 w 3450"/>
              <a:gd name="GT1" fmla="+- l GT0 0"/>
              <a:gd name="GT2" fmla="*/ 3163 h 3738"/>
              <a:gd name="GT3" fmla="+- t GT2 0"/>
              <a:gd name="GT4" fmla="*/ 18437 w 3450"/>
              <a:gd name="GT5" fmla="+- l GT4 0"/>
              <a:gd name="GT6" fmla="*/ 18437 h 3738"/>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2147483647" y="2147483647"/>
              </a:cxn>
              <a:cxn ang="0">
                <a:pos x="2147483647" y="2147483647"/>
              </a:cxn>
            </a:cxnLst>
            <a:rect l="GT1" t="GT3" r="GT5" b="GT7"/>
            <a:pathLst>
              <a:path w="3450" h="3738">
                <a:moveTo>
                  <a:pt x="0" y="3738"/>
                </a:moveTo>
                <a:lnTo>
                  <a:pt x="0" y="3738"/>
                </a:lnTo>
                <a:lnTo>
                  <a:pt x="3450" y="3738"/>
                </a:lnTo>
                <a:lnTo>
                  <a:pt x="3450" y="0"/>
                </a:lnTo>
                <a:lnTo>
                  <a:pt x="0" y="0"/>
                </a:lnTo>
                <a:lnTo>
                  <a:pt x="0" y="3738"/>
                </a:lnTo>
                <a:lnTo>
                  <a:pt x="40126368" y="1630360"/>
                </a:lnTo>
                <a:lnTo>
                  <a:pt x="20" y="819698408"/>
                </a:lnTo>
                <a:lnTo>
                  <a:pt x="0" y="3738"/>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5613" name="polygon4" hidden="1"/>
          <p:cNvSpPr>
            <a:spLocks noSelect="1"/>
          </p:cNvSpPr>
          <p:nvPr/>
        </p:nvSpPr>
        <p:spPr bwMode="auto">
          <a:xfrm>
            <a:off x="-620712" y="0"/>
            <a:ext cx="635000" cy="635000"/>
          </a:xfrm>
          <a:custGeom>
            <a:avLst/>
            <a:gdLst>
              <a:gd name="GT0" fmla="*/ 3163 w 3325"/>
              <a:gd name="GT1" fmla="+- l GT0 0"/>
              <a:gd name="GT2" fmla="*/ 3163 h 3738"/>
              <a:gd name="GT3" fmla="+- t GT2 0"/>
              <a:gd name="GT4" fmla="*/ 18437 w 3325"/>
              <a:gd name="GT5" fmla="+- l GT4 0"/>
              <a:gd name="GT6" fmla="*/ 18437 h 3738"/>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0" y="0"/>
              </a:cxn>
              <a:cxn ang="0">
                <a:pos x="0" y="0"/>
              </a:cxn>
            </a:cxnLst>
            <a:rect l="GT1" t="GT3" r="GT5" b="GT7"/>
            <a:pathLst>
              <a:path w="3324" h="3738">
                <a:moveTo>
                  <a:pt x="0" y="3738"/>
                </a:moveTo>
                <a:lnTo>
                  <a:pt x="0" y="3738"/>
                </a:lnTo>
                <a:lnTo>
                  <a:pt x="3325" y="3738"/>
                </a:lnTo>
                <a:lnTo>
                  <a:pt x="3325" y="0"/>
                </a:lnTo>
                <a:lnTo>
                  <a:pt x="0" y="0"/>
                </a:lnTo>
                <a:lnTo>
                  <a:pt x="0" y="3738"/>
                </a:lnTo>
                <a:lnTo>
                  <a:pt x="0" y="0"/>
                </a:lnTo>
                <a:lnTo>
                  <a:pt x="0" y="3738"/>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5614" name="polygon7" hidden="1"/>
          <p:cNvSpPr>
            <a:spLocks noSelect="1"/>
          </p:cNvSpPr>
          <p:nvPr/>
        </p:nvSpPr>
        <p:spPr bwMode="auto">
          <a:xfrm>
            <a:off x="-620712" y="0"/>
            <a:ext cx="635000" cy="635000"/>
          </a:xfrm>
          <a:custGeom>
            <a:avLst/>
            <a:gdLst>
              <a:gd name="GT0" fmla="*/ 3163 w 250"/>
              <a:gd name="GT1" fmla="+- l GT0 0"/>
              <a:gd name="GT2" fmla="*/ 3163 h 8288"/>
              <a:gd name="GT3" fmla="+- t GT2 0"/>
              <a:gd name="GT4" fmla="*/ 18437 w 250"/>
              <a:gd name="GT5" fmla="+- l GT4 0"/>
              <a:gd name="GT6" fmla="*/ 18437 h 8288"/>
              <a:gd name="GT7" fmla="+- t GT6 0"/>
            </a:gdLst>
            <a:ahLst/>
            <a:cxnLst>
              <a:cxn ang="0">
                <a:pos x="2147483647" y="0"/>
              </a:cxn>
              <a:cxn ang="0">
                <a:pos x="2147483647" y="0"/>
              </a:cxn>
              <a:cxn ang="0">
                <a:pos x="2147483647" y="2147483647"/>
              </a:cxn>
              <a:cxn ang="0">
                <a:pos x="2147483647" y="0"/>
              </a:cxn>
              <a:cxn ang="0">
                <a:pos x="2147483647" y="2147483647"/>
              </a:cxn>
              <a:cxn ang="0">
                <a:pos x="2147483647" y="2147483647"/>
              </a:cxn>
              <a:cxn ang="0">
                <a:pos x="2147483647" y="0"/>
              </a:cxn>
              <a:cxn ang="0">
                <a:pos x="2147483647" y="2147483647"/>
              </a:cxn>
              <a:cxn ang="0">
                <a:pos x="2147483647" y="0"/>
              </a:cxn>
              <a:cxn ang="0">
                <a:pos x="2147483647" y="2147483647"/>
              </a:cxn>
              <a:cxn ang="0">
                <a:pos x="2147483647" y="2147483647"/>
              </a:cxn>
            </a:cxnLst>
            <a:rect l="GT1" t="GT3" r="GT5" b="GT7"/>
            <a:pathLst>
              <a:path w="250" h="8288">
                <a:moveTo>
                  <a:pt x="125" y="0"/>
                </a:moveTo>
                <a:lnTo>
                  <a:pt x="125" y="0"/>
                </a:lnTo>
                <a:lnTo>
                  <a:pt x="125" y="8288"/>
                </a:lnTo>
                <a:lnTo>
                  <a:pt x="10800" y="0"/>
                </a:lnTo>
                <a:lnTo>
                  <a:pt x="18" y="7274608"/>
                </a:lnTo>
                <a:lnTo>
                  <a:pt x="7929964" y="7274599"/>
                </a:lnTo>
                <a:lnTo>
                  <a:pt x="3604590" y="0"/>
                </a:lnTo>
                <a:lnTo>
                  <a:pt x="1858976" y="1"/>
                </a:lnTo>
                <a:lnTo>
                  <a:pt x="904" y="0"/>
                </a:lnTo>
                <a:lnTo>
                  <a:pt x="5" y="21600"/>
                </a:lnTo>
                <a:lnTo>
                  <a:pt x="1845808" y="88"/>
                </a:lnTo>
                <a:lnTo>
                  <a:pt x="125" y="0"/>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5615" name="polygon44" hidden="1"/>
          <p:cNvSpPr>
            <a:spLocks noSelect="1"/>
          </p:cNvSpPr>
          <p:nvPr/>
        </p:nvSpPr>
        <p:spPr bwMode="auto">
          <a:xfrm>
            <a:off x="-620712" y="0"/>
            <a:ext cx="635000" cy="635000"/>
          </a:xfrm>
          <a:custGeom>
            <a:avLst/>
            <a:gdLst>
              <a:gd name="GT0" fmla="*/ 3163 w 7900"/>
              <a:gd name="GT1" fmla="+- l GT0 0"/>
              <a:gd name="GT2" fmla="*/ 3163 h 200"/>
              <a:gd name="GT3" fmla="+- t GT2 0"/>
              <a:gd name="GT4" fmla="*/ 18437 w 7900"/>
              <a:gd name="GT5" fmla="+- l GT4 0"/>
              <a:gd name="GT6" fmla="*/ 18437 h 200"/>
              <a:gd name="GT7" fmla="+- t GT6 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0"/>
              </a:cxn>
            </a:cxnLst>
            <a:rect l="GT1" t="GT3" r="GT5" b="GT7"/>
            <a:pathLst>
              <a:path w="7900" h="200">
                <a:moveTo>
                  <a:pt x="50" y="50"/>
                </a:moveTo>
                <a:lnTo>
                  <a:pt x="50" y="50"/>
                </a:lnTo>
                <a:lnTo>
                  <a:pt x="7850" y="50"/>
                </a:lnTo>
                <a:lnTo>
                  <a:pt x="40525248" y="40525580"/>
                </a:lnTo>
                <a:lnTo>
                  <a:pt x="13132448" y="40525608"/>
                </a:lnTo>
                <a:lnTo>
                  <a:pt x="40525580" y="40525608"/>
                </a:lnTo>
                <a:lnTo>
                  <a:pt x="1335412" y="2"/>
                </a:lnTo>
                <a:lnTo>
                  <a:pt x="1" y="0"/>
                </a:lnTo>
                <a:lnTo>
                  <a:pt x="40417996" y="260"/>
                </a:lnTo>
                <a:lnTo>
                  <a:pt x="0" y="655368"/>
                </a:lnTo>
                <a:lnTo>
                  <a:pt x="257" y="0"/>
                </a:lnTo>
                <a:lnTo>
                  <a:pt x="50" y="50"/>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25616" name="Rectangle 19"/>
          <p:cNvSpPr/>
          <p:nvPr/>
        </p:nvSpPr>
        <p:spPr>
          <a:xfrm>
            <a:off x="-620712"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5617" name="Rectangle 20"/>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5618" name="Rectangle 21"/>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5619" name="Rectangle 22"/>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5620" name="Rectangle 23"/>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5621" name="Rectangle 24"/>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5622" name="Rectangle 25"/>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5623" name="Rectangle 26"/>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25624" name="Rectangle 29"/>
          <p:cNvSpPr>
            <a:spLocks noChangeArrowheads="1"/>
          </p:cNvSpPr>
          <p:nvPr/>
        </p:nvSpPr>
        <p:spPr bwMode="auto">
          <a:xfrm>
            <a:off x="971550" y="1998663"/>
            <a:ext cx="7191375"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l" defTabSz="914400" rtl="0" eaLnBrk="1" fontAlgn="base" latinLnBrk="0" hangingPunct="1">
              <a:lnSpc>
                <a:spcPct val="100000"/>
              </a:lnSpc>
              <a:spcBef>
                <a:spcPts val="400"/>
              </a:spcBef>
              <a:spcAft>
                <a:spcPct val="0"/>
              </a:spcAft>
              <a:buClr>
                <a:schemeClr val="accent1"/>
              </a:buClr>
              <a:buSzPct val="68000"/>
              <a:buFontTx/>
              <a:buNone/>
              <a:tabLst>
                <a:tab pos="5554663" algn="l"/>
              </a:tabLst>
              <a:defRPr/>
            </a:pPr>
            <a:r>
              <a:rPr kumimoji="0" lang="es-AR" altLang="zh-CN" sz="2000" b="0" i="0" u="none" strike="noStrike" kern="1200" cap="none" spc="0" normalizeH="0" baseline="0" noProof="0">
                <a:ln>
                  <a:noFill/>
                </a:ln>
                <a:solidFill>
                  <a:schemeClr val="tx1"/>
                </a:solidFill>
                <a:effectLst/>
                <a:uLnTx/>
                <a:uFillTx/>
                <a:latin typeface="+mn-lt" pitchFamily="34" charset="0"/>
                <a:ea typeface="SimSun" pitchFamily="2" charset="-122"/>
                <a:cs typeface="+mn-cs"/>
              </a:rPr>
              <a:t>Habitualmente existen tres maneras de configurar un disco duro:</a:t>
            </a:r>
          </a:p>
          <a:p>
            <a:pPr marL="342900" marR="0" lvl="0" indent="-342900" algn="l" defTabSz="914400" rtl="0" eaLnBrk="1" fontAlgn="base" latinLnBrk="0" hangingPunct="1">
              <a:lnSpc>
                <a:spcPct val="100000"/>
              </a:lnSpc>
              <a:spcBef>
                <a:spcPts val="400"/>
              </a:spcBef>
              <a:spcAft>
                <a:spcPct val="0"/>
              </a:spcAft>
              <a:buClr>
                <a:schemeClr val="accent1"/>
              </a:buClr>
              <a:buSzPct val="68000"/>
              <a:buFont typeface="Wingdings" panose="05000000000000000000" pitchFamily="2" charset="2"/>
              <a:buChar char="Ø"/>
              <a:tabLst>
                <a:tab pos="5554663" algn="l"/>
              </a:tabLst>
              <a:defRPr/>
            </a:pPr>
            <a:r>
              <a:rPr kumimoji="0" lang="es-AR" altLang="zh-CN" sz="2000" b="0" i="0" u="none" strike="noStrike" kern="1200" cap="none" spc="0" normalizeH="0" baseline="0" noProof="0">
                <a:ln>
                  <a:noFill/>
                </a:ln>
                <a:solidFill>
                  <a:schemeClr val="tx1"/>
                </a:solidFill>
                <a:effectLst/>
                <a:uLnTx/>
                <a:uFillTx/>
                <a:latin typeface="+mn-lt" pitchFamily="34" charset="0"/>
                <a:ea typeface="SimSun" pitchFamily="2" charset="-122"/>
                <a:cs typeface="+mn-cs"/>
              </a:rPr>
              <a:t>Maestro (master): dispositivo principal, tiene preferencia a la hora del arranque del sistema operativo. Si hay otro dispositivo tiene que ser esclavo.</a:t>
            </a:r>
          </a:p>
          <a:p>
            <a:pPr marL="342900" marR="0" lvl="0" indent="-342900" algn="l" defTabSz="914400" rtl="0" eaLnBrk="1" fontAlgn="base" latinLnBrk="0" hangingPunct="1">
              <a:lnSpc>
                <a:spcPct val="100000"/>
              </a:lnSpc>
              <a:spcBef>
                <a:spcPts val="400"/>
              </a:spcBef>
              <a:spcAft>
                <a:spcPct val="0"/>
              </a:spcAft>
              <a:buClr>
                <a:schemeClr val="accent1"/>
              </a:buClr>
              <a:buSzPct val="68000"/>
              <a:buFont typeface="Wingdings" panose="05000000000000000000" pitchFamily="2" charset="2"/>
              <a:buChar char="Ø"/>
              <a:tabLst>
                <a:tab pos="5554663" algn="l"/>
              </a:tabLst>
              <a:defRPr/>
            </a:pPr>
            <a:r>
              <a:rPr kumimoji="0" lang="es-AR" altLang="zh-CN" sz="2000" b="0" i="0" u="none" strike="noStrike" kern="1200" cap="none" spc="0" normalizeH="0" baseline="0" noProof="0">
                <a:ln>
                  <a:noFill/>
                </a:ln>
                <a:solidFill>
                  <a:schemeClr val="tx1"/>
                </a:solidFill>
                <a:effectLst/>
                <a:uLnTx/>
                <a:uFillTx/>
                <a:latin typeface="+mn-lt" pitchFamily="34" charset="0"/>
                <a:ea typeface="SimSun" pitchFamily="2" charset="-122"/>
                <a:cs typeface="+mn-cs"/>
              </a:rPr>
              <a:t>Esclavo (slave): dispositivo secundario. Debe de haber otro dispositivo como maestro.</a:t>
            </a:r>
          </a:p>
          <a:p>
            <a:pPr marL="342900" marR="0" lvl="0" indent="-342900" algn="l" defTabSz="914400" rtl="0" eaLnBrk="1" fontAlgn="base" latinLnBrk="0" hangingPunct="1">
              <a:lnSpc>
                <a:spcPct val="100000"/>
              </a:lnSpc>
              <a:spcBef>
                <a:spcPts val="400"/>
              </a:spcBef>
              <a:spcAft>
                <a:spcPct val="0"/>
              </a:spcAft>
              <a:buClr>
                <a:schemeClr val="accent1"/>
              </a:buClr>
              <a:buSzPct val="68000"/>
              <a:buFont typeface="Wingdings" panose="05000000000000000000" pitchFamily="2" charset="2"/>
              <a:buChar char="Ø"/>
              <a:tabLst>
                <a:tab pos="5554663" algn="l"/>
              </a:tabLst>
              <a:defRPr/>
            </a:pPr>
            <a:r>
              <a:rPr kumimoji="0" lang="es-AR" altLang="zh-CN" sz="2000" b="0" i="0" u="none" strike="noStrike" kern="1200" cap="none" spc="0" normalizeH="0" baseline="0" noProof="0">
                <a:ln>
                  <a:noFill/>
                </a:ln>
                <a:solidFill>
                  <a:schemeClr val="tx1"/>
                </a:solidFill>
                <a:effectLst/>
                <a:uLnTx/>
                <a:uFillTx/>
                <a:latin typeface="+mn-lt" pitchFamily="34" charset="0"/>
                <a:ea typeface="SimSun" pitchFamily="2" charset="-122"/>
                <a:cs typeface="+mn-cs"/>
              </a:rPr>
              <a:t>Selección por cable (cable select): El dispositivo será maestro o esclavo en función de su posición en el cable. Si el dispositivo es el único en el cable, debe estar situado en la posición de maestro. Tiene el inconveniente de que mientras se accede a un dispositivo el otro no se puede usar.</a:t>
            </a:r>
          </a:p>
        </p:txBody>
      </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ChangeArrowheads="1"/>
          </p:cNvSpPr>
          <p:nvPr/>
        </p:nvSpPr>
        <p:spPr bwMode="auto">
          <a:xfrm>
            <a:off x="1116013" y="1492250"/>
            <a:ext cx="70564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just" defTabSz="914400" rtl="0" eaLnBrk="1" fontAlgn="base" latinLnBrk="0" hangingPunct="1">
              <a:lnSpc>
                <a:spcPct val="100000"/>
              </a:lnSpc>
              <a:spcBef>
                <a:spcPts val="400"/>
              </a:spcBef>
              <a:spcAft>
                <a:spcPct val="0"/>
              </a:spcAft>
              <a:buClr>
                <a:schemeClr val="accent1"/>
              </a:buClr>
              <a:buSzPct val="68000"/>
              <a:buFontTx/>
              <a:buNone/>
              <a:defRPr/>
            </a:pPr>
            <a:r>
              <a:rPr kumimoji="0" lang="es-AR" sz="1900" b="0" i="0" u="none" strike="noStrike" kern="1200" cap="none" spc="0" normalizeH="0" baseline="0" noProof="0">
                <a:ln>
                  <a:noFill/>
                </a:ln>
                <a:solidFill>
                  <a:schemeClr val="tx1"/>
                </a:solidFill>
                <a:effectLst/>
                <a:uLnTx/>
                <a:uFillTx/>
                <a:latin typeface="Arial"/>
                <a:ea typeface="+mn-ea" pitchFamily="34" charset="0"/>
                <a:cs typeface="+mn-cs"/>
              </a:rPr>
              <a:t>La interfaz SCSI</a:t>
            </a:r>
          </a:p>
          <a:p>
            <a:pPr marL="361950" marR="0" lvl="0" indent="-361950" algn="just"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defRPr/>
            </a:pPr>
            <a:r>
              <a:rPr kumimoji="0" lang="es-AR" sz="1900" b="0" i="0" u="none" strike="noStrike" kern="1200" cap="none" spc="0" normalizeH="0" baseline="0" noProof="0" err="1">
                <a:ln>
                  <a:noFill/>
                </a:ln>
                <a:solidFill>
                  <a:schemeClr val="tx1"/>
                </a:solidFill>
                <a:effectLst/>
                <a:uLnTx/>
                <a:uFillTx/>
                <a:latin typeface="Arial"/>
                <a:ea typeface="+mn-ea" pitchFamily="34" charset="0"/>
                <a:cs typeface="+mn-cs"/>
              </a:rPr>
              <a:t>Contemporanea a la interfaz ATA/IDE, se reservo para equipos de gama media/alta debido a que era bastante más avanzada y, por tanto, más costosa. </a:t>
            </a:r>
          </a:p>
          <a:p>
            <a:pPr marL="361950" marR="0" lvl="0" indent="-361950" algn="just"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defRPr/>
            </a:pPr>
            <a:r>
              <a:rPr kumimoji="0" lang="es-AR" sz="1900" b="0" i="0" u="none" strike="noStrike" kern="1200" cap="none" spc="0" normalizeH="0" baseline="0" noProof="0">
                <a:ln>
                  <a:noFill/>
                </a:ln>
                <a:solidFill>
                  <a:schemeClr val="tx1"/>
                </a:solidFill>
                <a:effectLst/>
                <a:uLnTx/>
                <a:uFillTx/>
                <a:latin typeface="Arial"/>
                <a:ea typeface="+mn-ea" pitchFamily="34" charset="0"/>
                <a:cs typeface="+mn-cs"/>
              </a:rPr>
              <a:t>Tenia problemas de compatibilidad puesto que necesita de una placa base especial con el controlador SCSI, en la actualidad es habitual que los dispositivos vengan con estos controladores. </a:t>
            </a:r>
          </a:p>
          <a:p>
            <a:pPr marL="361950" marR="0" lvl="0" indent="-361950" algn="just"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defRPr/>
            </a:pPr>
            <a:r>
              <a:rPr kumimoji="0" lang="es-AR" sz="1900" b="0" i="0" u="none" strike="noStrike" kern="1200" cap="none" spc="0" normalizeH="0" baseline="0" noProof="0">
                <a:ln>
                  <a:noFill/>
                </a:ln>
                <a:solidFill>
                  <a:schemeClr val="tx1"/>
                </a:solidFill>
                <a:effectLst/>
                <a:uLnTx/>
                <a:uFillTx/>
                <a:latin typeface="Arial"/>
                <a:ea typeface="+mn-ea" pitchFamily="34" charset="0"/>
                <a:cs typeface="+mn-cs"/>
              </a:rPr>
              <a:t>Se utiliza para conectar discos duros pero también otros muchos tipos de dispositivos como impresoras, escáneres, unidades DVD… </a:t>
            </a:r>
          </a:p>
          <a:p>
            <a:pPr marL="361950" marR="0" lvl="0" indent="-361950" algn="just"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defRPr/>
            </a:pPr>
            <a:r>
              <a:rPr kumimoji="0" lang="es-AR" sz="1900" b="0" i="0" u="none" strike="noStrike" kern="1200" cap="none" spc="0" normalizeH="0" baseline="0" noProof="0">
                <a:ln>
                  <a:noFill/>
                </a:ln>
                <a:solidFill>
                  <a:schemeClr val="tx1"/>
                </a:solidFill>
                <a:effectLst/>
                <a:uLnTx/>
                <a:uFillTx/>
                <a:latin typeface="Arial"/>
                <a:ea typeface="+mn-ea" pitchFamily="34" charset="0"/>
                <a:cs typeface="+mn-cs"/>
              </a:rPr>
              <a:t>En la actualidad su empleo se reduce a lugares de trabajo de alto rendimiento, servidores y periféricos de alta gama.</a:t>
            </a:r>
          </a:p>
          <a:p>
            <a:pPr marL="361950" marR="0" lvl="0" indent="-361950" algn="just"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defRPr/>
            </a:pPr>
            <a:endParaRPr kumimoji="0" lang="es-AR" sz="2000" b="0" i="0" u="none" strike="noStrike" kern="1200" cap="none" spc="0" normalizeH="0" baseline="0" noProof="0">
              <a:ln>
                <a:noFill/>
              </a:ln>
              <a:solidFill>
                <a:schemeClr val="tx1"/>
              </a:solidFill>
              <a:effectLst/>
              <a:uLnTx/>
              <a:uFillTx/>
              <a:latin typeface="Arial"/>
              <a:ea typeface="+mn-ea"/>
              <a:cs typeface="+mn-cs"/>
            </a:endParaRPr>
          </a:p>
        </p:txBody>
      </p:sp>
      <p:sp>
        <p:nvSpPr>
          <p:cNvPr id="26627" name="Rectangle 7"/>
          <p:cNvSpPr>
            <a:spLocks noChangeArrowheads="1"/>
          </p:cNvSpPr>
          <p:nvPr/>
        </p:nvSpPr>
        <p:spPr bwMode="auto">
          <a:xfrm>
            <a:off x="1116013" y="854075"/>
            <a:ext cx="7056437" cy="503238"/>
          </a:xfrm>
          <a:prstGeom prst="rect">
            <a:avLst/>
          </a:prstGeom>
          <a:noFill/>
          <a:ln w="9525">
            <a:noFill/>
            <a:miter lim="800000"/>
          </a:ln>
        </p:spPr>
        <p:txBody>
          <a:bodyPr anchor="ct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s-ES_tradnl" altLang="zh-CN"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Arial"/>
                <a:ea typeface="+mn-ea" pitchFamily="34" charset="0"/>
                <a:cs typeface="+mn-cs"/>
              </a:rPr>
              <a:t>Tipos de interfaces</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055440" y="620689"/>
            <a:ext cx="9721080" cy="1631216"/>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MX" sz="2000">
                <a:latin typeface="Arial" pitchFamily="34" charset="0"/>
                <a:cs typeface="Arial" pitchFamily="34" charset="0"/>
              </a:rPr>
              <a:t>La Figura  muestra la estructura típica de una celda elemental de memoria DRAM, que memoriza un bit</a:t>
            </a:r>
            <a:r>
              <a:rPr lang="es-MX" sz="2000">
                <a:solidFill>
                  <a:srgbClr val="C00000"/>
                </a:solidFill>
                <a:latin typeface="Arial" pitchFamily="34" charset="0"/>
                <a:cs typeface="Arial" pitchFamily="34" charset="0"/>
              </a:rPr>
              <a:t>. La línea de direcciones </a:t>
            </a:r>
            <a:r>
              <a:rPr lang="es-MX" sz="2000">
                <a:latin typeface="Arial" pitchFamily="34" charset="0"/>
                <a:cs typeface="Arial" pitchFamily="34" charset="0"/>
              </a:rPr>
              <a:t>se </a:t>
            </a:r>
            <a:r>
              <a:rPr lang="es-MX" sz="2000">
                <a:solidFill>
                  <a:srgbClr val="C00000"/>
                </a:solidFill>
                <a:latin typeface="Arial" pitchFamily="34" charset="0"/>
                <a:cs typeface="Arial" pitchFamily="34" charset="0"/>
              </a:rPr>
              <a:t>activa cuando se va a leer o a escribir el valor del bit de la celda.</a:t>
            </a:r>
            <a:r>
              <a:rPr lang="es-MX" sz="2000">
                <a:latin typeface="Arial" pitchFamily="34" charset="0"/>
                <a:cs typeface="Arial" pitchFamily="34" charset="0"/>
              </a:rPr>
              <a:t> El transistor actúa como un conmutador que se cierra (permitiendo el paso de corriente) si se aplica tensión eléctrica a la línea de direcciones.  Y se abre (no fluye corriente) cuando la tensión aplicada es nula</a:t>
            </a:r>
          </a:p>
        </p:txBody>
      </p:sp>
      <p:pic>
        <p:nvPicPr>
          <p:cNvPr id="3" name="Imagen 2"/>
          <p:cNvPicPr>
            <a:picLocks noChangeAspect="1"/>
          </p:cNvPicPr>
          <p:nvPr/>
        </p:nvPicPr>
        <p:blipFill>
          <a:blip r:embed="rId2"/>
          <a:stretch>
            <a:fillRect/>
          </a:stretch>
        </p:blipFill>
        <p:spPr>
          <a:xfrm>
            <a:off x="4295800" y="2824789"/>
            <a:ext cx="2736304" cy="3562614"/>
          </a:xfrm>
          <a:prstGeom prst="rect">
            <a:avLst/>
          </a:prstGeom>
        </p:spPr>
      </p:pic>
    </p:spTree>
    <p:extLst>
      <p:ext uri="{BB962C8B-B14F-4D97-AF65-F5344CB8AC3E}">
        <p14:creationId xmlns:p14="http://schemas.microsoft.com/office/powerpoint/2010/main" val="631000711"/>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ChangeArrowheads="1"/>
          </p:cNvSpPr>
          <p:nvPr/>
        </p:nvSpPr>
        <p:spPr bwMode="auto">
          <a:xfrm>
            <a:off x="1130300" y="1527175"/>
            <a:ext cx="7056438"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just" defTabSz="914400" rtl="0" eaLnBrk="1" fontAlgn="base" latinLnBrk="0" hangingPunct="1">
              <a:lnSpc>
                <a:spcPct val="100000"/>
              </a:lnSpc>
              <a:spcBef>
                <a:spcPts val="400"/>
              </a:spcBef>
              <a:spcAft>
                <a:spcPct val="0"/>
              </a:spcAft>
              <a:buClr>
                <a:schemeClr val="accent1"/>
              </a:buClr>
              <a:buSzPct val="68000"/>
              <a:buFontTx/>
              <a:buNone/>
              <a:defRPr/>
            </a:pPr>
            <a:r>
              <a:rPr kumimoji="0" lang="es-AR" sz="2000" b="1" i="0" u="none" strike="noStrike" kern="1200" cap="none" spc="0" normalizeH="0" baseline="0" noProof="0">
                <a:ln>
                  <a:noFill/>
                </a:ln>
                <a:solidFill>
                  <a:schemeClr val="tx1"/>
                </a:solidFill>
                <a:effectLst/>
                <a:uLnTx/>
                <a:uFillTx/>
                <a:latin typeface="Arial"/>
                <a:ea typeface="+mn-ea" pitchFamily="34" charset="0"/>
                <a:cs typeface="+mn-cs"/>
              </a:rPr>
              <a:t>La interfaz Serial ATA (SATA)</a:t>
            </a:r>
          </a:p>
          <a:p>
            <a:pPr marL="342900" marR="0" lvl="0" indent="-342900" algn="just" defTabSz="914400" rtl="0" eaLnBrk="1" fontAlgn="base" latinLnBrk="0" hangingPunct="1">
              <a:lnSpc>
                <a:spcPct val="100000"/>
              </a:lnSpc>
              <a:spcBef>
                <a:spcPts val="400"/>
              </a:spcBef>
              <a:spcAft>
                <a:spcPct val="0"/>
              </a:spcAft>
              <a:buClr>
                <a:schemeClr val="accent1"/>
              </a:buClr>
              <a:buSzPct val="68000"/>
              <a:buFont typeface="Wingdings" panose="05000000000000000000" pitchFamily="2" charset="2"/>
              <a:buChar char="Ø"/>
              <a:defRPr/>
            </a:pPr>
            <a:r>
              <a:rPr kumimoji="0" lang="es-AR" sz="2000" b="0" i="0" u="none" strike="noStrike" kern="1200" cap="none" spc="0" normalizeH="0" baseline="0" noProof="0">
                <a:ln>
                  <a:noFill/>
                </a:ln>
                <a:solidFill>
                  <a:schemeClr val="tx1"/>
                </a:solidFill>
                <a:effectLst/>
                <a:uLnTx/>
                <a:uFillTx/>
                <a:latin typeface="Arial"/>
                <a:ea typeface="+mn-ea" pitchFamily="34" charset="0"/>
                <a:cs typeface="+mn-cs"/>
              </a:rPr>
              <a:t>La velocidad de transferencia de este interfaz es de 150 MB/s en el caso de SATA/150 o SATA I, de 300 MB/s en el caso de SATA/300 o SATA II, y de 600 MB/s en el caso de SATA/600 o SATA III.</a:t>
            </a:r>
          </a:p>
          <a:p>
            <a:pPr marL="342900" marR="0" lvl="0" indent="-342900" algn="just" defTabSz="914400" rtl="0" eaLnBrk="1" fontAlgn="base" latinLnBrk="0" hangingPunct="1">
              <a:lnSpc>
                <a:spcPct val="100000"/>
              </a:lnSpc>
              <a:spcBef>
                <a:spcPts val="400"/>
              </a:spcBef>
              <a:spcAft>
                <a:spcPct val="0"/>
              </a:spcAft>
              <a:buClr>
                <a:schemeClr val="accent1"/>
              </a:buClr>
              <a:buSzPct val="68000"/>
              <a:buFont typeface="Wingdings" panose="05000000000000000000" pitchFamily="2" charset="2"/>
              <a:buChar char="Ø"/>
              <a:defRPr/>
            </a:pPr>
            <a:r>
              <a:rPr kumimoji="0" lang="es-AR" sz="2000" b="0" i="0" u="none" strike="noStrike" kern="1200" cap="none" spc="0" normalizeH="0" baseline="0" noProof="0">
                <a:ln>
                  <a:noFill/>
                </a:ln>
                <a:solidFill>
                  <a:schemeClr val="tx1"/>
                </a:solidFill>
                <a:effectLst/>
                <a:uLnTx/>
                <a:uFillTx/>
                <a:latin typeface="Arial"/>
                <a:ea typeface="+mn-ea" pitchFamily="34" charset="0"/>
                <a:cs typeface="+mn-cs"/>
              </a:rPr>
              <a:t>En cuanto a las conexiones, la interfaz SATA simplifica bastante la instalación del dispositivo, ya que cada disco posee su propio cable de datos evitando así la necesidad de los jumpers, puesto que todos los discos duros se comportan siempre como maestros.</a:t>
            </a:r>
          </a:p>
          <a:p>
            <a:pPr marL="342900" marR="0" lvl="0" indent="-342900" algn="just" defTabSz="914400" rtl="0" eaLnBrk="1" fontAlgn="base" latinLnBrk="0" hangingPunct="1">
              <a:lnSpc>
                <a:spcPct val="100000"/>
              </a:lnSpc>
              <a:spcBef>
                <a:spcPts val="400"/>
              </a:spcBef>
              <a:spcAft>
                <a:spcPct val="0"/>
              </a:spcAft>
              <a:buClr>
                <a:schemeClr val="accent1"/>
              </a:buClr>
              <a:buSzPct val="68000"/>
              <a:buFont typeface="Wingdings" panose="05000000000000000000" pitchFamily="2" charset="2"/>
              <a:buChar char="Ø"/>
              <a:defRPr/>
            </a:pPr>
            <a:r>
              <a:rPr kumimoji="0" lang="es-AR" sz="2000" b="0" i="0" u="none" strike="noStrike" kern="1200" cap="none" spc="0" normalizeH="0" baseline="0" noProof="0">
                <a:ln>
                  <a:noFill/>
                </a:ln>
                <a:solidFill>
                  <a:schemeClr val="tx1"/>
                </a:solidFill>
                <a:effectLst/>
                <a:uLnTx/>
                <a:uFillTx/>
                <a:latin typeface="Arial"/>
                <a:ea typeface="+mn-ea" pitchFamily="34" charset="0"/>
                <a:cs typeface="+mn-cs"/>
              </a:rPr>
              <a:t>Los dispositivos SATA emplean dos cables, un conector eléctrico y un conector de datos de 7 hilos: dos para mandar datos en uno y otro sentido, dos para indicar la recepción y tres de tierra.</a:t>
            </a:r>
          </a:p>
        </p:txBody>
      </p:sp>
      <p:sp>
        <p:nvSpPr>
          <p:cNvPr id="27651" name="Rectangle 7"/>
          <p:cNvSpPr>
            <a:spLocks noChangeArrowheads="1"/>
          </p:cNvSpPr>
          <p:nvPr/>
        </p:nvSpPr>
        <p:spPr bwMode="auto">
          <a:xfrm>
            <a:off x="1116013" y="854075"/>
            <a:ext cx="7056437" cy="503238"/>
          </a:xfrm>
          <a:prstGeom prst="rect">
            <a:avLst/>
          </a:prstGeom>
          <a:noFill/>
          <a:ln w="9525">
            <a:noFill/>
            <a:miter lim="800000"/>
          </a:ln>
        </p:spPr>
        <p:txBody>
          <a:bodyPr anchor="ct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s-ES_tradnl" altLang="zh-CN"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Arial"/>
                <a:ea typeface="+mn-ea" pitchFamily="34" charset="0"/>
                <a:cs typeface="+mn-cs"/>
              </a:rPr>
              <a:t>Tipos de interfaces</a:t>
            </a:r>
          </a:p>
        </p:txBody>
      </p:sp>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2 Marcador de contenido"/>
          <p:cNvSpPr>
            <a:spLocks noGrp="1"/>
          </p:cNvSpPr>
          <p:nvPr>
            <p:ph idx="1"/>
          </p:nvPr>
        </p:nvSpPr>
        <p:spPr>
          <a:xfrm>
            <a:off x="1463675" y="2119313"/>
            <a:ext cx="6637338" cy="4046537"/>
          </a:xfrm>
          <a:prstGeom prst="rect">
            <a:avLst/>
          </a:prstGeom>
        </p:spPr>
        <p:txBody>
          <a:bodyPr vert="horz" wrap="square" lIns="91440" tIns="45720" rIns="91440" bIns="45720" numCol="1" rtlCol="0" anchor="t" anchorCtr="0" compatLnSpc="1">
            <a:prstTxWarp prst="textNoShape">
              <a:avLst/>
            </a:prstTxWarp>
            <a:normAutofit fontScale="70000" lnSpcReduction="20000"/>
          </a:bodyPr>
          <a:lstStyle/>
          <a:p>
            <a:pPr marL="0" marR="0" lvl="0" indent="0" algn="l" defTabSz="914400" rtl="0" eaLnBrk="1" fontAlgn="auto" latinLnBrk="0" hangingPunct="1">
              <a:lnSpc>
                <a:spcPct val="100000"/>
              </a:lnSpc>
              <a:spcBef>
                <a:spcPct val="20000"/>
              </a:spcBef>
              <a:spcAft>
                <a:spcPct val="0"/>
              </a:spcAft>
              <a:buClr>
                <a:schemeClr val="accent2"/>
              </a:buClr>
              <a:buSzPct val="85000"/>
              <a:buFont typeface="Brush Script MT" pitchFamily="66" charset="0"/>
              <a:buNone/>
              <a:defRPr/>
            </a:pPr>
            <a:r>
              <a:rPr kumimoji="0" lang="es-ES" sz="2400" b="0" i="0" u="none" strike="noStrike" kern="1200" cap="none" spc="0" normalizeH="0" baseline="0" noProof="0">
                <a:ln>
                  <a:noFill/>
                </a:ln>
                <a:solidFill>
                  <a:schemeClr val="tx1"/>
                </a:solidFill>
                <a:effectLst/>
                <a:uLnTx/>
                <a:uFillTx/>
                <a:latin typeface="+mn-lt" pitchFamily="34" charset="0"/>
                <a:ea typeface="+mn-ea" pitchFamily="34" charset="0"/>
                <a:cs typeface="+mn-cs"/>
              </a:rPr>
              <a:t>Dada la capacidad, velocidad, el tamaño y el bajo coste de los discos duros en la actualidad resulta muy útil emplearlos de forma portátil, conectados al PC mediante un sistema rápido y sencillo:</a:t>
            </a:r>
            <a:endParaRPr kumimoji="0" lang="es-AR" sz="2400" b="0" i="0" u="none" strike="noStrike" kern="1200" cap="none" spc="0" normalizeH="0" baseline="0" noProof="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s-ES" sz="2400" b="0" i="0" u="none" strike="noStrike" kern="1200" cap="none" spc="0" normalizeH="0" baseline="0" noProof="0">
                <a:ln>
                  <a:noFill/>
                </a:ln>
                <a:solidFill>
                  <a:schemeClr val="tx1"/>
                </a:solidFill>
                <a:effectLst/>
                <a:uLnTx/>
                <a:uFillTx/>
                <a:latin typeface="+mn-lt" pitchFamily="34" charset="0"/>
                <a:ea typeface="+mn-ea" pitchFamily="34" charset="0"/>
                <a:cs typeface="+mn-cs"/>
              </a:rPr>
              <a:t>USB 2.0: aparece en cualquier PC y tiene un rendimiento más que razonable para la mayoría de los discos duros con una velocidad de transferencia de 60 MB/s. En el 2009 aparece el estándar USB 3.0 que multiplica por 10 la velocidad de transferencia , pero su uso se a extendido poco debido a la falta de hardware que emplee este nuevo estándar.</a:t>
            </a:r>
            <a:endParaRPr kumimoji="0" lang="es-AR" sz="2400" b="0" i="0" u="none" strike="noStrike" kern="1200" cap="none" spc="0" normalizeH="0" baseline="0" noProof="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s-ES" sz="2400" b="0" i="0" u="none" strike="noStrike" kern="1200" cap="none" spc="0" normalizeH="0" baseline="0" noProof="0" err="1">
                <a:ln>
                  <a:noFill/>
                </a:ln>
                <a:solidFill>
                  <a:schemeClr val="tx1"/>
                </a:solidFill>
                <a:effectLst/>
                <a:uLnTx/>
                <a:uFillTx/>
                <a:latin typeface="+mn-lt" pitchFamily="34" charset="0"/>
                <a:ea typeface="+mn-ea" pitchFamily="34" charset="0"/>
                <a:cs typeface="+mn-cs"/>
              </a:rPr>
              <a:t>FireWire: Similar al USB, aunque menos común y ligeramente más rápido o bastante más rápido dependiendo del tipo de conector FireWire utilizado.</a:t>
            </a:r>
            <a:endParaRPr kumimoji="0" lang="es-AR" sz="2400" b="0" i="0" u="none" strike="noStrike" kern="1200" cap="none" spc="0" normalizeH="0" baseline="0" noProof="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s-ES" sz="2400" b="0" i="0" u="none" strike="noStrike" kern="1200" cap="none" spc="0" normalizeH="0" baseline="0" noProof="0">
                <a:ln>
                  <a:noFill/>
                </a:ln>
                <a:solidFill>
                  <a:schemeClr val="tx1"/>
                </a:solidFill>
                <a:effectLst/>
                <a:uLnTx/>
                <a:uFillTx/>
                <a:latin typeface="+mn-lt" pitchFamily="34" charset="0"/>
                <a:ea typeface="+mn-ea" pitchFamily="34" charset="0"/>
                <a:cs typeface="+mn-cs"/>
              </a:rPr>
              <a:t>Serial ATA externa (eSATA): evita las conversiones entre las interfaces que no son nativas (Ej: USB, FireWire…) y tiene una buena velocidad, su inconveniente es que esta muy poco extendida.</a:t>
            </a:r>
            <a:endParaRPr kumimoji="0" lang="es-AR" sz="2400" b="0" i="0" u="none" strike="noStrike" kern="1200" cap="none" spc="0" normalizeH="0" baseline="0" noProof="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endParaRPr kumimoji="0" lang="es-AR" sz="2400" b="0" i="0" u="none" strike="noStrike" kern="1200" cap="none" spc="0" normalizeH="0" baseline="0" noProof="0">
              <a:ln>
                <a:noFill/>
              </a:ln>
              <a:solidFill>
                <a:schemeClr val="tx1"/>
              </a:solidFill>
              <a:effectLst/>
              <a:uLnTx/>
              <a:uFillTx/>
              <a:latin typeface="+mn-lt"/>
              <a:ea typeface="+mn-ea"/>
              <a:cs typeface="+mn-cs"/>
            </a:endParaRPr>
          </a:p>
        </p:txBody>
      </p:sp>
      <p:sp>
        <p:nvSpPr>
          <p:cNvPr id="28675" name="Rectangle 7"/>
          <p:cNvSpPr>
            <a:spLocks noChangeArrowheads="1"/>
          </p:cNvSpPr>
          <p:nvPr/>
        </p:nvSpPr>
        <p:spPr bwMode="auto">
          <a:xfrm>
            <a:off x="1116013" y="854075"/>
            <a:ext cx="7056437" cy="503238"/>
          </a:xfrm>
          <a:prstGeom prst="rect">
            <a:avLst/>
          </a:prstGeom>
          <a:noFill/>
          <a:ln w="9525">
            <a:noFill/>
            <a:miter lim="800000"/>
          </a:ln>
        </p:spPr>
        <p:txBody>
          <a:bodyPr anchor="ct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s-AR" altLang="zh-CN" sz="28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Arial"/>
                <a:ea typeface="+mn-ea" pitchFamily="34" charset="0"/>
                <a:cs typeface="+mn-cs"/>
              </a:rPr>
              <a:t>Interfaces para la conexión externa de discos duros</a:t>
            </a:r>
            <a:endParaRPr kumimoji="0" lang="es-ES_tradnl" altLang="zh-CN" sz="28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Arial"/>
              <a:ea typeface="+mn-ea"/>
              <a:cs typeface="+mn-cs"/>
            </a:endParaRPr>
          </a:p>
        </p:txBody>
      </p:sp>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2 Marcador de contenido"/>
          <p:cNvSpPr>
            <a:spLocks noGrp="1"/>
          </p:cNvSpPr>
          <p:nvPr>
            <p:ph idx="1"/>
          </p:nvPr>
        </p:nvSpPr>
        <p:spPr>
          <a:xfrm>
            <a:off x="1258888" y="1958975"/>
            <a:ext cx="2665412" cy="503238"/>
          </a:xfrm>
          <a:noFill/>
          <a:ln>
            <a:miter lim="800000"/>
          </a:ln>
        </p:spPr>
        <p:txBody>
          <a:bodyPr wrap="square" lIns="91440" tIns="45720" rIns="91440" bIns="45720" anchor="t" anchorCtr="0">
            <a:noAutofit/>
          </a:bodyPr>
          <a:lstStyle>
            <a:lvl1pPr marL="273050" indent="-27305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2400" b="0" i="0" u="none" kern="1200" baseline="0">
                <a:solidFill>
                  <a:schemeClr val="tx1"/>
                </a:solidFill>
                <a:effectLst/>
                <a:latin typeface="+mn-lt"/>
                <a:ea typeface="+mn-ea"/>
                <a:cs typeface="+mn-cs"/>
              </a:defRPr>
            </a:lvl1pPr>
            <a:lvl2pPr marL="639763" indent="-27305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2200" b="0" i="0" u="none" kern="1200" baseline="0">
                <a:solidFill>
                  <a:schemeClr val="tx1"/>
                </a:solidFill>
                <a:effectLst/>
                <a:latin typeface="+mn-lt"/>
                <a:ea typeface="+mn-ea"/>
                <a:cs typeface="+mn-cs"/>
              </a:defRPr>
            </a:lvl2pPr>
            <a:lvl3pPr marL="914400"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2000" b="0" i="0" u="none" kern="1200" baseline="0">
                <a:solidFill>
                  <a:schemeClr val="tx1"/>
                </a:solidFill>
                <a:effectLst/>
                <a:latin typeface="+mn-lt"/>
                <a:ea typeface="+mn-ea"/>
                <a:cs typeface="+mn-cs"/>
              </a:defRPr>
            </a:lvl3pPr>
            <a:lvl4pPr marL="1279525"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1800" b="0" i="0" u="none" kern="1200" baseline="0">
                <a:solidFill>
                  <a:schemeClr val="tx1"/>
                </a:solidFill>
                <a:effectLst/>
                <a:latin typeface="+mn-lt"/>
                <a:ea typeface="+mn-ea"/>
                <a:cs typeface="+mn-cs"/>
              </a:defRPr>
            </a:lvl4pPr>
            <a:lvl5pPr marL="1644650"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1600" b="0" i="0" u="none" kern="1200" baseline="0">
                <a:solidFill>
                  <a:schemeClr val="tx1"/>
                </a:solidFill>
                <a:effectLst/>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9pPr>
          </a:lstStyle>
          <a:p>
            <a:pPr marL="273050" lvl="0" indent="-273050" eaLnBrk="1" hangingPunct="1"/>
            <a:r>
              <a:rPr lang="es-ES" altLang="en-US"/>
              <a:t>USB 2.0</a:t>
            </a:r>
            <a:endParaRPr lang="es-AR" altLang="en-US"/>
          </a:p>
        </p:txBody>
      </p:sp>
      <p:sp>
        <p:nvSpPr>
          <p:cNvPr id="29699" name="Rectangle 7"/>
          <p:cNvSpPr>
            <a:spLocks noChangeArrowheads="1"/>
          </p:cNvSpPr>
          <p:nvPr/>
        </p:nvSpPr>
        <p:spPr bwMode="auto">
          <a:xfrm>
            <a:off x="1116013" y="854075"/>
            <a:ext cx="7056437" cy="503238"/>
          </a:xfrm>
          <a:prstGeom prst="rect">
            <a:avLst/>
          </a:prstGeom>
          <a:noFill/>
          <a:ln w="9525">
            <a:noFill/>
            <a:miter lim="800000"/>
          </a:ln>
        </p:spPr>
        <p:txBody>
          <a:bodyPr anchor="ct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s-AR" altLang="zh-CN" sz="28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Arial"/>
                <a:ea typeface="+mn-ea" pitchFamily="34" charset="0"/>
                <a:cs typeface="+mn-cs"/>
              </a:rPr>
              <a:t>Interfaces para la conexión externa de discos duros</a:t>
            </a:r>
            <a:endParaRPr kumimoji="0" lang="es-ES_tradnl" altLang="zh-CN" sz="28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Arial"/>
              <a:ea typeface="+mn-ea"/>
              <a:cs typeface="+mn-cs"/>
            </a:endParaRPr>
          </a:p>
        </p:txBody>
      </p:sp>
      <p:pic>
        <p:nvPicPr>
          <p:cNvPr id="29700" name="Picture 2"/>
          <p:cNvPicPr>
            <a:picLocks noChangeAspect="1"/>
          </p:cNvPicPr>
          <p:nvPr/>
        </p:nvPicPr>
        <p:blipFill>
          <a:blip r:embed="rId2"/>
          <a:stretch>
            <a:fillRect/>
          </a:stretch>
        </p:blipFill>
        <p:spPr>
          <a:xfrm>
            <a:off x="3162300" y="1700213"/>
            <a:ext cx="1524000" cy="1524000"/>
          </a:xfrm>
          <a:prstGeom prst="rect">
            <a:avLst/>
          </a:prstGeom>
          <a:noFill/>
          <a:ln>
            <a:noFill/>
            <a:miter lim="800000"/>
          </a:ln>
          <a:effectLst/>
        </p:spPr>
      </p:pic>
      <p:sp>
        <p:nvSpPr>
          <p:cNvPr id="29701" name="2 Marcador de contenido"/>
          <p:cNvSpPr txBox="1"/>
          <p:nvPr/>
        </p:nvSpPr>
        <p:spPr>
          <a:xfrm>
            <a:off x="1506538" y="3449638"/>
            <a:ext cx="2665412" cy="503237"/>
          </a:xfrm>
          <a:prstGeom prst="rect">
            <a:avLst/>
          </a:prstGeom>
          <a:noFill/>
          <a:ln>
            <a:noFill/>
            <a:miter lim="800000"/>
          </a:ln>
        </p:spPr>
        <p:txBody>
          <a:bodyPr>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273050" lvl="0" indent="-273050" eaLnBrk="1" hangingPunct="1">
              <a:spcBef>
                <a:spcPct val="20000"/>
              </a:spcBef>
              <a:buClr>
                <a:schemeClr val="accent2"/>
              </a:buClr>
              <a:buSzPct val="85000"/>
              <a:buFont typeface="Brush Script MT" pitchFamily="66" charset="0"/>
              <a:buChar char="O"/>
            </a:pPr>
            <a:r>
              <a:rPr lang="es-ES" altLang="en-US" sz="2400">
                <a:latin typeface="Franklin Gothic Book" pitchFamily="34" charset="0"/>
              </a:rPr>
              <a:t>FireWire</a:t>
            </a:r>
            <a:endParaRPr lang="es-AR" altLang="en-US" sz="2400">
              <a:latin typeface="Franklin Gothic Book" pitchFamily="34" charset="0"/>
            </a:endParaRPr>
          </a:p>
        </p:txBody>
      </p:sp>
      <p:sp>
        <p:nvSpPr>
          <p:cNvPr id="29702" name="2 Marcador de contenido"/>
          <p:cNvSpPr txBox="1"/>
          <p:nvPr/>
        </p:nvSpPr>
        <p:spPr>
          <a:xfrm>
            <a:off x="5724525" y="4941888"/>
            <a:ext cx="2663825" cy="1066800"/>
          </a:xfrm>
          <a:prstGeom prst="rect">
            <a:avLst/>
          </a:prstGeom>
          <a:noFill/>
          <a:ln>
            <a:noFill/>
            <a:miter lim="800000"/>
          </a:ln>
        </p:spPr>
        <p:txBody>
          <a:bodyPr>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273050" lvl="0" indent="-273050" eaLnBrk="1" hangingPunct="1">
              <a:spcBef>
                <a:spcPct val="20000"/>
              </a:spcBef>
              <a:buClr>
                <a:schemeClr val="accent2"/>
              </a:buClr>
              <a:buSzPct val="85000"/>
              <a:buFont typeface="Brush Script MT" pitchFamily="66" charset="0"/>
              <a:buChar char="O"/>
            </a:pPr>
            <a:r>
              <a:rPr lang="es-ES" altLang="en-US" sz="2400">
                <a:latin typeface="Franklin Gothic Book" pitchFamily="34" charset="0"/>
              </a:rPr>
              <a:t>Serial ATA externa (eSATA</a:t>
            </a:r>
            <a:endParaRPr lang="es-AR" altLang="en-US" sz="2400">
              <a:latin typeface="Franklin Gothic Book" pitchFamily="34" charset="0"/>
            </a:endParaRPr>
          </a:p>
        </p:txBody>
      </p:sp>
      <p:sp>
        <p:nvSpPr>
          <p:cNvPr id="29703" name="AutoShape 4" descr="▷ Firewire: qué es, para qué sirve y diferencias con USB"/>
          <p:cNvSpPr>
            <a:spLocks noChangeAspect="1"/>
          </p:cNvSpPr>
          <p:nvPr/>
        </p:nvSpPr>
        <p:spPr>
          <a:xfrm>
            <a:off x="155575" y="-144462"/>
            <a:ext cx="304800" cy="304800"/>
          </a:xfrm>
          <a:prstGeom prst="rect">
            <a:avLst/>
          </a:prstGeom>
          <a:noFill/>
          <a:ln>
            <a:noFill/>
            <a:miter lim="800000"/>
          </a:ln>
        </p:spPr>
        <p:txBody>
          <a:bodyPr>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pic>
        <p:nvPicPr>
          <p:cNvPr id="29704" name="Picture 5"/>
          <p:cNvPicPr>
            <a:picLocks noChangeAspect="1"/>
          </p:cNvPicPr>
          <p:nvPr/>
        </p:nvPicPr>
        <p:blipFill>
          <a:blip r:embed="rId3"/>
          <a:stretch>
            <a:fillRect/>
          </a:stretch>
        </p:blipFill>
        <p:spPr>
          <a:xfrm>
            <a:off x="1628775" y="4251325"/>
            <a:ext cx="2420938" cy="1757363"/>
          </a:xfrm>
          <a:prstGeom prst="rect">
            <a:avLst/>
          </a:prstGeom>
          <a:noFill/>
          <a:ln>
            <a:noFill/>
            <a:miter lim="800000"/>
          </a:ln>
          <a:effectLst/>
        </p:spPr>
      </p:pic>
      <p:sp>
        <p:nvSpPr>
          <p:cNvPr id="29705" name="AutoShape 7" descr="Que es SATA? y eSATA? - Tecnología Fácil"/>
          <p:cNvSpPr>
            <a:spLocks noChangeAspect="1"/>
          </p:cNvSpPr>
          <p:nvPr/>
        </p:nvSpPr>
        <p:spPr>
          <a:xfrm>
            <a:off x="307975" y="7938"/>
            <a:ext cx="304800" cy="304800"/>
          </a:xfrm>
          <a:prstGeom prst="rect">
            <a:avLst/>
          </a:prstGeom>
          <a:noFill/>
          <a:ln>
            <a:noFill/>
            <a:miter lim="800000"/>
          </a:ln>
        </p:spPr>
        <p:txBody>
          <a:bodyPr>
            <a:no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pic>
        <p:nvPicPr>
          <p:cNvPr id="29706" name="Picture 8"/>
          <p:cNvPicPr>
            <a:picLocks noChangeAspect="1"/>
          </p:cNvPicPr>
          <p:nvPr/>
        </p:nvPicPr>
        <p:blipFill>
          <a:blip r:embed="rId4"/>
          <a:stretch>
            <a:fillRect/>
          </a:stretch>
        </p:blipFill>
        <p:spPr>
          <a:xfrm>
            <a:off x="5219700" y="2473325"/>
            <a:ext cx="3035300" cy="1952625"/>
          </a:xfrm>
          <a:prstGeom prst="rect">
            <a:avLst/>
          </a:prstGeom>
          <a:noFill/>
          <a:ln>
            <a:noFill/>
            <a:miter lim="800000"/>
          </a:ln>
          <a:effectLst/>
        </p:spPr>
      </p:pic>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polygon1" hidden="1"/>
          <p:cNvSpPr>
            <a:spLocks noSelect="1"/>
          </p:cNvSpPr>
          <p:nvPr/>
        </p:nvSpPr>
        <p:spPr bwMode="auto">
          <a:xfrm>
            <a:off x="-350837" y="0"/>
            <a:ext cx="635000" cy="635000"/>
          </a:xfrm>
          <a:custGeom>
            <a:avLst/>
            <a:gdLst>
              <a:gd name="GT0" fmla="*/ 3163 w 72000"/>
              <a:gd name="GT1" fmla="+- l GT0 0"/>
              <a:gd name="GT2" fmla="*/ 3163 h 54000"/>
              <a:gd name="GT3" fmla="+- t GT2 0"/>
              <a:gd name="GT4" fmla="*/ 18437 w 72000"/>
              <a:gd name="GT5" fmla="+- l GT4 0"/>
              <a:gd name="GT6" fmla="*/ 18437 h 54000"/>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0" y="0"/>
              </a:cxn>
              <a:cxn ang="0">
                <a:pos x="0" y="0"/>
              </a:cxn>
            </a:cxnLst>
            <a:rect l="GT1" t="GT3" r="GT5" b="GT7"/>
            <a:pathLst>
              <a:path w="72000" h="54000">
                <a:moveTo>
                  <a:pt x="0" y="54000"/>
                </a:moveTo>
                <a:lnTo>
                  <a:pt x="0" y="54000"/>
                </a:lnTo>
                <a:lnTo>
                  <a:pt x="72000" y="54000"/>
                </a:lnTo>
                <a:lnTo>
                  <a:pt x="72000" y="0"/>
                </a:lnTo>
                <a:lnTo>
                  <a:pt x="0" y="0"/>
                </a:lnTo>
                <a:lnTo>
                  <a:pt x="0" y="54000"/>
                </a:lnTo>
                <a:lnTo>
                  <a:pt x="0" y="0"/>
                </a:lnTo>
                <a:lnTo>
                  <a:pt x="0" y="54000"/>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30723" name="polygon2" hidden="1"/>
          <p:cNvSpPr>
            <a:spLocks noSelect="1"/>
          </p:cNvSpPr>
          <p:nvPr/>
        </p:nvSpPr>
        <p:spPr bwMode="auto">
          <a:xfrm>
            <a:off x="-350837" y="0"/>
            <a:ext cx="635000" cy="635000"/>
          </a:xfrm>
          <a:custGeom>
            <a:avLst/>
            <a:gdLst>
              <a:gd name="GT0" fmla="*/ 3163 w 3450"/>
              <a:gd name="GT1" fmla="+- l GT0 0"/>
              <a:gd name="GT2" fmla="*/ 3163 h 3738"/>
              <a:gd name="GT3" fmla="+- t GT2 0"/>
              <a:gd name="GT4" fmla="*/ 18437 w 3450"/>
              <a:gd name="GT5" fmla="+- l GT4 0"/>
              <a:gd name="GT6" fmla="*/ 18437 h 3738"/>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0" y="0"/>
              </a:cxn>
              <a:cxn ang="0">
                <a:pos x="0" y="0"/>
              </a:cxn>
            </a:cxnLst>
            <a:rect l="GT1" t="GT3" r="GT5" b="GT7"/>
            <a:pathLst>
              <a:path w="3450" h="3738">
                <a:moveTo>
                  <a:pt x="0" y="3738"/>
                </a:moveTo>
                <a:lnTo>
                  <a:pt x="0" y="3738"/>
                </a:lnTo>
                <a:lnTo>
                  <a:pt x="3450" y="3738"/>
                </a:lnTo>
                <a:lnTo>
                  <a:pt x="3450" y="0"/>
                </a:lnTo>
                <a:lnTo>
                  <a:pt x="0" y="0"/>
                </a:lnTo>
                <a:lnTo>
                  <a:pt x="0" y="3738"/>
                </a:lnTo>
                <a:lnTo>
                  <a:pt x="0" y="0"/>
                </a:lnTo>
                <a:lnTo>
                  <a:pt x="0" y="3738"/>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30724" name="polygon4" hidden="1"/>
          <p:cNvSpPr>
            <a:spLocks noSelect="1"/>
          </p:cNvSpPr>
          <p:nvPr/>
        </p:nvSpPr>
        <p:spPr bwMode="auto">
          <a:xfrm>
            <a:off x="-350837" y="0"/>
            <a:ext cx="635000" cy="635000"/>
          </a:xfrm>
          <a:custGeom>
            <a:avLst/>
            <a:gdLst>
              <a:gd name="GT0" fmla="*/ 3163 w 3325"/>
              <a:gd name="GT1" fmla="+- l GT0 0"/>
              <a:gd name="GT2" fmla="*/ 3163 h 3738"/>
              <a:gd name="GT3" fmla="+- t GT2 0"/>
              <a:gd name="GT4" fmla="*/ 18437 w 3325"/>
              <a:gd name="GT5" fmla="+- l GT4 0"/>
              <a:gd name="GT6" fmla="*/ 18437 h 3738"/>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0" y="0"/>
              </a:cxn>
              <a:cxn ang="0">
                <a:pos x="0" y="0"/>
              </a:cxn>
            </a:cxnLst>
            <a:rect l="GT1" t="GT3" r="GT5" b="GT7"/>
            <a:pathLst>
              <a:path w="3324" h="3738">
                <a:moveTo>
                  <a:pt x="0" y="3738"/>
                </a:moveTo>
                <a:lnTo>
                  <a:pt x="0" y="3738"/>
                </a:lnTo>
                <a:lnTo>
                  <a:pt x="3325" y="3738"/>
                </a:lnTo>
                <a:lnTo>
                  <a:pt x="3325" y="0"/>
                </a:lnTo>
                <a:lnTo>
                  <a:pt x="0" y="0"/>
                </a:lnTo>
                <a:lnTo>
                  <a:pt x="0" y="3738"/>
                </a:lnTo>
                <a:lnTo>
                  <a:pt x="0" y="0"/>
                </a:lnTo>
                <a:lnTo>
                  <a:pt x="0" y="3738"/>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30725" name="Rectangle 6"/>
          <p:cNvSpPr/>
          <p:nvPr/>
        </p:nvSpPr>
        <p:spPr>
          <a:xfrm>
            <a:off x="-350837"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30726" name="Rectangle 7"/>
          <p:cNvSpPr/>
          <p:nvPr/>
        </p:nvSpPr>
        <p:spPr>
          <a:xfrm>
            <a:off x="350838"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30727" name="Rectangle 8"/>
          <p:cNvSpPr/>
          <p:nvPr/>
        </p:nvSpPr>
        <p:spPr>
          <a:xfrm>
            <a:off x="350838"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30728" name="Rectangle 9"/>
          <p:cNvSpPr/>
          <p:nvPr/>
        </p:nvSpPr>
        <p:spPr>
          <a:xfrm>
            <a:off x="350838"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30729" name="Rectangle 10"/>
          <p:cNvSpPr/>
          <p:nvPr/>
        </p:nvSpPr>
        <p:spPr>
          <a:xfrm>
            <a:off x="350838"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30730" name="Rectangle 11"/>
          <p:cNvSpPr>
            <a:spLocks noChangeArrowheads="1"/>
          </p:cNvSpPr>
          <p:nvPr/>
        </p:nvSpPr>
        <p:spPr bwMode="auto">
          <a:xfrm>
            <a:off x="857250" y="881063"/>
            <a:ext cx="2306638" cy="723900"/>
          </a:xfrm>
          <a:prstGeom prst="rect">
            <a:avLst/>
          </a:prstGeom>
          <a:noFill/>
          <a:ln w="9525">
            <a:noFill/>
            <a:miter lim="800000"/>
          </a:ln>
        </p:spPr>
        <p:txBody>
          <a:bodyPr wrap="none" anchor="ctr">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s-ES_tradnl" altLang="zh-CN" sz="4100" b="1" i="0" u="none" strike="noStrike" kern="1200" cap="none" spc="0" normalizeH="0" baseline="0" noProof="0">
                <a:ln>
                  <a:noFill/>
                </a:ln>
                <a:solidFill>
                  <a:schemeClr val="tx2"/>
                </a:solidFill>
                <a:effectLst>
                  <a:outerShdw blurRad="31750" dist="25400" dir="5400000" algn="tl" rotWithShape="0">
                    <a:srgbClr val="000000">
                      <a:alpha val="25000"/>
                    </a:srgbClr>
                  </a:outerShdw>
                </a:effectLst>
                <a:uLnTx/>
                <a:uFillTx/>
                <a:latin typeface="+mj-lt" pitchFamily="18" charset="0"/>
                <a:ea typeface="+mj-ea" pitchFamily="18" charset="0"/>
                <a:cs typeface="+mj-cs"/>
              </a:rPr>
              <a:t>Formato</a:t>
            </a:r>
          </a:p>
        </p:txBody>
      </p:sp>
      <p:sp>
        <p:nvSpPr>
          <p:cNvPr id="30731" name="polygon1" hidden="1"/>
          <p:cNvSpPr>
            <a:spLocks noSelect="1"/>
          </p:cNvSpPr>
          <p:nvPr/>
        </p:nvSpPr>
        <p:spPr bwMode="auto">
          <a:xfrm>
            <a:off x="-620712" y="0"/>
            <a:ext cx="635000" cy="635000"/>
          </a:xfrm>
          <a:custGeom>
            <a:avLst/>
            <a:gdLst>
              <a:gd name="GT0" fmla="*/ 3163 w 72000"/>
              <a:gd name="GT1" fmla="+- l GT0 0"/>
              <a:gd name="GT2" fmla="*/ 3163 h 54000"/>
              <a:gd name="GT3" fmla="+- t GT2 0"/>
              <a:gd name="GT4" fmla="*/ 18437 w 72000"/>
              <a:gd name="GT5" fmla="+- l GT4 0"/>
              <a:gd name="GT6" fmla="*/ 18437 h 54000"/>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2147483647" y="2147483647"/>
              </a:cxn>
              <a:cxn ang="0">
                <a:pos x="2147483647" y="2147483647"/>
              </a:cxn>
            </a:cxnLst>
            <a:rect l="GT1" t="GT3" r="GT5" b="GT7"/>
            <a:pathLst>
              <a:path w="72000" h="54000">
                <a:moveTo>
                  <a:pt x="0" y="54000"/>
                </a:moveTo>
                <a:lnTo>
                  <a:pt x="0" y="54000"/>
                </a:lnTo>
                <a:lnTo>
                  <a:pt x="72000" y="54000"/>
                </a:lnTo>
                <a:lnTo>
                  <a:pt x="72000" y="0"/>
                </a:lnTo>
                <a:lnTo>
                  <a:pt x="0" y="0"/>
                </a:lnTo>
                <a:lnTo>
                  <a:pt x="0" y="54000"/>
                </a:lnTo>
                <a:lnTo>
                  <a:pt x="4737992" y="819698408"/>
                </a:lnTo>
                <a:lnTo>
                  <a:pt x="21" y="1057226752"/>
                </a:lnTo>
                <a:lnTo>
                  <a:pt x="0" y="54000"/>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30732" name="polygon2" hidden="1"/>
          <p:cNvSpPr>
            <a:spLocks noSelect="1"/>
          </p:cNvSpPr>
          <p:nvPr/>
        </p:nvSpPr>
        <p:spPr bwMode="auto">
          <a:xfrm>
            <a:off x="-620712" y="0"/>
            <a:ext cx="635000" cy="635000"/>
          </a:xfrm>
          <a:custGeom>
            <a:avLst/>
            <a:gdLst>
              <a:gd name="GT0" fmla="*/ 3163 w 3450"/>
              <a:gd name="GT1" fmla="+- l GT0 0"/>
              <a:gd name="GT2" fmla="*/ 3163 h 3738"/>
              <a:gd name="GT3" fmla="+- t GT2 0"/>
              <a:gd name="GT4" fmla="*/ 18437 w 3450"/>
              <a:gd name="GT5" fmla="+- l GT4 0"/>
              <a:gd name="GT6" fmla="*/ 18437 h 3738"/>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2147483647" y="2147483647"/>
              </a:cxn>
              <a:cxn ang="0">
                <a:pos x="2147483647" y="2147483647"/>
              </a:cxn>
            </a:cxnLst>
            <a:rect l="GT1" t="GT3" r="GT5" b="GT7"/>
            <a:pathLst>
              <a:path w="3450" h="3738">
                <a:moveTo>
                  <a:pt x="0" y="3738"/>
                </a:moveTo>
                <a:lnTo>
                  <a:pt x="0" y="3738"/>
                </a:lnTo>
                <a:lnTo>
                  <a:pt x="3450" y="3738"/>
                </a:lnTo>
                <a:lnTo>
                  <a:pt x="3450" y="0"/>
                </a:lnTo>
                <a:lnTo>
                  <a:pt x="0" y="0"/>
                </a:lnTo>
                <a:lnTo>
                  <a:pt x="0" y="3738"/>
                </a:lnTo>
                <a:lnTo>
                  <a:pt x="40126368" y="1630360"/>
                </a:lnTo>
                <a:lnTo>
                  <a:pt x="20" y="819698408"/>
                </a:lnTo>
                <a:lnTo>
                  <a:pt x="0" y="3738"/>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30733" name="polygon4" hidden="1"/>
          <p:cNvSpPr>
            <a:spLocks noSelect="1"/>
          </p:cNvSpPr>
          <p:nvPr/>
        </p:nvSpPr>
        <p:spPr bwMode="auto">
          <a:xfrm>
            <a:off x="-620712" y="0"/>
            <a:ext cx="635000" cy="635000"/>
          </a:xfrm>
          <a:custGeom>
            <a:avLst/>
            <a:gdLst>
              <a:gd name="GT0" fmla="*/ 3163 w 3325"/>
              <a:gd name="GT1" fmla="+- l GT0 0"/>
              <a:gd name="GT2" fmla="*/ 3163 h 3738"/>
              <a:gd name="GT3" fmla="+- t GT2 0"/>
              <a:gd name="GT4" fmla="*/ 18437 w 3325"/>
              <a:gd name="GT5" fmla="+- l GT4 0"/>
              <a:gd name="GT6" fmla="*/ 18437 h 3738"/>
              <a:gd name="GT7" fmla="+- t GT6 0"/>
            </a:gdLst>
            <a:ahLst/>
            <a:cxnLst>
              <a:cxn ang="0">
                <a:pos x="0" y="2147483647"/>
              </a:cxn>
              <a:cxn ang="0">
                <a:pos x="0" y="2147483647"/>
              </a:cxn>
              <a:cxn ang="0">
                <a:pos x="2147483647" y="2147483647"/>
              </a:cxn>
              <a:cxn ang="0">
                <a:pos x="2147483647" y="2147483647"/>
              </a:cxn>
              <a:cxn ang="0">
                <a:pos x="2147483647" y="0"/>
              </a:cxn>
              <a:cxn ang="0">
                <a:pos x="2147483647" y="0"/>
              </a:cxn>
              <a:cxn ang="0">
                <a:pos x="0" y="0"/>
              </a:cxn>
              <a:cxn ang="0">
                <a:pos x="0" y="0"/>
              </a:cxn>
              <a:cxn ang="0">
                <a:pos x="0" y="2147483647"/>
              </a:cxn>
              <a:cxn ang="0">
                <a:pos x="0" y="0"/>
              </a:cxn>
              <a:cxn ang="0">
                <a:pos x="0" y="0"/>
              </a:cxn>
            </a:cxnLst>
            <a:rect l="GT1" t="GT3" r="GT5" b="GT7"/>
            <a:pathLst>
              <a:path w="3324" h="3738">
                <a:moveTo>
                  <a:pt x="0" y="3738"/>
                </a:moveTo>
                <a:lnTo>
                  <a:pt x="0" y="3738"/>
                </a:lnTo>
                <a:lnTo>
                  <a:pt x="3325" y="3738"/>
                </a:lnTo>
                <a:lnTo>
                  <a:pt x="3325" y="0"/>
                </a:lnTo>
                <a:lnTo>
                  <a:pt x="0" y="0"/>
                </a:lnTo>
                <a:lnTo>
                  <a:pt x="0" y="3738"/>
                </a:lnTo>
                <a:lnTo>
                  <a:pt x="0" y="0"/>
                </a:lnTo>
                <a:lnTo>
                  <a:pt x="0" y="3738"/>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30734" name="polygon7" hidden="1"/>
          <p:cNvSpPr>
            <a:spLocks noSelect="1"/>
          </p:cNvSpPr>
          <p:nvPr/>
        </p:nvSpPr>
        <p:spPr bwMode="auto">
          <a:xfrm>
            <a:off x="-620712" y="0"/>
            <a:ext cx="635000" cy="635000"/>
          </a:xfrm>
          <a:custGeom>
            <a:avLst/>
            <a:gdLst>
              <a:gd name="GT0" fmla="*/ 3163 w 250"/>
              <a:gd name="GT1" fmla="+- l GT0 0"/>
              <a:gd name="GT2" fmla="*/ 3163 h 8288"/>
              <a:gd name="GT3" fmla="+- t GT2 0"/>
              <a:gd name="GT4" fmla="*/ 18437 w 250"/>
              <a:gd name="GT5" fmla="+- l GT4 0"/>
              <a:gd name="GT6" fmla="*/ 18437 h 8288"/>
              <a:gd name="GT7" fmla="+- t GT6 0"/>
            </a:gdLst>
            <a:ahLst/>
            <a:cxnLst>
              <a:cxn ang="0">
                <a:pos x="2147483647" y="0"/>
              </a:cxn>
              <a:cxn ang="0">
                <a:pos x="2147483647" y="0"/>
              </a:cxn>
              <a:cxn ang="0">
                <a:pos x="2147483647" y="2147483647"/>
              </a:cxn>
              <a:cxn ang="0">
                <a:pos x="2147483647" y="0"/>
              </a:cxn>
              <a:cxn ang="0">
                <a:pos x="2147483647" y="2147483647"/>
              </a:cxn>
              <a:cxn ang="0">
                <a:pos x="2147483647" y="2147483647"/>
              </a:cxn>
              <a:cxn ang="0">
                <a:pos x="2147483647" y="0"/>
              </a:cxn>
              <a:cxn ang="0">
                <a:pos x="2147483647" y="2147483647"/>
              </a:cxn>
              <a:cxn ang="0">
                <a:pos x="2147483647" y="0"/>
              </a:cxn>
              <a:cxn ang="0">
                <a:pos x="2147483647" y="2147483647"/>
              </a:cxn>
              <a:cxn ang="0">
                <a:pos x="2147483647" y="2147483647"/>
              </a:cxn>
            </a:cxnLst>
            <a:rect l="GT1" t="GT3" r="GT5" b="GT7"/>
            <a:pathLst>
              <a:path w="250" h="8288">
                <a:moveTo>
                  <a:pt x="125" y="0"/>
                </a:moveTo>
                <a:lnTo>
                  <a:pt x="125" y="0"/>
                </a:lnTo>
                <a:lnTo>
                  <a:pt x="125" y="8288"/>
                </a:lnTo>
                <a:lnTo>
                  <a:pt x="10800" y="0"/>
                </a:lnTo>
                <a:lnTo>
                  <a:pt x="18" y="7274608"/>
                </a:lnTo>
                <a:lnTo>
                  <a:pt x="7929964" y="7274599"/>
                </a:lnTo>
                <a:lnTo>
                  <a:pt x="3604590" y="0"/>
                </a:lnTo>
                <a:lnTo>
                  <a:pt x="1858976" y="1"/>
                </a:lnTo>
                <a:lnTo>
                  <a:pt x="904" y="0"/>
                </a:lnTo>
                <a:lnTo>
                  <a:pt x="5" y="21600"/>
                </a:lnTo>
                <a:lnTo>
                  <a:pt x="1845808" y="88"/>
                </a:lnTo>
                <a:lnTo>
                  <a:pt x="125" y="0"/>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30735" name="polygon44" hidden="1"/>
          <p:cNvSpPr>
            <a:spLocks noSelect="1"/>
          </p:cNvSpPr>
          <p:nvPr/>
        </p:nvSpPr>
        <p:spPr bwMode="auto">
          <a:xfrm>
            <a:off x="-620712" y="0"/>
            <a:ext cx="635000" cy="635000"/>
          </a:xfrm>
          <a:custGeom>
            <a:avLst/>
            <a:gdLst>
              <a:gd name="GT0" fmla="*/ 3163 w 7900"/>
              <a:gd name="GT1" fmla="+- l GT0 0"/>
              <a:gd name="GT2" fmla="*/ 3163 h 200"/>
              <a:gd name="GT3" fmla="+- t GT2 0"/>
              <a:gd name="GT4" fmla="*/ 18437 w 7900"/>
              <a:gd name="GT5" fmla="+- l GT4 0"/>
              <a:gd name="GT6" fmla="*/ 18437 h 200"/>
              <a:gd name="GT7" fmla="+- t GT6 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0"/>
              </a:cxn>
            </a:cxnLst>
            <a:rect l="GT1" t="GT3" r="GT5" b="GT7"/>
            <a:pathLst>
              <a:path w="7900" h="200">
                <a:moveTo>
                  <a:pt x="50" y="50"/>
                </a:moveTo>
                <a:lnTo>
                  <a:pt x="50" y="50"/>
                </a:lnTo>
                <a:lnTo>
                  <a:pt x="7850" y="50"/>
                </a:lnTo>
                <a:lnTo>
                  <a:pt x="40525248" y="40525580"/>
                </a:lnTo>
                <a:lnTo>
                  <a:pt x="13132448" y="40525608"/>
                </a:lnTo>
                <a:lnTo>
                  <a:pt x="40525580" y="40525608"/>
                </a:lnTo>
                <a:lnTo>
                  <a:pt x="1335412" y="2"/>
                </a:lnTo>
                <a:lnTo>
                  <a:pt x="1" y="0"/>
                </a:lnTo>
                <a:lnTo>
                  <a:pt x="40417996" y="260"/>
                </a:lnTo>
                <a:lnTo>
                  <a:pt x="0" y="655368"/>
                </a:lnTo>
                <a:lnTo>
                  <a:pt x="257" y="0"/>
                </a:lnTo>
                <a:lnTo>
                  <a:pt x="50" y="50"/>
                </a:lnTo>
                <a:close/>
              </a:path>
            </a:pathLst>
          </a:custGeom>
          <a:solidFill>
            <a:srgbClr val="FFFFFF"/>
          </a:solidFill>
          <a:ln w="9525">
            <a:solidFill>
              <a:srgbClr val="000000"/>
            </a:solidFill>
            <a:miter lim="800000"/>
          </a:ln>
        </p:spPr>
        <p:txBody>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endParaRPr/>
          </a:p>
        </p:txBody>
      </p:sp>
      <p:sp>
        <p:nvSpPr>
          <p:cNvPr id="30736" name="Rectangle 19"/>
          <p:cNvSpPr/>
          <p:nvPr/>
        </p:nvSpPr>
        <p:spPr>
          <a:xfrm>
            <a:off x="-620712"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30737" name="Rectangle 20"/>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30738" name="Rectangle 21"/>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30739" name="Rectangle 22"/>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30740" name="Rectangle 23"/>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30741" name="Rectangle 24"/>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30742" name="Rectangle 25"/>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30743" name="Rectangle 26"/>
          <p:cNvSpPr/>
          <p:nvPr/>
        </p:nvSpPr>
        <p:spPr>
          <a:xfrm>
            <a:off x="622300" y="0"/>
            <a:ext cx="9144000" cy="0"/>
          </a:xfrm>
          <a:prstGeom prst="rect">
            <a:avLst/>
          </a:prstGeom>
          <a:noFill/>
          <a:ln>
            <a:noFill/>
            <a:miter lim="800000"/>
          </a:ln>
        </p:spPr>
        <p:txBody>
          <a:bodyPr wrap="none" anchor="ctr" anchorCtr="0">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endParaRPr lang="es-AR" altLang="en-US"/>
          </a:p>
        </p:txBody>
      </p:sp>
      <p:sp>
        <p:nvSpPr>
          <p:cNvPr id="30744" name="Rectangle 29"/>
          <p:cNvSpPr>
            <a:spLocks noChangeArrowheads="1"/>
          </p:cNvSpPr>
          <p:nvPr/>
        </p:nvSpPr>
        <p:spPr bwMode="auto">
          <a:xfrm>
            <a:off x="836613" y="2201863"/>
            <a:ext cx="7191375"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a:defRPr>
            </a:lvl5pPr>
          </a:lstStyle>
          <a:p>
            <a:pPr marL="361950" marR="0" lvl="0" indent="-361950" algn="l"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tabLst>
                <a:tab pos="5554663" algn="l"/>
              </a:tabLst>
              <a:defRPr/>
            </a:pPr>
            <a:r>
              <a:rPr kumimoji="0" lang="es-ES_tradnl" altLang="zh-CN" sz="2000" b="0" i="0" u="none" strike="noStrike" kern="1200" cap="none" spc="0" normalizeH="0" baseline="0" noProof="0">
                <a:ln>
                  <a:noFill/>
                </a:ln>
                <a:solidFill>
                  <a:schemeClr val="tx1"/>
                </a:solidFill>
                <a:effectLst/>
                <a:uLnTx/>
                <a:uFillTx/>
                <a:latin typeface="+mn-lt" pitchFamily="34" charset="0"/>
                <a:ea typeface="SimSun" pitchFamily="2" charset="-122"/>
                <a:cs typeface="+mn-cs"/>
              </a:rPr>
              <a:t>Define   cantidad,   tamaño   y   función   de distintos campos en cada pista</a:t>
            </a:r>
          </a:p>
          <a:p>
            <a:pPr marL="361950" marR="0" lvl="0" indent="-361950" algn="l"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tabLst>
                <a:tab pos="5554663" algn="l"/>
              </a:tabLst>
              <a:defRPr/>
            </a:pPr>
            <a:endParaRPr kumimoji="0" lang="es-ES_tradnl" altLang="zh-CN" sz="2000" b="0" i="0" u="none" strike="noStrike" kern="1200" cap="none" spc="0" normalizeH="0" baseline="0" noProof="0">
              <a:ln>
                <a:noFill/>
              </a:ln>
              <a:solidFill>
                <a:schemeClr val="tx1"/>
              </a:solidFill>
              <a:effectLst/>
              <a:uLnTx/>
              <a:uFillTx/>
              <a:latin typeface="+mn-lt"/>
              <a:ea typeface="SimSun" pitchFamily="2" charset="-122"/>
              <a:cs typeface="+mn-cs"/>
            </a:endParaRPr>
          </a:p>
          <a:p>
            <a:pPr marL="361950" marR="0" lvl="0" indent="-361950" algn="l"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tabLst>
                <a:tab pos="5554663" algn="l"/>
              </a:tabLst>
              <a:defRPr/>
            </a:pPr>
            <a:r>
              <a:rPr kumimoji="0" lang="es-ES_tradnl" altLang="zh-CN" sz="2000" b="0" i="0" u="none" strike="noStrike" kern="1200" cap="none" spc="0" normalizeH="0" baseline="0" noProof="0">
                <a:ln>
                  <a:noFill/>
                </a:ln>
                <a:solidFill>
                  <a:schemeClr val="tx1"/>
                </a:solidFill>
                <a:effectLst/>
                <a:uLnTx/>
                <a:uFillTx/>
                <a:latin typeface="+mn-lt" pitchFamily="34" charset="0"/>
                <a:ea typeface="SimSun" pitchFamily="2" charset="-122"/>
                <a:cs typeface="+mn-cs"/>
              </a:rPr>
              <a:t>    Hardware: tamaño de sector fijo por marcas físicas.</a:t>
            </a:r>
          </a:p>
          <a:p>
            <a:pPr marL="361950" marR="0" lvl="0" indent="-361950" algn="l"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tabLst>
                <a:tab pos="5554663" algn="l"/>
              </a:tabLst>
              <a:defRPr/>
            </a:pPr>
            <a:r>
              <a:rPr kumimoji="0" lang="es-ES_tradnl" altLang="zh-CN" sz="2000" b="0" i="0" u="none" strike="noStrike" kern="1200" cap="none" spc="0" normalizeH="0" baseline="0" noProof="0">
                <a:ln>
                  <a:noFill/>
                </a:ln>
                <a:solidFill>
                  <a:schemeClr val="tx1"/>
                </a:solidFill>
                <a:effectLst/>
                <a:uLnTx/>
                <a:uFillTx/>
                <a:latin typeface="+mn-lt" pitchFamily="34" charset="0"/>
                <a:ea typeface="SimSun" pitchFamily="2" charset="-122"/>
                <a:cs typeface="+mn-cs"/>
              </a:rPr>
              <a:t>    Software: tamaño de sector determinado por S.O.	</a:t>
            </a:r>
          </a:p>
          <a:p>
            <a:pPr marL="361950" marR="0" lvl="0" indent="-361950" algn="l" defTabSz="914400" rtl="0" eaLnBrk="1" fontAlgn="base" latinLnBrk="0" hangingPunct="1">
              <a:lnSpc>
                <a:spcPct val="100000"/>
              </a:lnSpc>
              <a:spcBef>
                <a:spcPts val="400"/>
              </a:spcBef>
              <a:spcAft>
                <a:spcPct val="0"/>
              </a:spcAft>
              <a:buClr>
                <a:schemeClr val="accent1"/>
              </a:buClr>
              <a:buSzPct val="68000"/>
              <a:buFont typeface="Wingdings 3" pitchFamily="18" charset="2"/>
              <a:buChar char=""/>
              <a:tabLst>
                <a:tab pos="5554663" algn="l"/>
              </a:tabLst>
              <a:defRPr/>
            </a:pPr>
            <a:endParaRPr kumimoji="0" lang="es-ES_tradnl" altLang="zh-CN" sz="2000" b="0" i="0" u="none" strike="noStrike" kern="1200" cap="none" spc="0" normalizeH="0" baseline="0" noProof="0">
              <a:ln>
                <a:noFill/>
              </a:ln>
              <a:solidFill>
                <a:schemeClr val="tx1"/>
              </a:solidFill>
              <a:effectLst/>
              <a:uLnTx/>
              <a:uFillTx/>
              <a:latin typeface="+mn-lt"/>
              <a:ea typeface="SimSun" pitchFamily="2" charset="-122"/>
              <a:cs typeface="+mn-cs"/>
            </a:endParaRPr>
          </a:p>
        </p:txBody>
      </p:sp>
      <p:sp>
        <p:nvSpPr>
          <p:cNvPr id="30745" name="Text Box 30"/>
          <p:cNvSpPr txBox="1"/>
          <p:nvPr/>
        </p:nvSpPr>
        <p:spPr>
          <a:xfrm>
            <a:off x="684213" y="5084763"/>
            <a:ext cx="7343775" cy="641350"/>
          </a:xfrm>
          <a:prstGeom prst="rect">
            <a:avLst/>
          </a:prstGeom>
          <a:noFill/>
          <a:ln>
            <a:noFill/>
            <a:miter lim="800000"/>
          </a:ln>
        </p:spPr>
        <p:txBody>
          <a:bodyPr>
            <a:spAutoFit/>
          </a:bodyPr>
          <a:lstStyle>
            <a:defPPr>
              <a:defRPr lang="es-ES"/>
            </a:defPPr>
            <a:lvl1pPr marL="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2pPr>
            <a:lvl3pPr marL="9144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3pPr>
            <a:lvl4pPr marL="13716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4pPr>
            <a:lvl5pPr marL="1828800" indent="0" algn="l" defTabSz="914400" rtl="0" eaLnBrk="0" fontAlgn="base" hangingPunct="0">
              <a:lnSpc>
                <a:spcPct val="100000"/>
              </a:lnSpc>
              <a:spcBef>
                <a:spcPct val="0"/>
              </a:spcBef>
              <a:spcAft>
                <a:spcPct val="0"/>
              </a:spcAft>
              <a:buClrTx/>
              <a:buSzTx/>
              <a:buFontTx/>
              <a:buNone/>
              <a:defRPr kumimoji="0" lang="es-ES" altLang="en-US" sz="1800" b="0" i="0" u="none" baseline="0">
                <a:solidFill>
                  <a:schemeClr val="tx1"/>
                </a:solidFill>
                <a:effectLst/>
                <a:latin typeface="Arial"/>
              </a:defRPr>
            </a:lvl5pPr>
          </a:lstStyle>
          <a:p>
            <a:pPr marL="0" lvl="0" indent="0" eaLnBrk="1" hangingPunct="1"/>
            <a:r>
              <a:rPr lang="es-ES" altLang="zh-CN">
                <a:ea typeface="SimSun" pitchFamily="2" charset="-122"/>
              </a:rPr>
              <a:t>Links de interés:  </a:t>
            </a:r>
            <a:r>
              <a:rPr lang="es-ES" altLang="zh-CN">
                <a:ea typeface="SimSun" pitchFamily="2" charset="-122"/>
                <a:hlinkClick r:id="rId2"/>
              </a:rPr>
              <a:t>http://www.pctechguide.com/02Storage.htm</a:t>
            </a:r>
            <a:endParaRPr lang="es-ES" altLang="zh-CN">
              <a:ea typeface="SimSun" pitchFamily="2" charset="-122"/>
            </a:endParaRPr>
          </a:p>
          <a:p>
            <a:pPr marL="0" lvl="0" indent="0" eaLnBrk="1" hangingPunct="1"/>
            <a:r>
              <a:rPr lang="es-ES" altLang="zh-CN">
                <a:ea typeface="SimSun" pitchFamily="2" charset="-122"/>
              </a:rPr>
              <a:t>Ampliar información: Capítulo 6. Stallings. 7ma. Edición </a:t>
            </a:r>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1 Título"/>
          <p:cNvSpPr>
            <a:spLocks noGrp="1"/>
          </p:cNvSpPr>
          <p:nvPr>
            <p:ph type="title"/>
          </p:nvPr>
        </p:nvSpPr>
        <p:spPr>
          <a:xfrm>
            <a:off x="1095375" y="817563"/>
            <a:ext cx="6964363" cy="1201737"/>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es-ES" altLang="en-US" sz="4400" b="0" i="0" u="none" kern="1200" baseline="0">
                <a:solidFill>
                  <a:schemeClr val="tx1"/>
                </a:solidFill>
                <a:latin typeface="Constantia" pitchFamily="18" charset="0"/>
                <a:ea typeface="+mj-ea"/>
                <a:cs typeface="+mj-cs"/>
              </a:defRPr>
            </a:lvl1pPr>
          </a:lstStyle>
          <a:p>
            <a:pPr lvl="0" eaLnBrk="1" hangingPunct="1"/>
            <a:r>
              <a:rPr lang="es-ES" altLang="en-US" b="1"/>
              <a:t>Presente y futuro</a:t>
            </a:r>
            <a:endParaRPr lang="es-AR" altLang="en-US"/>
          </a:p>
        </p:txBody>
      </p:sp>
      <p:sp>
        <p:nvSpPr>
          <p:cNvPr id="31747" name="2 Marcador de contenido"/>
          <p:cNvSpPr>
            <a:spLocks noGrp="1"/>
          </p:cNvSpPr>
          <p:nvPr>
            <p:ph idx="1"/>
          </p:nvPr>
        </p:nvSpPr>
        <p:spPr>
          <a:prstGeom prst="rect">
            <a:avLst/>
          </a:prstGeom>
        </p:spPr>
        <p:txBody>
          <a:bodyPr vert="horz" wrap="square" lIns="91440" tIns="45720" rIns="91440" bIns="45720" numCol="1" rtlCol="0" anchor="t" anchorCtr="0" compatLnSpc="1">
            <a:prstTxWarp prst="textNoShape">
              <a:avLst/>
            </a:prstTxWarp>
            <a:normAutofit fontScale="92500" lnSpcReduction="20000"/>
          </a:bodyPr>
          <a:lstStyle/>
          <a:p>
            <a:pPr marL="274320" marR="0" lvl="0" indent="-274320" algn="l"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s-ES" sz="2400" b="0" i="0" u="none" strike="noStrike" kern="1200" cap="none" spc="0" normalizeH="0" baseline="0" noProof="0">
                <a:ln>
                  <a:noFill/>
                </a:ln>
                <a:solidFill>
                  <a:schemeClr val="tx1"/>
                </a:solidFill>
                <a:effectLst/>
                <a:uLnTx/>
                <a:uFillTx/>
                <a:latin typeface="+mn-lt" pitchFamily="34" charset="0"/>
                <a:ea typeface="+mn-ea" pitchFamily="34" charset="0"/>
                <a:cs typeface="+mn-cs"/>
              </a:rPr>
              <a:t>El futuro de los discos duros con partes móviles pasa por continuar aumentando la capacidad de los discos duros con mejoras en las tecnologías de grabación permitiendo de esta manera un aumento en la densidad de almacenamiento, la reducción de tamaño y peso, los discos “ecológicos” que hacen un uso más eficiente de la energía…</a:t>
            </a:r>
          </a:p>
          <a:p>
            <a:pPr marL="274320" marR="0" lvl="0" indent="-274320" algn="l" defTabSz="914400" rtl="0" eaLnBrk="1" fontAlgn="auto"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s-ES" sz="2400" b="0" i="0" u="none" strike="noStrike" kern="1200" cap="none" spc="0" normalizeH="0" baseline="0" noProof="0">
                <a:ln>
                  <a:noFill/>
                </a:ln>
                <a:solidFill>
                  <a:schemeClr val="tx1"/>
                </a:solidFill>
                <a:effectLst/>
                <a:uLnTx/>
                <a:uFillTx/>
                <a:latin typeface="+mn-lt" pitchFamily="34" charset="0"/>
                <a:ea typeface="+mn-ea" pitchFamily="34" charset="0"/>
                <a:cs typeface="+mn-cs"/>
              </a:rPr>
              <a:t>Pero donde realmente esta el futuro es en los discos SSD (State Solid Drive – Unidad de Estado Sólido) siendo muy posible que terminen sustituyendo al disco duro a medio/largo plazo</a:t>
            </a:r>
            <a:endParaRPr kumimoji="0" lang="es-AR" sz="2400" b="0" i="0" u="none" strike="noStrike" kern="1200" cap="none" spc="0" normalizeH="0" baseline="0" noProof="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ct val="0"/>
              </a:spcAft>
              <a:buClr>
                <a:schemeClr val="accent2"/>
              </a:buClr>
              <a:buSzPct val="85000"/>
              <a:buFont typeface="Brush Script MT" pitchFamily="66" charset="0"/>
              <a:buNone/>
              <a:defRPr/>
            </a:pPr>
            <a:endParaRPr kumimoji="0" lang="es-AR" sz="24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1 Título"/>
          <p:cNvSpPr>
            <a:spLocks noGrp="1"/>
          </p:cNvSpPr>
          <p:nvPr>
            <p:ph type="title"/>
          </p:nvPr>
        </p:nvSpPr>
        <p:spPr>
          <a:xfrm>
            <a:off x="1095375" y="817563"/>
            <a:ext cx="6964363" cy="1201737"/>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es-ES" altLang="en-US" sz="4400" b="0" i="0" u="none" kern="1200" baseline="0">
                <a:solidFill>
                  <a:schemeClr val="tx1"/>
                </a:solidFill>
                <a:latin typeface="Constantia" pitchFamily="18" charset="0"/>
                <a:ea typeface="+mj-ea"/>
                <a:cs typeface="+mj-cs"/>
              </a:defRPr>
            </a:lvl1pPr>
          </a:lstStyle>
          <a:p>
            <a:pPr lvl="0" eaLnBrk="1" hangingPunct="1"/>
            <a:r>
              <a:rPr lang="es-ES" altLang="en-US"/>
              <a:t>SSD</a:t>
            </a:r>
            <a:endParaRPr lang="es-AR" altLang="en-US"/>
          </a:p>
        </p:txBody>
      </p:sp>
      <p:sp>
        <p:nvSpPr>
          <p:cNvPr id="32771" name="2 Marcador de contenido"/>
          <p:cNvSpPr>
            <a:spLocks noGrp="1"/>
          </p:cNvSpPr>
          <p:nvPr>
            <p:ph idx="1"/>
          </p:nvPr>
        </p:nvSpPr>
        <p:spPr>
          <a:xfrm>
            <a:off x="1547813" y="1844675"/>
            <a:ext cx="6196012" cy="4248150"/>
          </a:xfrm>
          <a:noFill/>
          <a:ln>
            <a:miter lim="800000"/>
          </a:ln>
        </p:spPr>
        <p:txBody>
          <a:bodyPr wrap="square" lIns="91440" tIns="45720" rIns="91440" bIns="45720" anchor="t" anchorCtr="0">
            <a:noAutofit/>
          </a:bodyPr>
          <a:lstStyle>
            <a:lvl1pPr marL="273050" indent="-27305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2400" b="0" i="0" u="none" kern="1200" baseline="0">
                <a:solidFill>
                  <a:schemeClr val="tx1"/>
                </a:solidFill>
                <a:effectLst/>
                <a:latin typeface="+mn-lt"/>
                <a:ea typeface="+mn-ea"/>
                <a:cs typeface="+mn-cs"/>
              </a:defRPr>
            </a:lvl1pPr>
            <a:lvl2pPr marL="639763" indent="-27305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2200" b="0" i="0" u="none" kern="1200" baseline="0">
                <a:solidFill>
                  <a:schemeClr val="tx1"/>
                </a:solidFill>
                <a:effectLst/>
                <a:latin typeface="+mn-lt"/>
                <a:ea typeface="+mn-ea"/>
                <a:cs typeface="+mn-cs"/>
              </a:defRPr>
            </a:lvl2pPr>
            <a:lvl3pPr marL="914400"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2000" b="0" i="0" u="none" kern="1200" baseline="0">
                <a:solidFill>
                  <a:schemeClr val="tx1"/>
                </a:solidFill>
                <a:effectLst/>
                <a:latin typeface="+mn-lt"/>
                <a:ea typeface="+mn-ea"/>
                <a:cs typeface="+mn-cs"/>
              </a:defRPr>
            </a:lvl3pPr>
            <a:lvl4pPr marL="1279525"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1800" b="0" i="0" u="none" kern="1200" baseline="0">
                <a:solidFill>
                  <a:schemeClr val="tx1"/>
                </a:solidFill>
                <a:effectLst/>
                <a:latin typeface="+mn-lt"/>
                <a:ea typeface="+mn-ea"/>
                <a:cs typeface="+mn-cs"/>
              </a:defRPr>
            </a:lvl4pPr>
            <a:lvl5pPr marL="1644650"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1600" b="0" i="0" u="none" kern="1200" baseline="0">
                <a:solidFill>
                  <a:schemeClr val="tx1"/>
                </a:solidFill>
                <a:effectLst/>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9pPr>
          </a:lstStyle>
          <a:p>
            <a:pPr marL="273050" lvl="0" indent="-273050" eaLnBrk="1" hangingPunct="1"/>
            <a:r>
              <a:rPr lang="es-ES" altLang="en-US"/>
              <a:t>Son dispositivos de almacenamiento de datos que usa memoria no volátil como las memorias Flash para almacenar los datos, en lugar de los platos giratorios magnéticos de los discos duros convencionales.</a:t>
            </a:r>
            <a:endParaRPr lang="es-AR" altLang="en-US"/>
          </a:p>
          <a:p>
            <a:pPr marL="273050" lvl="0" indent="-273050" eaLnBrk="1" hangingPunct="1"/>
            <a:r>
              <a:rPr lang="es-AR" altLang="en-US"/>
              <a:t>Las unidades SSD son compatibles</a:t>
            </a:r>
          </a:p>
          <a:p>
            <a:pPr marL="273050" lvl="0" indent="-273050" eaLnBrk="1" hangingPunct="1"/>
            <a:r>
              <a:rPr lang="es-AR" altLang="en-US"/>
              <a:t>con las interfaces de disco duro tradicionales, como SATA o SAS, y tienen un formato de disco duro familiar, como 3,5; 2,5 o 1,8 pulgadas</a:t>
            </a:r>
          </a:p>
        </p:txBody>
      </p:sp>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1 Título"/>
          <p:cNvSpPr>
            <a:spLocks noGrp="1"/>
          </p:cNvSpPr>
          <p:nvPr>
            <p:ph type="title"/>
          </p:nvPr>
        </p:nvSpPr>
        <p:spPr>
          <a:xfrm>
            <a:off x="1095375" y="817563"/>
            <a:ext cx="6964363" cy="1201737"/>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es-ES" altLang="en-US" sz="4400" b="0" i="0" u="none" kern="1200" baseline="0">
                <a:solidFill>
                  <a:schemeClr val="tx1"/>
                </a:solidFill>
                <a:latin typeface="Constantia" pitchFamily="18" charset="0"/>
                <a:ea typeface="+mj-ea"/>
                <a:cs typeface="+mj-cs"/>
              </a:defRPr>
            </a:lvl1pPr>
          </a:lstStyle>
          <a:p>
            <a:pPr lvl="0" eaLnBrk="1" hangingPunct="1"/>
            <a:r>
              <a:rPr lang="es-ES" altLang="en-US"/>
              <a:t>SSD</a:t>
            </a:r>
            <a:endParaRPr lang="es-AR" altLang="en-US"/>
          </a:p>
        </p:txBody>
      </p:sp>
      <p:sp>
        <p:nvSpPr>
          <p:cNvPr id="33795" name="2 Marcador de contenido"/>
          <p:cNvSpPr>
            <a:spLocks noGrp="1"/>
          </p:cNvSpPr>
          <p:nvPr>
            <p:ph idx="1"/>
          </p:nvPr>
        </p:nvSpPr>
        <p:spPr>
          <a:xfrm>
            <a:off x="1463675" y="2119313"/>
            <a:ext cx="6196013" cy="3603625"/>
          </a:xfrm>
          <a:noFill/>
          <a:ln>
            <a:miter lim="800000"/>
          </a:ln>
        </p:spPr>
        <p:txBody>
          <a:bodyPr wrap="square" lIns="91440" tIns="45720" rIns="91440" bIns="45720" anchor="t" anchorCtr="0">
            <a:noAutofit/>
          </a:bodyPr>
          <a:lstStyle>
            <a:lvl1pPr marL="273050" indent="-27305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2400" b="0" i="0" u="none" kern="1200" baseline="0">
                <a:solidFill>
                  <a:schemeClr val="tx1"/>
                </a:solidFill>
                <a:effectLst/>
                <a:latin typeface="+mn-lt"/>
                <a:ea typeface="+mn-ea"/>
                <a:cs typeface="+mn-cs"/>
              </a:defRPr>
            </a:lvl1pPr>
            <a:lvl2pPr marL="639763" indent="-27305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2200" b="0" i="0" u="none" kern="1200" baseline="0">
                <a:solidFill>
                  <a:schemeClr val="tx1"/>
                </a:solidFill>
                <a:effectLst/>
                <a:latin typeface="+mn-lt"/>
                <a:ea typeface="+mn-ea"/>
                <a:cs typeface="+mn-cs"/>
              </a:defRPr>
            </a:lvl2pPr>
            <a:lvl3pPr marL="914400"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2000" b="0" i="0" u="none" kern="1200" baseline="0">
                <a:solidFill>
                  <a:schemeClr val="tx1"/>
                </a:solidFill>
                <a:effectLst/>
                <a:latin typeface="+mn-lt"/>
                <a:ea typeface="+mn-ea"/>
                <a:cs typeface="+mn-cs"/>
              </a:defRPr>
            </a:lvl3pPr>
            <a:lvl4pPr marL="1279525"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1800" b="0" i="0" u="none" kern="1200" baseline="0">
                <a:solidFill>
                  <a:schemeClr val="tx1"/>
                </a:solidFill>
                <a:effectLst/>
                <a:latin typeface="+mn-lt"/>
                <a:ea typeface="+mn-ea"/>
                <a:cs typeface="+mn-cs"/>
              </a:defRPr>
            </a:lvl4pPr>
            <a:lvl5pPr marL="1644650" indent="-228600" algn="l" defTabSz="914400" rtl="0" eaLnBrk="0" fontAlgn="base" hangingPunct="0">
              <a:lnSpc>
                <a:spcPct val="100000"/>
              </a:lnSpc>
              <a:spcBef>
                <a:spcPct val="20000"/>
              </a:spcBef>
              <a:spcAft>
                <a:spcPct val="0"/>
              </a:spcAft>
              <a:buClr>
                <a:schemeClr val="accent2"/>
              </a:buClr>
              <a:buSzPct val="85000"/>
              <a:buFont typeface="Brush Script MT" pitchFamily="66" charset="0"/>
              <a:buChar char="O"/>
              <a:defRPr kumimoji="0" lang="es-ES" altLang="en-US" sz="1600" b="0" i="0" u="none" kern="1200" baseline="0">
                <a:solidFill>
                  <a:schemeClr val="tx1"/>
                </a:solidFill>
                <a:effectLst/>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lang="es-ES" altLang="en-US" sz="1600" kern="1200">
                <a:solidFill>
                  <a:schemeClr val="tx1"/>
                </a:solidFill>
                <a:latin typeface="+mn-lt"/>
                <a:ea typeface="+mn-ea"/>
                <a:cs typeface="+mn-cs"/>
              </a:defRPr>
            </a:lvl9pPr>
          </a:lstStyle>
          <a:p>
            <a:pPr marL="273050" lvl="0" indent="-273050" eaLnBrk="1" hangingPunct="1"/>
            <a:r>
              <a:rPr lang="es-ES" altLang="en-US"/>
              <a:t>Entre sus principales ventajas: </a:t>
            </a:r>
          </a:p>
          <a:p>
            <a:pPr marL="639762" lvl="1" indent="-273050" eaLnBrk="1" hangingPunct="1"/>
            <a:r>
              <a:rPr lang="es-ES" altLang="en-US"/>
              <a:t>son muy rápidos ya que no tienen partes móviles, </a:t>
            </a:r>
          </a:p>
          <a:p>
            <a:pPr marL="639762" lvl="1" indent="-273050" eaLnBrk="1" hangingPunct="1"/>
            <a:r>
              <a:rPr lang="es-ES" altLang="en-US"/>
              <a:t>consumen menos energía, </a:t>
            </a:r>
          </a:p>
          <a:p>
            <a:pPr marL="639762" lvl="1" indent="-273050" eaLnBrk="1" hangingPunct="1"/>
            <a:r>
              <a:rPr lang="es-ES" altLang="en-US"/>
              <a:t>menor ruido, </a:t>
            </a:r>
          </a:p>
          <a:p>
            <a:pPr marL="639762" lvl="1" indent="-273050" eaLnBrk="1" hangingPunct="1"/>
            <a:r>
              <a:rPr lang="es-ES" altLang="en-US"/>
              <a:t>resistente a las caídas, golpes gracias a carecer de partes móviles, </a:t>
            </a:r>
          </a:p>
          <a:p>
            <a:pPr marL="639762" lvl="1" indent="-273050" eaLnBrk="1" hangingPunct="1"/>
            <a:r>
              <a:rPr lang="es-ES" altLang="en-US"/>
              <a:t>borrado de datos mas seguro</a:t>
            </a:r>
            <a:endParaRPr lang="es-AR" altLang="en-US"/>
          </a:p>
        </p:txBody>
      </p:sp>
    </p:spTree>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1 Título"/>
          <p:cNvSpPr>
            <a:spLocks noGrp="1"/>
          </p:cNvSpPr>
          <p:nvPr>
            <p:ph type="title"/>
          </p:nvPr>
        </p:nvSpPr>
        <p:spPr>
          <a:xfrm>
            <a:off x="1095375" y="817563"/>
            <a:ext cx="6964363" cy="1201737"/>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es-ES" altLang="en-US" sz="4400" b="0" i="0" u="none" kern="1200" baseline="0">
                <a:solidFill>
                  <a:schemeClr val="tx1"/>
                </a:solidFill>
                <a:latin typeface="Constantia" pitchFamily="18" charset="0"/>
                <a:ea typeface="+mj-ea"/>
                <a:cs typeface="+mj-cs"/>
              </a:defRPr>
            </a:lvl1pPr>
          </a:lstStyle>
          <a:p>
            <a:pPr lvl="0" eaLnBrk="1" hangingPunct="1"/>
            <a:r>
              <a:rPr lang="es-ES" altLang="en-US"/>
              <a:t>SSD</a:t>
            </a:r>
            <a:endParaRPr lang="es-AR" altLang="en-US"/>
          </a:p>
        </p:txBody>
      </p:sp>
      <p:sp>
        <p:nvSpPr>
          <p:cNvPr id="34819" name="2 Marcador de contenido"/>
          <p:cNvSpPr>
            <a:spLocks noGrp="1"/>
          </p:cNvSpPr>
          <p:nvPr>
            <p:ph idx="1"/>
          </p:nvPr>
        </p:nvSpPr>
        <p:spPr>
          <a:xfrm>
            <a:off x="1475656" y="1772816"/>
            <a:ext cx="6196013" cy="4464496"/>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Brush Script MT" pitchFamily="66" charset="0"/>
              <a:buNone/>
              <a:defRPr/>
            </a:pPr>
            <a:r>
              <a:rPr kumimoji="0" lang="es-ES" sz="2000" b="0" i="0" u="none" strike="noStrike" kern="1200" cap="none" spc="0" normalizeH="0" baseline="0" noProof="0">
                <a:ln>
                  <a:noFill/>
                </a:ln>
                <a:solidFill>
                  <a:schemeClr val="tx1"/>
                </a:solidFill>
                <a:effectLst/>
                <a:uLnTx/>
                <a:uFillTx/>
                <a:latin typeface="+mn-lt" pitchFamily="34" charset="0"/>
                <a:ea typeface="+mn-ea" pitchFamily="34" charset="0"/>
                <a:cs typeface="+mn-cs"/>
              </a:rPr>
              <a:t>Sus desventajas: </a:t>
            </a:r>
          </a:p>
          <a:p>
            <a:pPr marL="273050" marR="0" lvl="0" indent="-273050" algn="l" defTabSz="914400" rtl="0" eaLnBrk="1" fontAlgn="base"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s-ES" sz="2000" b="0" i="0" u="none" strike="noStrike" kern="1200" cap="none" spc="0" normalizeH="0" baseline="0" noProof="0">
                <a:ln>
                  <a:noFill/>
                </a:ln>
                <a:solidFill>
                  <a:schemeClr val="tx1"/>
                </a:solidFill>
                <a:effectLst/>
                <a:uLnTx/>
                <a:uFillTx/>
                <a:latin typeface="+mn-lt" pitchFamily="34" charset="0"/>
                <a:ea typeface="+mn-ea" pitchFamily="34" charset="0"/>
                <a:cs typeface="+mn-cs"/>
              </a:rPr>
              <a:t>vida limitada a un determinado número de ciclos de escritura (1.000.000-5.000.000 de ciclos), </a:t>
            </a:r>
          </a:p>
          <a:p>
            <a:pPr marL="273050" marR="0" lvl="0" indent="-273050" algn="l" defTabSz="914400" rtl="0" eaLnBrk="1" fontAlgn="base"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s-ES" sz="2000" b="0" i="0" u="none" strike="noStrike" kern="1200" cap="none" spc="0" normalizeH="0" baseline="0" noProof="0">
                <a:ln>
                  <a:noFill/>
                </a:ln>
                <a:solidFill>
                  <a:schemeClr val="tx1"/>
                </a:solidFill>
                <a:effectLst/>
                <a:uLnTx/>
                <a:uFillTx/>
                <a:latin typeface="+mn-lt" pitchFamily="34" charset="0"/>
                <a:ea typeface="+mn-ea" pitchFamily="34" charset="0"/>
                <a:cs typeface="+mn-cs"/>
              </a:rPr>
              <a:t>la capacidad que a día de hoy es menor que en los discos duros convencionales, y sobre todo su precio, el precio de un disco duro común de 500 GB es equivalente al precio de un SSD de 8 a 16 GB, aproximadamente.</a:t>
            </a:r>
          </a:p>
          <a:p>
            <a:pPr marL="273050" marR="0" lvl="0" indent="-273050" algn="l" defTabSz="914400" rtl="0" eaLnBrk="1" fontAlgn="base" latinLnBrk="0" hangingPunct="1">
              <a:lnSpc>
                <a:spcPct val="100000"/>
              </a:lnSpc>
              <a:spcBef>
                <a:spcPct val="20000"/>
              </a:spcBef>
              <a:spcAft>
                <a:spcPct val="0"/>
              </a:spcAft>
              <a:buClr>
                <a:schemeClr val="accent2"/>
              </a:buClr>
              <a:buSzPct val="85000"/>
              <a:buFont typeface="Brush Script MT" pitchFamily="66" charset="0"/>
              <a:buChar char="O"/>
              <a:defRPr/>
            </a:pPr>
            <a:r>
              <a:rPr kumimoji="0" lang="es-AR" sz="2000" b="0" i="0" u="none" strike="noStrike" kern="1200" cap="none" spc="0" normalizeH="0" baseline="0" noProof="0">
                <a:ln>
                  <a:noFill/>
                </a:ln>
                <a:solidFill>
                  <a:schemeClr val="tx1"/>
                </a:solidFill>
                <a:effectLst/>
                <a:uLnTx/>
                <a:uFillTx/>
                <a:latin typeface="+mn-lt" pitchFamily="34" charset="0"/>
                <a:ea typeface="+mn-ea" pitchFamily="34" charset="0"/>
                <a:cs typeface="+mn-cs"/>
              </a:rPr>
              <a:t>Falta de estándares: los estándares utilizados por las unidades de disco duro, cuya eficacia se ha probado durante largo tiempo, no se aplican de igual forma cuando se trabaja con la tecnología flash NAND</a:t>
            </a:r>
            <a:endParaRPr kumimoji="0" lang="es-AR" sz="20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47428" y="667728"/>
            <a:ext cx="10297144" cy="1323439"/>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MX" sz="2000" b="1">
                <a:latin typeface="Arial" pitchFamily="34" charset="0"/>
                <a:cs typeface="Arial" pitchFamily="34" charset="0"/>
              </a:rPr>
              <a:t>Para la operación de escritura </a:t>
            </a:r>
            <a:r>
              <a:rPr lang="es-MX" sz="2000">
                <a:latin typeface="Arial" pitchFamily="34" charset="0"/>
                <a:cs typeface="Arial" pitchFamily="34" charset="0"/>
              </a:rPr>
              <a:t>se aplica un valor de tensión en la línea de bit; un valor de tensión alto representa un uno, y una tensión baja representa un cero. Se aplica entonces una señal a la línea de direcciones, permitiendo que se transfiera carga al condensador.</a:t>
            </a:r>
            <a:endParaRPr lang="es-AR" sz="2000">
              <a:latin typeface="Arial" pitchFamily="34" charset="0"/>
              <a:cs typeface="Arial" pitchFamily="34" charset="0"/>
            </a:endParaRPr>
          </a:p>
        </p:txBody>
      </p:sp>
      <p:pic>
        <p:nvPicPr>
          <p:cNvPr id="3" name="Imagen 2"/>
          <p:cNvPicPr>
            <a:picLocks noChangeAspect="1"/>
          </p:cNvPicPr>
          <p:nvPr/>
        </p:nvPicPr>
        <p:blipFill>
          <a:blip r:embed="rId2"/>
          <a:stretch>
            <a:fillRect/>
          </a:stretch>
        </p:blipFill>
        <p:spPr>
          <a:xfrm>
            <a:off x="4295800" y="2348880"/>
            <a:ext cx="2950422" cy="3841392"/>
          </a:xfrm>
          <a:prstGeom prst="rect">
            <a:avLst/>
          </a:prstGeom>
        </p:spPr>
      </p:pic>
    </p:spTree>
    <p:extLst>
      <p:ext uri="{BB962C8B-B14F-4D97-AF65-F5344CB8AC3E}">
        <p14:creationId xmlns:p14="http://schemas.microsoft.com/office/powerpoint/2010/main" val="72197172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67408" y="932522"/>
            <a:ext cx="10513168" cy="5016758"/>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MX" sz="2000" b="1">
                <a:latin typeface="Arial" pitchFamily="34" charset="0"/>
                <a:cs typeface="Arial" pitchFamily="34" charset="0"/>
              </a:rPr>
              <a:t>Para la operación de lectura</a:t>
            </a:r>
            <a:r>
              <a:rPr lang="es-MX" sz="2000">
                <a:latin typeface="Arial" pitchFamily="34" charset="0"/>
                <a:cs typeface="Arial" pitchFamily="34" charset="0"/>
              </a:rPr>
              <a:t>, cuando se selecciona la línea de direcciones, el transistor entra en conducción y la carga almacenada en el condensador es transferida a la línea de bit y a un amplificador detector o amplificador de lectura. </a:t>
            </a:r>
          </a:p>
          <a:p>
            <a:pPr algn="just"/>
            <a:endParaRPr lang="es-MX" sz="2000">
              <a:latin typeface="Arial" pitchFamily="34" charset="0"/>
              <a:cs typeface="Arial" pitchFamily="34" charset="0"/>
            </a:endParaRPr>
          </a:p>
          <a:p>
            <a:pPr algn="just"/>
            <a:r>
              <a:rPr lang="es-MX" sz="2000">
                <a:latin typeface="Arial" pitchFamily="34" charset="0"/>
                <a:cs typeface="Arial" pitchFamily="34" charset="0"/>
              </a:rPr>
              <a:t>Este amplificador compara la tensión del condensador con un valor de referencia y determina si la celda contiene un uno lógico o un cero. </a:t>
            </a:r>
          </a:p>
          <a:p>
            <a:pPr algn="just"/>
            <a:endParaRPr lang="es-MX" sz="2000">
              <a:latin typeface="Arial" pitchFamily="34" charset="0"/>
              <a:cs typeface="Arial" pitchFamily="34" charset="0"/>
            </a:endParaRPr>
          </a:p>
          <a:p>
            <a:pPr algn="just"/>
            <a:r>
              <a:rPr lang="es-MX" sz="2000">
                <a:latin typeface="Arial" pitchFamily="34" charset="0"/>
                <a:cs typeface="Arial" pitchFamily="34" charset="0"/>
              </a:rPr>
              <a:t>La lectura de la celda descarga el condensador, cuya carga debe restablecerse para completar la operación. </a:t>
            </a:r>
          </a:p>
          <a:p>
            <a:pPr algn="just"/>
            <a:endParaRPr lang="es-MX" sz="2000">
              <a:latin typeface="Arial" pitchFamily="34" charset="0"/>
              <a:cs typeface="Arial" pitchFamily="34" charset="0"/>
            </a:endParaRPr>
          </a:p>
          <a:p>
            <a:pPr algn="just"/>
            <a:r>
              <a:rPr lang="es-MX" sz="2000">
                <a:latin typeface="Arial" pitchFamily="34" charset="0"/>
                <a:cs typeface="Arial" pitchFamily="34" charset="0"/>
              </a:rPr>
              <a:t>Aunque la celda de DRAM se usa para almacenar un solo bit (0 ó 1), es un dispositivo esencialmente analógico. </a:t>
            </a:r>
          </a:p>
          <a:p>
            <a:pPr algn="just"/>
            <a:endParaRPr lang="es-MX" sz="2000">
              <a:latin typeface="Arial" pitchFamily="34" charset="0"/>
              <a:cs typeface="Arial" pitchFamily="34" charset="0"/>
            </a:endParaRPr>
          </a:p>
          <a:p>
            <a:pPr algn="just"/>
            <a:r>
              <a:rPr lang="es-MX" sz="2000">
                <a:latin typeface="Arial" pitchFamily="34" charset="0"/>
                <a:cs typeface="Arial" pitchFamily="34" charset="0"/>
              </a:rPr>
              <a:t>El condensador puede almacenar cualquier valor de carga dentro de un rango, y su comparación con un valor umbral determina si dicha carga se interpreta como uno o como cero.</a:t>
            </a:r>
            <a:endParaRPr lang="es-AR" sz="2000">
              <a:latin typeface="Arial" pitchFamily="34" charset="0"/>
              <a:cs typeface="Arial" pitchFamily="34" charset="0"/>
            </a:endParaRPr>
          </a:p>
        </p:txBody>
      </p:sp>
    </p:spTree>
    <p:extLst>
      <p:ext uri="{BB962C8B-B14F-4D97-AF65-F5344CB8AC3E}">
        <p14:creationId xmlns:p14="http://schemas.microsoft.com/office/powerpoint/2010/main" val="21218820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71364" y="476672"/>
            <a:ext cx="11449272" cy="4093428"/>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MX" sz="2000" b="1">
                <a:solidFill>
                  <a:srgbClr val="C00000"/>
                </a:solidFill>
                <a:latin typeface="Arial" pitchFamily="34" charset="0"/>
                <a:cs typeface="Arial" pitchFamily="34" charset="0"/>
              </a:rPr>
              <a:t>RAM estática (SRAM)</a:t>
            </a:r>
            <a:endParaRPr lang="es-MX" sz="2000">
              <a:latin typeface="Arial" pitchFamily="34" charset="0"/>
              <a:cs typeface="Arial" pitchFamily="34" charset="0"/>
            </a:endParaRPr>
          </a:p>
          <a:p>
            <a:pPr algn="just"/>
            <a:endParaRPr lang="es-MX" sz="2000">
              <a:latin typeface="Arial" pitchFamily="34" charset="0"/>
              <a:cs typeface="Arial" pitchFamily="34" charset="0"/>
            </a:endParaRPr>
          </a:p>
          <a:p>
            <a:pPr algn="just"/>
            <a:r>
              <a:rPr lang="es-MX" sz="2000">
                <a:latin typeface="Arial" pitchFamily="34" charset="0"/>
                <a:cs typeface="Arial" pitchFamily="34" charset="0"/>
              </a:rPr>
              <a:t>En contraste con la dinámica, un RAM estática (SRAM) es un dispositivo digital, basado en los mismos elementos que se usan en el procesador. </a:t>
            </a:r>
          </a:p>
          <a:p>
            <a:pPr algn="just"/>
            <a:endParaRPr lang="es-MX" sz="2000">
              <a:latin typeface="Arial" pitchFamily="34" charset="0"/>
              <a:cs typeface="Arial" pitchFamily="34" charset="0"/>
            </a:endParaRPr>
          </a:p>
          <a:p>
            <a:pPr algn="just"/>
            <a:r>
              <a:rPr lang="es-MX" sz="2000">
                <a:latin typeface="Arial" pitchFamily="34" charset="0"/>
                <a:cs typeface="Arial" pitchFamily="34" charset="0"/>
              </a:rPr>
              <a:t>En una RAM estática, los valores binarios se almacenan utilizando configuraciones de puertas que forman biestables (flip-flops) </a:t>
            </a:r>
          </a:p>
          <a:p>
            <a:pPr algn="just"/>
            <a:endParaRPr lang="es-MX" sz="2000">
              <a:latin typeface="Arial" pitchFamily="34" charset="0"/>
              <a:cs typeface="Arial" pitchFamily="34" charset="0"/>
            </a:endParaRPr>
          </a:p>
          <a:p>
            <a:pPr algn="just"/>
            <a:r>
              <a:rPr lang="es-MX" sz="2000">
                <a:latin typeface="Arial" pitchFamily="34" charset="0"/>
                <a:cs typeface="Arial" pitchFamily="34" charset="0"/>
              </a:rPr>
              <a:t>Una RAM estática retendrá sus datos en tanto se mantenga alimentada. </a:t>
            </a:r>
          </a:p>
          <a:p>
            <a:pPr algn="just"/>
            <a:endParaRPr lang="es-MX" sz="2000">
              <a:latin typeface="Arial" pitchFamily="34" charset="0"/>
              <a:cs typeface="Arial" pitchFamily="34" charset="0"/>
            </a:endParaRPr>
          </a:p>
          <a:p>
            <a:pPr algn="just"/>
            <a:r>
              <a:rPr lang="es-MX" sz="2000">
                <a:latin typeface="Arial" pitchFamily="34" charset="0"/>
                <a:cs typeface="Arial" pitchFamily="34" charset="0"/>
              </a:rPr>
              <a:t>La Figura muestra la estructura típica de una celda elemental de memoria SRAM. Cuatro transistores (T1 , T2 , T3 , T4 ) están conectados en una configuración cruzada que produce estados lógicos estables. </a:t>
            </a:r>
            <a:endParaRPr lang="es-AR" sz="2000">
              <a:latin typeface="Arial" pitchFamily="34" charset="0"/>
              <a:cs typeface="Arial" pitchFamily="34" charset="0"/>
            </a:endParaRPr>
          </a:p>
        </p:txBody>
      </p:sp>
      <p:pic>
        <p:nvPicPr>
          <p:cNvPr id="3" name="Imagen 2"/>
          <p:cNvPicPr>
            <a:picLocks noChangeAspect="1"/>
          </p:cNvPicPr>
          <p:nvPr/>
        </p:nvPicPr>
        <p:blipFill>
          <a:blip r:embed="rId2"/>
          <a:stretch>
            <a:fillRect/>
          </a:stretch>
        </p:blipFill>
        <p:spPr>
          <a:xfrm>
            <a:off x="4151784" y="4437113"/>
            <a:ext cx="3456384" cy="2257799"/>
          </a:xfrm>
          <a:prstGeom prst="rect">
            <a:avLst/>
          </a:prstGeom>
        </p:spPr>
      </p:pic>
    </p:spTree>
    <p:extLst>
      <p:ext uri="{BB962C8B-B14F-4D97-AF65-F5344CB8AC3E}">
        <p14:creationId xmlns:p14="http://schemas.microsoft.com/office/powerpoint/2010/main" val="260008373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71664" y="1520788"/>
            <a:ext cx="6480720" cy="4860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uadroTexto 4"/>
          <p:cNvSpPr txBox="1"/>
          <p:nvPr/>
        </p:nvSpPr>
        <p:spPr>
          <a:xfrm>
            <a:off x="4367808" y="620688"/>
            <a:ext cx="4015010" cy="523220"/>
          </a:xfrm>
          <a:prstGeom prst="rect">
            <a:avLst/>
          </a:prstGeom>
          <a:noFill/>
        </p:spPr>
        <p:txBody>
          <a:bodyPr wrap="non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2800">
                <a:solidFill>
                  <a:srgbClr val="C00000"/>
                </a:solidFill>
              </a:rPr>
              <a:t>Arquitectura de referencia</a:t>
            </a:r>
          </a:p>
        </p:txBody>
      </p:sp>
    </p:spTree>
    <p:extLst>
      <p:ext uri="{BB962C8B-B14F-4D97-AF65-F5344CB8AC3E}">
        <p14:creationId xmlns:p14="http://schemas.microsoft.com/office/powerpoint/2010/main" val="283424547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775521" y="980728"/>
            <a:ext cx="5524277" cy="3600400"/>
          </a:xfrm>
          <a:prstGeom prst="rect">
            <a:avLst/>
          </a:prstGeom>
        </p:spPr>
      </p:pic>
      <p:sp>
        <p:nvSpPr>
          <p:cNvPr id="3" name="Rectángulo 2"/>
          <p:cNvSpPr/>
          <p:nvPr/>
        </p:nvSpPr>
        <p:spPr>
          <a:xfrm>
            <a:off x="1991545" y="5272752"/>
            <a:ext cx="7560839" cy="892552"/>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MX" sz="1600">
                <a:latin typeface="Arial" pitchFamily="34" charset="0"/>
                <a:cs typeface="Arial" pitchFamily="34" charset="0"/>
              </a:rPr>
              <a:t>Ambos estados son estables y se mantienen mientras se esté alimentando la celda con una tensión continua de «corriente directa» (dc). A diferencia de DRAM, no se necesita refrescar el dato para mantenerlo</a:t>
            </a:r>
            <a:r>
              <a:rPr lang="es-MX" sz="2000">
                <a:latin typeface="Arial" pitchFamily="34" charset="0"/>
                <a:cs typeface="Arial" pitchFamily="34" charset="0"/>
              </a:rPr>
              <a:t>.</a:t>
            </a:r>
            <a:endParaRPr lang="es-AR" sz="2000">
              <a:latin typeface="Arial" pitchFamily="34" charset="0"/>
              <a:cs typeface="Arial" pitchFamily="34" charset="0"/>
            </a:endParaRPr>
          </a:p>
        </p:txBody>
      </p:sp>
      <p:sp>
        <p:nvSpPr>
          <p:cNvPr id="4" name="Rectángulo 3"/>
          <p:cNvSpPr/>
          <p:nvPr/>
        </p:nvSpPr>
        <p:spPr>
          <a:xfrm>
            <a:off x="7512228" y="764705"/>
            <a:ext cx="2952328" cy="2800767"/>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600">
                <a:solidFill>
                  <a:prstClr val="black"/>
                </a:solidFill>
                <a:latin typeface="Arial" pitchFamily="34" charset="0"/>
                <a:cs typeface="Arial" pitchFamily="34" charset="0"/>
              </a:rPr>
              <a:t>En el estado lógico 1, el punto C1 está en alta y el C2 en baja. En este estado T1 y T4 están en corte, y T2 y T3 están en conducción. </a:t>
            </a:r>
          </a:p>
          <a:p>
            <a:endParaRPr lang="es-MX" sz="1600">
              <a:solidFill>
                <a:prstClr val="black"/>
              </a:solidFill>
              <a:latin typeface="Arial" pitchFamily="34" charset="0"/>
              <a:cs typeface="Arial" pitchFamily="34" charset="0"/>
            </a:endParaRPr>
          </a:p>
          <a:p>
            <a:r>
              <a:rPr lang="es-MX" sz="1600">
                <a:solidFill>
                  <a:prstClr val="black"/>
                </a:solidFill>
                <a:latin typeface="Arial" pitchFamily="34" charset="0"/>
                <a:cs typeface="Arial" pitchFamily="34" charset="0"/>
              </a:rPr>
              <a:t>En el estado lógico 0, el punto C1 está en baja y el C2 en alta. En este estado T1 y T4 están en conducción, y T2 y T3 están en corte</a:t>
            </a:r>
            <a:endParaRPr lang="es-AR"/>
          </a:p>
        </p:txBody>
      </p:sp>
    </p:spTree>
    <p:extLst>
      <p:ext uri="{BB962C8B-B14F-4D97-AF65-F5344CB8AC3E}">
        <p14:creationId xmlns:p14="http://schemas.microsoft.com/office/powerpoint/2010/main" val="376555560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67408" y="548681"/>
            <a:ext cx="10513168" cy="3170099"/>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MX" sz="2000">
                <a:latin typeface="Arial" pitchFamily="34" charset="0"/>
                <a:cs typeface="Arial" pitchFamily="34" charset="0"/>
              </a:rPr>
              <a:t>Al igual que en una celda DRAM, la línea de direcciones en la SRAM se emplea para abrir o cerrar un conmutador. La línea de direcciones controla en este caso dos transistores (T5 y T6 ). Cuando se aplica una señal a esta línea, los dos transistores entran en conducción, permitiendo la operación de lectura o de escritura. </a:t>
            </a:r>
          </a:p>
          <a:p>
            <a:pPr algn="just"/>
            <a:endParaRPr lang="es-MX" sz="2000">
              <a:latin typeface="Arial" pitchFamily="34" charset="0"/>
              <a:cs typeface="Arial" pitchFamily="34" charset="0"/>
            </a:endParaRPr>
          </a:p>
          <a:p>
            <a:pPr algn="just"/>
            <a:r>
              <a:rPr lang="es-MX" sz="2000" b="1">
                <a:latin typeface="Arial" pitchFamily="34" charset="0"/>
                <a:cs typeface="Arial" pitchFamily="34" charset="0"/>
              </a:rPr>
              <a:t>En una operación de escritura</a:t>
            </a:r>
            <a:r>
              <a:rPr lang="es-MX" sz="2000">
                <a:latin typeface="Arial" pitchFamily="34" charset="0"/>
                <a:cs typeface="Arial" pitchFamily="34" charset="0"/>
              </a:rPr>
              <a:t>, el valor de bit deseado se aplica a la línea B, y su complemento se aplica a la línea B – . Esto fuerza a los cuatro transistores (T1 , T2 , T3 , T4 ) al estado apropiado. </a:t>
            </a:r>
          </a:p>
          <a:p>
            <a:pPr algn="just"/>
            <a:endParaRPr lang="es-MX" sz="2000">
              <a:latin typeface="Arial" pitchFamily="34" charset="0"/>
              <a:cs typeface="Arial" pitchFamily="34" charset="0"/>
            </a:endParaRPr>
          </a:p>
          <a:p>
            <a:pPr algn="just"/>
            <a:r>
              <a:rPr lang="es-MX" sz="2000" b="1">
                <a:latin typeface="Arial" pitchFamily="34" charset="0"/>
                <a:cs typeface="Arial" pitchFamily="34" charset="0"/>
              </a:rPr>
              <a:t>En una operación de lectura</a:t>
            </a:r>
            <a:r>
              <a:rPr lang="es-MX" sz="2000">
                <a:latin typeface="Arial" pitchFamily="34" charset="0"/>
                <a:cs typeface="Arial" pitchFamily="34" charset="0"/>
              </a:rPr>
              <a:t>, el valor de bit se lee de la línea B</a:t>
            </a:r>
            <a:endParaRPr lang="es-AR" sz="2000">
              <a:latin typeface="Arial" pitchFamily="34" charset="0"/>
              <a:cs typeface="Arial" pitchFamily="34" charset="0"/>
            </a:endParaRPr>
          </a:p>
        </p:txBody>
      </p:sp>
      <p:pic>
        <p:nvPicPr>
          <p:cNvPr id="3" name="Imagen 2"/>
          <p:cNvPicPr>
            <a:picLocks noChangeAspect="1"/>
          </p:cNvPicPr>
          <p:nvPr/>
        </p:nvPicPr>
        <p:blipFill>
          <a:blip r:embed="rId2"/>
          <a:stretch>
            <a:fillRect/>
          </a:stretch>
        </p:blipFill>
        <p:spPr>
          <a:xfrm>
            <a:off x="4439642" y="4293096"/>
            <a:ext cx="3456732" cy="2255716"/>
          </a:xfrm>
          <a:prstGeom prst="rect">
            <a:avLst/>
          </a:prstGeom>
        </p:spPr>
      </p:pic>
    </p:spTree>
    <p:extLst>
      <p:ext uri="{BB962C8B-B14F-4D97-AF65-F5344CB8AC3E}">
        <p14:creationId xmlns:p14="http://schemas.microsoft.com/office/powerpoint/2010/main" val="283112525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551384" y="549275"/>
            <a:ext cx="11352584" cy="5544021"/>
          </a:xfrm>
        </p:spPr>
        <p:txBody>
          <a:bodyPr>
            <a:normAutofit fontScale="25000" lnSpcReduction="20000"/>
          </a:bodyPr>
          <a:lstStyle/>
          <a:p>
            <a:pPr marL="0" indent="0">
              <a:lnSpc>
                <a:spcPct val="107000"/>
              </a:lnSpc>
              <a:spcAft>
                <a:spcPts val="800"/>
              </a:spcAft>
              <a:buNone/>
            </a:pPr>
            <a:r>
              <a:rPr lang="es-ES" sz="9600" b="1">
                <a:solidFill>
                  <a:srgbClr val="C00000"/>
                </a:solidFill>
                <a:latin typeface="Arial" pitchFamily="34" charset="0"/>
                <a:ea typeface="Arial" pitchFamily="34" charset="0"/>
                <a:cs typeface="Times New Roman" panose="02020603050405020304" pitchFamily="18" charset="0"/>
              </a:rPr>
              <a:t>SRAM versus DRAM</a:t>
            </a:r>
            <a:endParaRPr lang="es-ES" sz="9600">
              <a:solidFill>
                <a:srgbClr val="C00000"/>
              </a:solidFill>
              <a:latin typeface="Arial" pitchFamily="34" charset="0"/>
              <a:ea typeface="Arial" pitchFamily="34" charset="0"/>
              <a:cs typeface="Times New Roman" panose="02020603050405020304" pitchFamily="18" charset="0"/>
            </a:endParaRPr>
          </a:p>
          <a:p>
            <a:pPr lvl="0">
              <a:lnSpc>
                <a:spcPct val="107000"/>
              </a:lnSpc>
              <a:buFont typeface="Wingdings" panose="05000000000000000000" pitchFamily="2" charset="2"/>
              <a:buChar char=""/>
            </a:pPr>
            <a:r>
              <a:rPr lang="es-ES" sz="8000">
                <a:latin typeface="Arial" pitchFamily="34" charset="0"/>
                <a:ea typeface="Arial" pitchFamily="34" charset="0"/>
                <a:cs typeface="Times New Roman" panose="02020603050405020304" pitchFamily="18" charset="0"/>
              </a:rPr>
              <a:t>Ambas son volátiles</a:t>
            </a:r>
          </a:p>
          <a:p>
            <a:pPr lvl="0">
              <a:lnSpc>
                <a:spcPct val="107000"/>
              </a:lnSpc>
              <a:buFont typeface="Wingdings" panose="05000000000000000000" pitchFamily="2" charset="2"/>
              <a:buChar char=""/>
            </a:pPr>
            <a:r>
              <a:rPr lang="es-ES" sz="8000">
                <a:latin typeface="Arial" pitchFamily="34" charset="0"/>
                <a:ea typeface="Arial" pitchFamily="34" charset="0"/>
                <a:cs typeface="Times New Roman" panose="02020603050405020304" pitchFamily="18" charset="0"/>
              </a:rPr>
              <a:t>Una celda DRAM  es más simple y más pequeña que una celda SRAM. Entonces la DRAM es más densa (celdas más chicas = más celdas por área) y menos costosa que la SRAM.</a:t>
            </a:r>
          </a:p>
          <a:p>
            <a:pPr lvl="0">
              <a:lnSpc>
                <a:spcPct val="107000"/>
              </a:lnSpc>
              <a:buFont typeface="Wingdings" panose="05000000000000000000" pitchFamily="2" charset="2"/>
              <a:buChar char=""/>
            </a:pPr>
            <a:r>
              <a:rPr lang="es-ES" sz="8000">
                <a:latin typeface="Arial" pitchFamily="34" charset="0"/>
                <a:ea typeface="Arial" pitchFamily="34" charset="0"/>
                <a:cs typeface="Times New Roman" panose="02020603050405020304" pitchFamily="18" charset="0"/>
              </a:rPr>
              <a:t>La DRAM requiere de circuitos para refrescos periódicos, pero este costo se compensa, en grandes memorias, con el costo más barato de las celdas de DRAM.</a:t>
            </a:r>
          </a:p>
          <a:p>
            <a:pPr lvl="0">
              <a:lnSpc>
                <a:spcPct val="107000"/>
              </a:lnSpc>
              <a:buFont typeface="Wingdings" panose="05000000000000000000" pitchFamily="2" charset="2"/>
              <a:buChar char=""/>
            </a:pPr>
            <a:r>
              <a:rPr lang="es-ES" sz="8000">
                <a:latin typeface="Arial" pitchFamily="34" charset="0"/>
                <a:ea typeface="Arial" pitchFamily="34" charset="0"/>
                <a:cs typeface="Times New Roman" panose="02020603050405020304" pitchFamily="18" charset="0"/>
              </a:rPr>
              <a:t>SRAM son por lo general más rápidas que las DRAM.   </a:t>
            </a:r>
          </a:p>
          <a:p>
            <a:pPr algn="just">
              <a:lnSpc>
                <a:spcPct val="107000"/>
              </a:lnSpc>
              <a:spcAft>
                <a:spcPts val="800"/>
              </a:spcAft>
              <a:buFont typeface="Wingdings" panose="05000000000000000000" pitchFamily="2" charset="2"/>
              <a:buChar char="Ø"/>
            </a:pPr>
            <a:r>
              <a:rPr lang="es-ES" sz="8000">
                <a:solidFill>
                  <a:prstClr val="black"/>
                </a:solidFill>
                <a:latin typeface="Arial" pitchFamily="34" charset="0"/>
                <a:ea typeface="Arial" pitchFamily="34" charset="0"/>
                <a:cs typeface="Times New Roman" panose="02020603050405020304" pitchFamily="18" charset="0"/>
              </a:rPr>
              <a:t>La DRAM es un dispositivo analógico, ya que el capacitor puede almacenar cualquier carga en un rango. Se usa un umbral para determinar si es 0 o 1.</a:t>
            </a:r>
          </a:p>
          <a:p>
            <a:pPr algn="just">
              <a:lnSpc>
                <a:spcPct val="107000"/>
              </a:lnSpc>
              <a:spcAft>
                <a:spcPts val="800"/>
              </a:spcAft>
              <a:buFont typeface="Wingdings" panose="05000000000000000000" pitchFamily="2" charset="2"/>
              <a:buChar char="Ø"/>
            </a:pPr>
            <a:r>
              <a:rPr lang="es-ES" sz="8000">
                <a:latin typeface="Arial" pitchFamily="34" charset="0"/>
                <a:ea typeface="Arial" pitchFamily="34" charset="0"/>
                <a:cs typeface="Times New Roman" panose="02020603050405020304" pitchFamily="18" charset="0"/>
              </a:rPr>
              <a:t>La SRAM es un dispositivo digital que usa los mismos elementos lógicos que usa el procesador. Los valores binarios se almacenan por lo general usando flips-flops.</a:t>
            </a:r>
          </a:p>
          <a:p>
            <a:pPr>
              <a:lnSpc>
                <a:spcPct val="107000"/>
              </a:lnSpc>
              <a:spcAft>
                <a:spcPts val="800"/>
              </a:spcAft>
              <a:buFont typeface="Wingdings" panose="05000000000000000000" pitchFamily="2" charset="2"/>
              <a:buChar char=""/>
            </a:pPr>
            <a:r>
              <a:rPr lang="es-ES" sz="8000">
                <a:latin typeface="Arial" pitchFamily="34" charset="0"/>
                <a:ea typeface="Arial" pitchFamily="34" charset="0"/>
                <a:cs typeface="Times New Roman" panose="02020603050405020304" pitchFamily="18" charset="0"/>
              </a:rPr>
              <a:t>Debido a estas características las SRAM se usan para cache (dentro y fuera del chip) y las DRAM se usan para la memoria principal.</a:t>
            </a:r>
          </a:p>
          <a:p>
            <a:pPr marL="0" indent="0">
              <a:lnSpc>
                <a:spcPct val="107000"/>
              </a:lnSpc>
              <a:spcAft>
                <a:spcPts val="800"/>
              </a:spcAft>
              <a:buNone/>
            </a:pPr>
            <a:r>
              <a:rPr lang="es-ES" sz="7200">
                <a:latin typeface="Arial" pitchFamily="34" charset="0"/>
                <a:ea typeface="Arial" pitchFamily="34" charset="0"/>
                <a:cs typeface="Times New Roman" panose="02020603050405020304" pitchFamily="18" charset="0"/>
              </a:rPr>
              <a:t> </a:t>
            </a:r>
          </a:p>
          <a:p>
            <a:pPr marL="0" indent="0">
              <a:lnSpc>
                <a:spcPct val="107000"/>
              </a:lnSpc>
              <a:spcAft>
                <a:spcPts val="800"/>
              </a:spcAft>
              <a:buNone/>
            </a:pPr>
            <a:r>
              <a:rPr lang="es-ES" sz="7200">
                <a:latin typeface="Arial" pitchFamily="34" charset="0"/>
                <a:ea typeface="Arial" pitchFamily="34" charset="0"/>
                <a:cs typeface="Times New Roman" panose="02020603050405020304" pitchFamily="18" charset="0"/>
              </a:rPr>
              <a:t> </a:t>
            </a:r>
          </a:p>
          <a:p>
            <a:pPr marL="0" indent="0" algn="just">
              <a:buNone/>
            </a:pPr>
            <a:endParaRPr lang="es-AR"/>
          </a:p>
        </p:txBody>
      </p:sp>
    </p:spTree>
    <p:extLst>
      <p:ext uri="{BB962C8B-B14F-4D97-AF65-F5344CB8AC3E}">
        <p14:creationId xmlns:p14="http://schemas.microsoft.com/office/powerpoint/2010/main" val="414694129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767408" y="872331"/>
            <a:ext cx="10873208" cy="5113337"/>
          </a:xfrm>
        </p:spPr>
        <p:txBody>
          <a:bodyPr>
            <a:normAutofit/>
          </a:bodyPr>
          <a:lstStyle/>
          <a:p>
            <a:pPr marL="0" indent="0" algn="just">
              <a:lnSpc>
                <a:spcPct val="107000"/>
              </a:lnSpc>
              <a:spcAft>
                <a:spcPts val="800"/>
              </a:spcAft>
              <a:buNone/>
            </a:pPr>
            <a:r>
              <a:rPr lang="en-US" b="1">
                <a:solidFill>
                  <a:srgbClr val="C00000"/>
                </a:solidFill>
                <a:latin typeface="Arial" pitchFamily="34" charset="0"/>
                <a:ea typeface="Arial" pitchFamily="34" charset="0"/>
                <a:cs typeface="Times New Roman" panose="02020603050405020304" pitchFamily="18" charset="0"/>
              </a:rPr>
              <a:t>ROM (READ ONLY MEMORY)</a:t>
            </a:r>
            <a:endParaRPr lang="es-ES">
              <a:solidFill>
                <a:srgbClr val="C00000"/>
              </a:solidFill>
              <a:latin typeface="Arial" pitchFamily="34" charset="0"/>
              <a:ea typeface="Arial" pitchFamily="34" charset="0"/>
              <a:cs typeface="Times New Roman" panose="02020603050405020304" pitchFamily="18" charset="0"/>
            </a:endParaRPr>
          </a:p>
          <a:p>
            <a:pPr lvl="0" algn="just">
              <a:lnSpc>
                <a:spcPct val="107000"/>
              </a:lnSpc>
              <a:buFont typeface="Wingdings" panose="05000000000000000000" pitchFamily="2" charset="2"/>
              <a:buChar char=""/>
            </a:pPr>
            <a:r>
              <a:rPr lang="es-ES">
                <a:latin typeface="Arial" pitchFamily="34" charset="0"/>
                <a:ea typeface="Arial" pitchFamily="34" charset="0"/>
                <a:cs typeface="Times New Roman" panose="02020603050405020304" pitchFamily="18" charset="0"/>
              </a:rPr>
              <a:t>Contiene un patrón de datos que no puede ser cambiado. No se pueden escribir nuevos datos.</a:t>
            </a:r>
          </a:p>
          <a:p>
            <a:pPr lvl="0" algn="just">
              <a:lnSpc>
                <a:spcPct val="107000"/>
              </a:lnSpc>
              <a:buFont typeface="Wingdings" panose="05000000000000000000" pitchFamily="2" charset="2"/>
              <a:buChar char=""/>
            </a:pPr>
            <a:r>
              <a:rPr lang="es-ES">
                <a:latin typeface="Arial" pitchFamily="34" charset="0"/>
                <a:ea typeface="Arial" pitchFamily="34" charset="0"/>
                <a:cs typeface="Times New Roman" panose="02020603050405020304" pitchFamily="18" charset="0"/>
              </a:rPr>
              <a:t>Es no volátil.</a:t>
            </a:r>
          </a:p>
          <a:p>
            <a:pPr lvl="0" algn="just">
              <a:lnSpc>
                <a:spcPct val="107000"/>
              </a:lnSpc>
              <a:buFont typeface="Wingdings" panose="05000000000000000000" pitchFamily="2" charset="2"/>
              <a:buChar char=""/>
            </a:pPr>
            <a:r>
              <a:rPr lang="es-ES">
                <a:latin typeface="Arial" pitchFamily="34" charset="0"/>
                <a:ea typeface="Arial" pitchFamily="34" charset="0"/>
                <a:cs typeface="Times New Roman" panose="02020603050405020304" pitchFamily="18" charset="0"/>
              </a:rPr>
              <a:t>Se usan por lo general para microprogramas, programas del sistema, algunas funciones o subrutinas específicas.</a:t>
            </a:r>
          </a:p>
          <a:p>
            <a:pPr algn="just">
              <a:lnSpc>
                <a:spcPct val="107000"/>
              </a:lnSpc>
              <a:spcAft>
                <a:spcPts val="800"/>
              </a:spcAft>
              <a:buFont typeface="Wingdings" panose="05000000000000000000" pitchFamily="2" charset="2"/>
              <a:buChar char=""/>
            </a:pPr>
            <a:r>
              <a:rPr lang="es-ES">
                <a:latin typeface="Arial" pitchFamily="34" charset="0"/>
                <a:ea typeface="Arial" pitchFamily="34" charset="0"/>
                <a:cs typeface="Times New Roman" panose="02020603050405020304" pitchFamily="18" charset="0"/>
              </a:rPr>
              <a:t>Una ROM se crea como cualquier otro chip de circuito integrado con los datos almacenados en el chip como parte del proceso de fabricación.   </a:t>
            </a:r>
          </a:p>
          <a:p>
            <a:pPr marL="0" indent="0" algn="just">
              <a:buNone/>
            </a:pPr>
            <a:endParaRPr lang="es-AR"/>
          </a:p>
        </p:txBody>
      </p:sp>
    </p:spTree>
    <p:extLst>
      <p:ext uri="{BB962C8B-B14F-4D97-AF65-F5344CB8AC3E}">
        <p14:creationId xmlns:p14="http://schemas.microsoft.com/office/powerpoint/2010/main" val="307956140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407368" y="872331"/>
            <a:ext cx="11161240" cy="5113337"/>
          </a:xfrm>
        </p:spPr>
        <p:txBody>
          <a:bodyPr>
            <a:noAutofit/>
          </a:bodyPr>
          <a:lstStyle/>
          <a:p>
            <a:pPr algn="just">
              <a:lnSpc>
                <a:spcPct val="107000"/>
              </a:lnSpc>
              <a:spcAft>
                <a:spcPts val="800"/>
              </a:spcAft>
              <a:buFont typeface="Wingdings" panose="05000000000000000000" pitchFamily="2" charset="2"/>
              <a:buChar char="Ø"/>
            </a:pPr>
            <a:r>
              <a:rPr lang="es-ES" sz="2400">
                <a:latin typeface="Arial" pitchFamily="34" charset="0"/>
                <a:ea typeface="Arial" pitchFamily="34" charset="0"/>
                <a:cs typeface="Times New Roman" panose="02020603050405020304" pitchFamily="18" charset="0"/>
              </a:rPr>
              <a:t>Un parámetro importante es el número de bits de datos que pueden ser leídos/escritos “por vez”. Por ejemplo, en una matriz de W palabras de B bits cada una.</a:t>
            </a:r>
          </a:p>
          <a:p>
            <a:pPr algn="just">
              <a:lnSpc>
                <a:spcPct val="107000"/>
              </a:lnSpc>
              <a:spcAft>
                <a:spcPts val="800"/>
              </a:spcAft>
              <a:buFont typeface="Wingdings" panose="05000000000000000000" pitchFamily="2" charset="2"/>
              <a:buChar char="Ø"/>
            </a:pPr>
            <a:r>
              <a:rPr lang="es-ES" sz="2400">
                <a:latin typeface="Arial" pitchFamily="34" charset="0"/>
                <a:ea typeface="Arial" pitchFamily="34" charset="0"/>
                <a:cs typeface="Times New Roman" panose="02020603050405020304" pitchFamily="18" charset="0"/>
              </a:rPr>
              <a:t>Por ejemplo 16-Mbit chip puede ser organizado como 1 M 16-bit palabras.</a:t>
            </a:r>
          </a:p>
          <a:p>
            <a:pPr algn="just">
              <a:lnSpc>
                <a:spcPct val="107000"/>
              </a:lnSpc>
              <a:spcAft>
                <a:spcPts val="800"/>
              </a:spcAft>
              <a:buFont typeface="Wingdings" panose="05000000000000000000" pitchFamily="2" charset="2"/>
              <a:buChar char="Ø"/>
            </a:pPr>
            <a:r>
              <a:rPr lang="es-ES" sz="2400">
                <a:solidFill>
                  <a:prstClr val="black"/>
                </a:solidFill>
                <a:latin typeface="Arial" pitchFamily="34" charset="0"/>
                <a:ea typeface="Arial" pitchFamily="34" charset="0"/>
                <a:cs typeface="Times New Roman" panose="02020603050405020304" pitchFamily="18" charset="0"/>
              </a:rPr>
              <a:t>La figura muestra una organización típica de 16 Mbit DRAM.  4 bits son leidos/escritos por vez</a:t>
            </a:r>
          </a:p>
          <a:p>
            <a:pPr algn="just">
              <a:lnSpc>
                <a:spcPct val="107000"/>
              </a:lnSpc>
              <a:spcAft>
                <a:spcPts val="800"/>
              </a:spcAft>
              <a:buFont typeface="Wingdings" panose="05000000000000000000" pitchFamily="2" charset="2"/>
              <a:buChar char="Ø"/>
            </a:pPr>
            <a:r>
              <a:rPr lang="es-ES" sz="2400">
                <a:solidFill>
                  <a:prstClr val="black"/>
                </a:solidFill>
                <a:latin typeface="Arial" pitchFamily="34" charset="0"/>
                <a:ea typeface="Arial" pitchFamily="34" charset="0"/>
                <a:cs typeface="Times New Roman" panose="02020603050405020304" pitchFamily="18" charset="0"/>
              </a:rPr>
              <a:t>Desde el punto de vista lógico se organiza en 4 “matrices cuadradas” de 2048 x 2048 elementos.</a:t>
            </a:r>
          </a:p>
          <a:p>
            <a:pPr algn="just">
              <a:lnSpc>
                <a:spcPct val="107000"/>
              </a:lnSpc>
              <a:spcAft>
                <a:spcPts val="800"/>
              </a:spcAft>
              <a:buFont typeface="Wingdings" panose="05000000000000000000" pitchFamily="2" charset="2"/>
              <a:buChar char="Ø"/>
            </a:pPr>
            <a:r>
              <a:rPr lang="es-ES" sz="2400">
                <a:solidFill>
                  <a:prstClr val="black"/>
                </a:solidFill>
                <a:latin typeface="Arial" pitchFamily="34" charset="0"/>
                <a:ea typeface="Arial" pitchFamily="34" charset="0"/>
                <a:cs typeface="Times New Roman" panose="02020603050405020304" pitchFamily="18" charset="0"/>
              </a:rPr>
              <a:t>Desde el punto de vista físico se pueden implementar de varias formas diferentes</a:t>
            </a:r>
            <a:endParaRPr lang="es-ES" sz="2400">
              <a:latin typeface="Arial" pitchFamily="34" charset="0"/>
              <a:ea typeface="Arial" pitchFamily="34" charset="0"/>
              <a:cs typeface="Times New Roman" panose="02020603050405020304" pitchFamily="18" charset="0"/>
            </a:endParaRPr>
          </a:p>
          <a:p>
            <a:pPr lvl="0" algn="just">
              <a:buFont typeface="Wingdings" panose="05000000000000000000" pitchFamily="2" charset="2"/>
              <a:buChar char="Ø"/>
            </a:pPr>
            <a:endParaRPr lang="es-AR" sz="2400">
              <a:solidFill>
                <a:prstClr val="black"/>
              </a:solidFill>
            </a:endParaRPr>
          </a:p>
        </p:txBody>
      </p:sp>
    </p:spTree>
    <p:extLst>
      <p:ext uri="{BB962C8B-B14F-4D97-AF65-F5344CB8AC3E}">
        <p14:creationId xmlns:p14="http://schemas.microsoft.com/office/powerpoint/2010/main" val="375612766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contenido 1"/>
          <p:cNvPicPr>
            <a:picLocks noGrp="1" noChangeAspect="1"/>
          </p:cNvPicPr>
          <p:nvPr>
            <p:ph idx="4294967295"/>
          </p:nvPr>
        </p:nvPicPr>
        <p:blipFill>
          <a:blip r:embed="rId2"/>
          <a:stretch>
            <a:fillRect/>
          </a:stretch>
        </p:blipFill>
        <p:spPr>
          <a:xfrm>
            <a:off x="2423592" y="252412"/>
            <a:ext cx="8137525" cy="6353175"/>
          </a:xfrm>
          <a:prstGeom prst="rect">
            <a:avLst/>
          </a:prstGeom>
        </p:spPr>
      </p:pic>
    </p:spTree>
    <p:extLst>
      <p:ext uri="{BB962C8B-B14F-4D97-AF65-F5344CB8AC3E}">
        <p14:creationId xmlns:p14="http://schemas.microsoft.com/office/powerpoint/2010/main" val="423001869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767408" y="404813"/>
            <a:ext cx="10441160" cy="3240211"/>
          </a:xfrm>
        </p:spPr>
        <p:txBody>
          <a:bodyPr>
            <a:noAutofit/>
          </a:bodyPr>
          <a:lstStyle/>
          <a:p>
            <a:pPr algn="just">
              <a:lnSpc>
                <a:spcPct val="107000"/>
              </a:lnSpc>
              <a:spcAft>
                <a:spcPts val="800"/>
              </a:spcAft>
              <a:buFont typeface="Wingdings" panose="05000000000000000000" pitchFamily="2" charset="2"/>
              <a:buChar char="Ø"/>
            </a:pPr>
            <a:r>
              <a:rPr lang="es-ES" sz="2400">
                <a:latin typeface="Arial" pitchFamily="34" charset="0"/>
                <a:ea typeface="Arial" pitchFamily="34" charset="0"/>
                <a:cs typeface="Times New Roman" panose="02020603050405020304" pitchFamily="18" charset="0"/>
              </a:rPr>
              <a:t>Las celdas de la matriz son conectados por una línea (fila) y otra línea (columna)</a:t>
            </a:r>
          </a:p>
          <a:p>
            <a:pPr algn="just">
              <a:lnSpc>
                <a:spcPct val="107000"/>
              </a:lnSpc>
              <a:spcAft>
                <a:spcPts val="800"/>
              </a:spcAft>
              <a:buFont typeface="Wingdings" panose="05000000000000000000" pitchFamily="2" charset="2"/>
              <a:buChar char="Ø"/>
            </a:pPr>
            <a:r>
              <a:rPr lang="es-ES" sz="2400">
                <a:latin typeface="Arial" pitchFamily="34" charset="0"/>
                <a:ea typeface="Arial" pitchFamily="34" charset="0"/>
                <a:cs typeface="Times New Roman" panose="02020603050405020304" pitchFamily="18" charset="0"/>
              </a:rPr>
              <a:t>Cada línea horizontal conecta al SELECT TERMINAL de cada celda en esa fila</a:t>
            </a:r>
          </a:p>
          <a:p>
            <a:pPr algn="just">
              <a:lnSpc>
                <a:spcPct val="107000"/>
              </a:lnSpc>
              <a:spcAft>
                <a:spcPts val="800"/>
              </a:spcAft>
              <a:buFont typeface="Wingdings" panose="05000000000000000000" pitchFamily="2" charset="2"/>
              <a:buChar char="Ø"/>
            </a:pPr>
            <a:r>
              <a:rPr lang="es-ES" sz="2400">
                <a:latin typeface="Arial" pitchFamily="34" charset="0"/>
                <a:ea typeface="Arial" pitchFamily="34" charset="0"/>
                <a:cs typeface="Times New Roman" panose="02020603050405020304" pitchFamily="18" charset="0"/>
              </a:rPr>
              <a:t>Cada línea vertical conecta al DATA IN/ SENSE TERMINAL de cada celda en esa columna.</a:t>
            </a:r>
            <a:endParaRPr lang="es-AR" sz="2400">
              <a:solidFill>
                <a:prstClr val="black"/>
              </a:solidFill>
            </a:endParaRPr>
          </a:p>
        </p:txBody>
      </p:sp>
      <p:pic>
        <p:nvPicPr>
          <p:cNvPr id="2" name="Imagen 1"/>
          <p:cNvPicPr>
            <a:picLocks noChangeAspect="1"/>
          </p:cNvPicPr>
          <p:nvPr/>
        </p:nvPicPr>
        <p:blipFill>
          <a:blip r:embed="rId2"/>
          <a:stretch>
            <a:fillRect/>
          </a:stretch>
        </p:blipFill>
        <p:spPr>
          <a:xfrm>
            <a:off x="4223793" y="3880069"/>
            <a:ext cx="3960671" cy="2755705"/>
          </a:xfrm>
          <a:prstGeom prst="rect">
            <a:avLst/>
          </a:prstGeom>
        </p:spPr>
      </p:pic>
    </p:spTree>
    <p:extLst>
      <p:ext uri="{BB962C8B-B14F-4D97-AF65-F5344CB8AC3E}">
        <p14:creationId xmlns:p14="http://schemas.microsoft.com/office/powerpoint/2010/main" val="27981948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551384" y="872331"/>
            <a:ext cx="11017224" cy="5113337"/>
          </a:xfrm>
        </p:spPr>
        <p:txBody>
          <a:bodyPr>
            <a:noAutofit/>
          </a:bodyPr>
          <a:lstStyle/>
          <a:p>
            <a:pPr algn="just">
              <a:lnSpc>
                <a:spcPct val="107000"/>
              </a:lnSpc>
              <a:spcAft>
                <a:spcPts val="800"/>
              </a:spcAft>
              <a:buFont typeface="Wingdings" panose="05000000000000000000" pitchFamily="2" charset="2"/>
              <a:buChar char="Ø"/>
            </a:pPr>
            <a:r>
              <a:rPr lang="es-ES" sz="2400">
                <a:solidFill>
                  <a:prstClr val="black"/>
                </a:solidFill>
                <a:latin typeface="Arial" pitchFamily="34" charset="0"/>
                <a:ea typeface="Arial" pitchFamily="34" charset="0"/>
                <a:cs typeface="Times New Roman" panose="02020603050405020304" pitchFamily="18" charset="0"/>
              </a:rPr>
              <a:t>Las líneas de direcciones dan la dirección de la palabra a seleccionar.</a:t>
            </a:r>
          </a:p>
          <a:p>
            <a:pPr algn="just">
              <a:lnSpc>
                <a:spcPct val="107000"/>
              </a:lnSpc>
              <a:spcAft>
                <a:spcPts val="800"/>
              </a:spcAft>
              <a:buFont typeface="Wingdings" panose="05000000000000000000" pitchFamily="2" charset="2"/>
              <a:buChar char="Ø"/>
            </a:pPr>
            <a:r>
              <a:rPr lang="es-ES" sz="2400">
                <a:solidFill>
                  <a:prstClr val="black"/>
                </a:solidFill>
                <a:latin typeface="Arial" pitchFamily="34" charset="0"/>
                <a:ea typeface="Arial" pitchFamily="34" charset="0"/>
                <a:cs typeface="Times New Roman" panose="02020603050405020304" pitchFamily="18" charset="0"/>
              </a:rPr>
              <a:t>Se necesitan Log2 W líneas (en nuestro ejemplo de W palabras de B bits cada una)</a:t>
            </a:r>
          </a:p>
          <a:p>
            <a:pPr algn="just">
              <a:lnSpc>
                <a:spcPct val="107000"/>
              </a:lnSpc>
              <a:spcAft>
                <a:spcPts val="800"/>
              </a:spcAft>
              <a:buFont typeface="Wingdings" panose="05000000000000000000" pitchFamily="2" charset="2"/>
              <a:buChar char="Ø"/>
            </a:pPr>
            <a:r>
              <a:rPr lang="es-ES" sz="2400">
                <a:solidFill>
                  <a:prstClr val="black"/>
                </a:solidFill>
                <a:latin typeface="Arial" pitchFamily="34" charset="0"/>
                <a:ea typeface="Arial" pitchFamily="34" charset="0"/>
                <a:cs typeface="Times New Roman" panose="02020603050405020304" pitchFamily="18" charset="0"/>
              </a:rPr>
              <a:t>En el ejemplo se necesitan 11 líneas de direcciones para seleccionar una de las 2048 filas</a:t>
            </a:r>
          </a:p>
          <a:p>
            <a:pPr algn="just">
              <a:lnSpc>
                <a:spcPct val="107000"/>
              </a:lnSpc>
              <a:spcAft>
                <a:spcPts val="800"/>
              </a:spcAft>
              <a:buFont typeface="Wingdings" panose="05000000000000000000" pitchFamily="2" charset="2"/>
              <a:buChar char="Ø"/>
            </a:pPr>
            <a:r>
              <a:rPr lang="es-ES" sz="2400">
                <a:solidFill>
                  <a:prstClr val="black"/>
                </a:solidFill>
                <a:latin typeface="Arial" pitchFamily="34" charset="0"/>
                <a:ea typeface="Arial" pitchFamily="34" charset="0"/>
                <a:cs typeface="Times New Roman" panose="02020603050405020304" pitchFamily="18" charset="0"/>
              </a:rPr>
              <a:t>Estas líneas ingresan a un decodificador (11 líneas de entrada y 2048 de salida). La lógica del decodificador activa una de las 2048 líneas de salida (2^11= 2048) </a:t>
            </a:r>
          </a:p>
          <a:p>
            <a:pPr lvl="0" algn="just">
              <a:buFont typeface="Wingdings" panose="05000000000000000000" pitchFamily="2" charset="2"/>
              <a:buChar char="Ø"/>
            </a:pPr>
            <a:endParaRPr lang="es-AR" sz="2400">
              <a:solidFill>
                <a:prstClr val="black"/>
              </a:solidFill>
            </a:endParaRPr>
          </a:p>
        </p:txBody>
      </p:sp>
    </p:spTree>
    <p:extLst>
      <p:ext uri="{BB962C8B-B14F-4D97-AF65-F5344CB8AC3E}">
        <p14:creationId xmlns:p14="http://schemas.microsoft.com/office/powerpoint/2010/main" val="317510420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695400" y="1052736"/>
            <a:ext cx="10801200" cy="3780805"/>
          </a:xfrm>
        </p:spPr>
        <p:txBody>
          <a:bodyPr>
            <a:noAutofit/>
          </a:bodyPr>
          <a:lstStyle/>
          <a:p>
            <a:pPr algn="just">
              <a:lnSpc>
                <a:spcPct val="107000"/>
              </a:lnSpc>
              <a:spcAft>
                <a:spcPts val="800"/>
              </a:spcAft>
              <a:buFont typeface="Wingdings" panose="05000000000000000000" pitchFamily="2" charset="2"/>
              <a:buChar char="Ø"/>
            </a:pPr>
            <a:r>
              <a:rPr lang="es-ES" sz="2400">
                <a:latin typeface="Arial" pitchFamily="34" charset="0"/>
                <a:ea typeface="Arial" pitchFamily="34" charset="0"/>
                <a:cs typeface="Times New Roman" panose="02020603050405020304" pitchFamily="18" charset="0"/>
              </a:rPr>
              <a:t>Adicionalmente se requieren 11 líneas para 2048 columnas de 4 bits por columna.</a:t>
            </a:r>
          </a:p>
          <a:p>
            <a:pPr algn="just">
              <a:lnSpc>
                <a:spcPct val="107000"/>
              </a:lnSpc>
              <a:spcAft>
                <a:spcPts val="800"/>
              </a:spcAft>
              <a:buFont typeface="Wingdings" panose="05000000000000000000" pitchFamily="2" charset="2"/>
              <a:buChar char="Ø"/>
            </a:pPr>
            <a:r>
              <a:rPr lang="es-ES" sz="2400">
                <a:latin typeface="Arial" pitchFamily="34" charset="0"/>
                <a:ea typeface="Arial" pitchFamily="34" charset="0"/>
                <a:cs typeface="Times New Roman" panose="02020603050405020304" pitchFamily="18" charset="0"/>
              </a:rPr>
              <a:t>4 líneas de datos se usan para la entrada y la salida (que ingresan o salen del buffer)</a:t>
            </a:r>
          </a:p>
          <a:p>
            <a:pPr algn="just">
              <a:lnSpc>
                <a:spcPct val="107000"/>
              </a:lnSpc>
              <a:spcAft>
                <a:spcPts val="800"/>
              </a:spcAft>
              <a:buFont typeface="Wingdings" panose="05000000000000000000" pitchFamily="2" charset="2"/>
              <a:buChar char="Ø"/>
            </a:pPr>
            <a:r>
              <a:rPr lang="es-ES" sz="2400">
                <a:solidFill>
                  <a:prstClr val="black"/>
                </a:solidFill>
                <a:latin typeface="Arial" pitchFamily="34" charset="0"/>
                <a:ea typeface="Arial" pitchFamily="34" charset="0"/>
                <a:cs typeface="Times New Roman" panose="02020603050405020304" pitchFamily="18" charset="0"/>
              </a:rPr>
              <a:t>Debido a que 4 bits son leídos/escritos en esta DRAM, deberían haber múltiples DRAM conectadas al controlador de memoria para leer/escribir una palabra de datos en el bus.</a:t>
            </a:r>
          </a:p>
          <a:p>
            <a:pPr lvl="0" algn="just">
              <a:buFont typeface="Wingdings" panose="05000000000000000000" pitchFamily="2" charset="2"/>
              <a:buChar char="Ø"/>
            </a:pPr>
            <a:endParaRPr lang="es-AR" sz="2400">
              <a:solidFill>
                <a:prstClr val="black"/>
              </a:solidFill>
            </a:endParaRPr>
          </a:p>
        </p:txBody>
      </p:sp>
    </p:spTree>
    <p:extLst>
      <p:ext uri="{BB962C8B-B14F-4D97-AF65-F5344CB8AC3E}">
        <p14:creationId xmlns:p14="http://schemas.microsoft.com/office/powerpoint/2010/main" val="95618251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623392" y="836712"/>
            <a:ext cx="11208568" cy="5472112"/>
          </a:xfrm>
        </p:spPr>
        <p:txBody>
          <a:bodyPr>
            <a:noAutofit/>
          </a:bodyPr>
          <a:lstStyle/>
          <a:p>
            <a:pPr algn="just">
              <a:lnSpc>
                <a:spcPct val="107000"/>
              </a:lnSpc>
              <a:spcAft>
                <a:spcPts val="800"/>
              </a:spcAft>
              <a:buFont typeface="Wingdings" panose="05000000000000000000" pitchFamily="2" charset="2"/>
              <a:buChar char="Ø"/>
            </a:pPr>
            <a:r>
              <a:rPr lang="es-ES" sz="2400">
                <a:latin typeface="Arial" pitchFamily="34" charset="0"/>
                <a:ea typeface="Arial" pitchFamily="34" charset="0"/>
                <a:cs typeface="Times New Roman" panose="02020603050405020304" pitchFamily="18" charset="0"/>
              </a:rPr>
              <a:t>Nótese que solo hay 11 líneas de dirección, que es la mitad del número que se necesita para 2048 x 2048. </a:t>
            </a:r>
          </a:p>
          <a:p>
            <a:pPr algn="just">
              <a:lnSpc>
                <a:spcPct val="107000"/>
              </a:lnSpc>
              <a:spcAft>
                <a:spcPts val="800"/>
              </a:spcAft>
              <a:buFont typeface="Wingdings" panose="05000000000000000000" pitchFamily="2" charset="2"/>
              <a:buChar char="Ø"/>
            </a:pPr>
            <a:r>
              <a:rPr lang="es-ES" sz="2400">
                <a:latin typeface="Arial" pitchFamily="34" charset="0"/>
                <a:ea typeface="Arial" pitchFamily="34" charset="0"/>
                <a:cs typeface="Times New Roman" panose="02020603050405020304" pitchFamily="18" charset="0"/>
              </a:rPr>
              <a:t>Las 22 líneas que se necesitan pasan a través de una lógica externa al chip que los multiplexa en 11 líneas. Primero pasan 11 señales que ingresan al chip para seleccionar la dirección de fila y luego las otras 11 señales para determinar la dirección de columna. </a:t>
            </a:r>
          </a:p>
          <a:p>
            <a:pPr algn="just">
              <a:lnSpc>
                <a:spcPct val="107000"/>
              </a:lnSpc>
              <a:spcAft>
                <a:spcPts val="800"/>
              </a:spcAft>
              <a:buFont typeface="Wingdings" panose="05000000000000000000" pitchFamily="2" charset="2"/>
              <a:buChar char="Ø"/>
            </a:pPr>
            <a:r>
              <a:rPr lang="es-ES" sz="2400">
                <a:latin typeface="Arial" pitchFamily="34" charset="0"/>
                <a:ea typeface="Arial" pitchFamily="34" charset="0"/>
                <a:cs typeface="Times New Roman" panose="02020603050405020304" pitchFamily="18" charset="0"/>
              </a:rPr>
              <a:t>Estas señales se sincronizan con las señales de  RAS (Row addres select), CAS (column address select). Se usan tambien los pins de WE (writing Enable) y OE (output enable)</a:t>
            </a:r>
          </a:p>
          <a:p>
            <a:pPr algn="just">
              <a:lnSpc>
                <a:spcPct val="107000"/>
              </a:lnSpc>
              <a:spcAft>
                <a:spcPts val="800"/>
              </a:spcAft>
              <a:buFont typeface="Wingdings" panose="05000000000000000000" pitchFamily="2" charset="2"/>
              <a:buChar char="Ø"/>
            </a:pPr>
            <a:r>
              <a:rPr lang="es-ES" sz="2400">
                <a:latin typeface="Arial" pitchFamily="34" charset="0"/>
                <a:ea typeface="Arial" pitchFamily="34" charset="0"/>
                <a:cs typeface="Times New Roman" panose="02020603050405020304" pitchFamily="18" charset="0"/>
              </a:rPr>
              <a:t>Se incluye un contador para el refresco de la memoria.</a:t>
            </a:r>
          </a:p>
          <a:p>
            <a:pPr lvl="0" algn="just">
              <a:buFont typeface="Wingdings" panose="05000000000000000000" pitchFamily="2" charset="2"/>
              <a:buChar char="Ø"/>
            </a:pPr>
            <a:endParaRPr lang="es-AR" sz="2400">
              <a:solidFill>
                <a:prstClr val="black"/>
              </a:solidFill>
            </a:endParaRPr>
          </a:p>
        </p:txBody>
      </p:sp>
    </p:spTree>
    <p:extLst>
      <p:ext uri="{BB962C8B-B14F-4D97-AF65-F5344CB8AC3E}">
        <p14:creationId xmlns:p14="http://schemas.microsoft.com/office/powerpoint/2010/main" val="156082669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692696"/>
            <a:ext cx="4070730" cy="2016224"/>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56" y="3375715"/>
            <a:ext cx="3712381" cy="2789589"/>
          </a:xfrm>
          <a:prstGeom prst="rect">
            <a:avLst/>
          </a:prstGeom>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576" y="3509856"/>
            <a:ext cx="3384376" cy="2417412"/>
          </a:xfrm>
          <a:prstGeom prst="rect">
            <a:avLst/>
          </a:prstGeom>
        </p:spPr>
      </p:pic>
      <p:sp>
        <p:nvSpPr>
          <p:cNvPr id="5" name="CuadroTexto 4"/>
          <p:cNvSpPr txBox="1"/>
          <p:nvPr/>
        </p:nvSpPr>
        <p:spPr>
          <a:xfrm>
            <a:off x="7824192" y="1124744"/>
            <a:ext cx="2266326" cy="923330"/>
          </a:xfrm>
          <a:prstGeom prst="rect">
            <a:avLst/>
          </a:prstGeom>
          <a:noFill/>
        </p:spPr>
        <p:txBody>
          <a:bodyPr wrap="non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C00000"/>
                </a:solidFill>
              </a:rPr>
              <a:t>Figuras de memorias </a:t>
            </a:r>
          </a:p>
          <a:p>
            <a:r>
              <a:rPr lang="es-ES">
                <a:solidFill>
                  <a:srgbClr val="C00000"/>
                </a:solidFill>
              </a:rPr>
              <a:t>y procesadores típicos</a:t>
            </a:r>
          </a:p>
          <a:p>
            <a:endParaRPr lang="es-ES"/>
          </a:p>
        </p:txBody>
      </p:sp>
    </p:spTree>
    <p:extLst>
      <p:ext uri="{BB962C8B-B14F-4D97-AF65-F5344CB8AC3E}">
        <p14:creationId xmlns:p14="http://schemas.microsoft.com/office/powerpoint/2010/main" val="39704555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551384" y="692696"/>
            <a:ext cx="11089232" cy="5113337"/>
          </a:xfrm>
        </p:spPr>
        <p:txBody>
          <a:bodyPr>
            <a:noAutofit/>
          </a:bodyPr>
          <a:lstStyle/>
          <a:p>
            <a:pPr marL="0" indent="0" algn="just">
              <a:lnSpc>
                <a:spcPct val="107000"/>
              </a:lnSpc>
              <a:spcAft>
                <a:spcPts val="800"/>
              </a:spcAft>
              <a:buNone/>
            </a:pPr>
            <a:r>
              <a:rPr lang="es-ES" sz="2000" b="1">
                <a:latin typeface="Arial" pitchFamily="34" charset="0"/>
                <a:ea typeface="Arial" pitchFamily="34" charset="0"/>
                <a:cs typeface="Times New Roman" panose="02020603050405020304" pitchFamily="18" charset="0"/>
              </a:rPr>
              <a:t>Ejemplo de Chips de memoria   </a:t>
            </a:r>
            <a:endParaRPr lang="es-ES" sz="2000">
              <a:latin typeface="Arial" pitchFamily="34" charset="0"/>
              <a:ea typeface="Arial" pitchFamily="34" charset="0"/>
              <a:cs typeface="Times New Roman" panose="02020603050405020304" pitchFamily="18" charset="0"/>
            </a:endParaRPr>
          </a:p>
          <a:p>
            <a:pPr algn="just">
              <a:lnSpc>
                <a:spcPct val="107000"/>
              </a:lnSpc>
              <a:spcAft>
                <a:spcPts val="800"/>
              </a:spcAft>
              <a:buFont typeface="Wingdings" panose="05000000000000000000" pitchFamily="2" charset="2"/>
              <a:buChar char="Ø"/>
            </a:pPr>
            <a:r>
              <a:rPr lang="es-ES" sz="2000">
                <a:latin typeface="Arial" pitchFamily="34" charset="0"/>
                <a:ea typeface="Arial" pitchFamily="34" charset="0"/>
                <a:cs typeface="Times New Roman" panose="02020603050405020304" pitchFamily="18" charset="0"/>
              </a:rPr>
              <a:t>EPROM – 8 Mbit Chip organizado en 1M x 8. </a:t>
            </a:r>
          </a:p>
          <a:p>
            <a:pPr algn="just">
              <a:lnSpc>
                <a:spcPct val="107000"/>
              </a:lnSpc>
              <a:spcAft>
                <a:spcPts val="800"/>
              </a:spcAft>
              <a:buFont typeface="Wingdings" panose="05000000000000000000" pitchFamily="2" charset="2"/>
              <a:buChar char="Ø"/>
            </a:pPr>
            <a:r>
              <a:rPr lang="es-ES" sz="2000">
                <a:latin typeface="Arial" pitchFamily="34" charset="0"/>
                <a:ea typeface="Arial" pitchFamily="34" charset="0"/>
                <a:cs typeface="Times New Roman" panose="02020603050405020304" pitchFamily="18" charset="0"/>
              </a:rPr>
              <a:t>32 pins</a:t>
            </a:r>
          </a:p>
          <a:p>
            <a:pPr algn="just">
              <a:lnSpc>
                <a:spcPct val="107000"/>
              </a:lnSpc>
              <a:spcAft>
                <a:spcPts val="800"/>
              </a:spcAft>
              <a:buFont typeface="Wingdings" panose="05000000000000000000" pitchFamily="2" charset="2"/>
              <a:buChar char="Ø"/>
            </a:pPr>
            <a:r>
              <a:rPr lang="es-ES" sz="2000">
                <a:latin typeface="Arial" pitchFamily="34" charset="0"/>
                <a:ea typeface="Arial" pitchFamily="34" charset="0"/>
                <a:cs typeface="Times New Roman" panose="02020603050405020304" pitchFamily="18" charset="0"/>
              </a:rPr>
              <a:t>Las direcciones de la palabra a acceder . Para 1 M palabras un total de 20 pins se requieren (20^20= 1M) Pins de A0 a A19</a:t>
            </a:r>
          </a:p>
          <a:p>
            <a:pPr algn="just">
              <a:lnSpc>
                <a:spcPct val="107000"/>
              </a:lnSpc>
              <a:spcAft>
                <a:spcPts val="800"/>
              </a:spcAft>
              <a:buFont typeface="Wingdings" panose="05000000000000000000" pitchFamily="2" charset="2"/>
              <a:buChar char="Ø"/>
            </a:pPr>
            <a:r>
              <a:rPr lang="es-ES" sz="2000">
                <a:latin typeface="Arial" pitchFamily="34" charset="0"/>
                <a:ea typeface="Arial" pitchFamily="34" charset="0"/>
                <a:cs typeface="Times New Roman" panose="02020603050405020304" pitchFamily="18" charset="0"/>
              </a:rPr>
              <a:t>Los datos a leer, son 8 lineas (D0 a D7)</a:t>
            </a:r>
          </a:p>
          <a:p>
            <a:pPr algn="just">
              <a:lnSpc>
                <a:spcPct val="107000"/>
              </a:lnSpc>
              <a:spcAft>
                <a:spcPts val="800"/>
              </a:spcAft>
              <a:buFont typeface="Wingdings" panose="05000000000000000000" pitchFamily="2" charset="2"/>
              <a:buChar char="Ø"/>
            </a:pPr>
            <a:r>
              <a:rPr lang="es-ES" sz="2000">
                <a:latin typeface="Arial" pitchFamily="34" charset="0"/>
                <a:ea typeface="Arial" pitchFamily="34" charset="0"/>
                <a:cs typeface="Times New Roman" panose="02020603050405020304" pitchFamily="18" charset="0"/>
              </a:rPr>
              <a:t>Los pins de alimentacion y tierra (Vcc y Vss)</a:t>
            </a:r>
          </a:p>
          <a:p>
            <a:pPr algn="just">
              <a:lnSpc>
                <a:spcPct val="107000"/>
              </a:lnSpc>
              <a:spcAft>
                <a:spcPts val="800"/>
              </a:spcAft>
              <a:buFont typeface="Wingdings" panose="05000000000000000000" pitchFamily="2" charset="2"/>
              <a:buChar char="Ø"/>
            </a:pPr>
            <a:r>
              <a:rPr lang="es-ES" sz="2000">
                <a:latin typeface="Arial" pitchFamily="34" charset="0"/>
                <a:ea typeface="Arial" pitchFamily="34" charset="0"/>
                <a:cs typeface="Times New Roman" panose="02020603050405020304" pitchFamily="18" charset="0"/>
              </a:rPr>
              <a:t>Un pin CE (Chip enable) ya que pueden haber mas de un chip de memoria conectado al bus de dirección.   </a:t>
            </a:r>
          </a:p>
          <a:p>
            <a:pPr algn="just">
              <a:lnSpc>
                <a:spcPct val="107000"/>
              </a:lnSpc>
              <a:spcAft>
                <a:spcPts val="800"/>
              </a:spcAft>
              <a:buFont typeface="Wingdings" panose="05000000000000000000" pitchFamily="2" charset="2"/>
              <a:buChar char="Ø"/>
            </a:pPr>
            <a:r>
              <a:rPr lang="es-ES" sz="2000">
                <a:latin typeface="Arial" pitchFamily="34" charset="0"/>
                <a:ea typeface="Arial" pitchFamily="34" charset="0"/>
                <a:cs typeface="Times New Roman" panose="02020603050405020304" pitchFamily="18" charset="0"/>
              </a:rPr>
              <a:t>Un pin Vpp que es un voltaje que se usa cuando se programa la PROM </a:t>
            </a:r>
          </a:p>
          <a:p>
            <a:pPr marL="0" indent="0">
              <a:lnSpc>
                <a:spcPct val="107000"/>
              </a:lnSpc>
              <a:spcAft>
                <a:spcPts val="800"/>
              </a:spcAft>
              <a:buNone/>
            </a:pPr>
            <a:r>
              <a:rPr lang="es-ES" sz="2000">
                <a:latin typeface="Arial" pitchFamily="34" charset="0"/>
                <a:ea typeface="Arial" pitchFamily="34" charset="0"/>
                <a:cs typeface="Times New Roman" panose="02020603050405020304" pitchFamily="18" charset="0"/>
              </a:rPr>
              <a:t> </a:t>
            </a:r>
          </a:p>
          <a:p>
            <a:pPr marL="0" indent="0" algn="just">
              <a:buNone/>
            </a:pPr>
            <a:endParaRPr lang="es-AR" sz="2000">
              <a:solidFill>
                <a:prstClr val="black"/>
              </a:solidFill>
            </a:endParaRPr>
          </a:p>
        </p:txBody>
      </p:sp>
    </p:spTree>
    <p:extLst>
      <p:ext uri="{BB962C8B-B14F-4D97-AF65-F5344CB8AC3E}">
        <p14:creationId xmlns:p14="http://schemas.microsoft.com/office/powerpoint/2010/main" val="103865827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0" y="836613"/>
            <a:ext cx="8207375" cy="5113337"/>
          </a:xfrm>
        </p:spPr>
        <p:txBody>
          <a:bodyPr>
            <a:noAutofit/>
          </a:bodyPr>
          <a:lstStyle/>
          <a:p>
            <a:pPr marL="0" indent="0">
              <a:lnSpc>
                <a:spcPct val="107000"/>
              </a:lnSpc>
              <a:spcAft>
                <a:spcPts val="800"/>
              </a:spcAft>
              <a:buNone/>
            </a:pPr>
            <a:r>
              <a:rPr lang="es-ES" sz="2000">
                <a:latin typeface="Arial" pitchFamily="34" charset="0"/>
                <a:ea typeface="Arial" pitchFamily="34" charset="0"/>
                <a:cs typeface="Times New Roman" panose="02020603050405020304" pitchFamily="18" charset="0"/>
              </a:rPr>
              <a:t> </a:t>
            </a:r>
          </a:p>
          <a:p>
            <a:pPr marL="0" indent="0" algn="just">
              <a:buNone/>
            </a:pPr>
            <a:endParaRPr lang="es-AR" sz="2000">
              <a:solidFill>
                <a:prstClr val="black"/>
              </a:solidFill>
            </a:endParaRPr>
          </a:p>
        </p:txBody>
      </p:sp>
      <p:pic>
        <p:nvPicPr>
          <p:cNvPr id="4" name="Imagen 3"/>
          <p:cNvPicPr/>
          <p:nvPr/>
        </p:nvPicPr>
        <p:blipFill>
          <a:blip r:embed="rId2"/>
          <a:stretch>
            <a:fillRect/>
          </a:stretch>
        </p:blipFill>
        <p:spPr>
          <a:xfrm>
            <a:off x="2495600" y="836712"/>
            <a:ext cx="6840760" cy="5256584"/>
          </a:xfrm>
          <a:prstGeom prst="rect">
            <a:avLst/>
          </a:prstGeom>
        </p:spPr>
      </p:pic>
    </p:spTree>
    <p:extLst>
      <p:ext uri="{BB962C8B-B14F-4D97-AF65-F5344CB8AC3E}">
        <p14:creationId xmlns:p14="http://schemas.microsoft.com/office/powerpoint/2010/main" val="325378799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767408" y="692696"/>
            <a:ext cx="10441160" cy="5113337"/>
          </a:xfrm>
        </p:spPr>
        <p:txBody>
          <a:bodyPr>
            <a:noAutofit/>
          </a:bodyPr>
          <a:lstStyle/>
          <a:p>
            <a:pPr marL="0" indent="0" algn="just">
              <a:lnSpc>
                <a:spcPct val="107000"/>
              </a:lnSpc>
              <a:spcAft>
                <a:spcPts val="800"/>
              </a:spcAft>
              <a:buNone/>
            </a:pPr>
            <a:r>
              <a:rPr lang="es-ES" sz="2400" b="1" err="1">
                <a:solidFill>
                  <a:srgbClr val="C00000"/>
                </a:solidFill>
                <a:latin typeface="Arial" pitchFamily="34" charset="0"/>
                <a:ea typeface="Arial" pitchFamily="34" charset="0"/>
                <a:cs typeface="Times New Roman" panose="02020603050405020304" pitchFamily="18" charset="0"/>
              </a:rPr>
              <a:t>Interleaved Memoria   </a:t>
            </a:r>
          </a:p>
          <a:p>
            <a:pPr marL="0" indent="0" algn="just">
              <a:lnSpc>
                <a:spcPct val="107000"/>
              </a:lnSpc>
              <a:spcAft>
                <a:spcPts val="800"/>
              </a:spcAft>
              <a:buNone/>
            </a:pPr>
            <a:endParaRPr lang="es-ES" sz="2000">
              <a:latin typeface="Arial" pitchFamily="34" charset="0"/>
              <a:ea typeface="Arial" pitchFamily="34" charset="0"/>
              <a:cs typeface="Times New Roman" panose="02020603050405020304" pitchFamily="18" charset="0"/>
            </a:endParaRPr>
          </a:p>
          <a:p>
            <a:pPr>
              <a:lnSpc>
                <a:spcPct val="107000"/>
              </a:lnSpc>
              <a:spcAft>
                <a:spcPts val="800"/>
              </a:spcAft>
              <a:buFont typeface="Wingdings" panose="05000000000000000000" pitchFamily="2" charset="2"/>
              <a:buChar char="Ø"/>
            </a:pPr>
            <a:r>
              <a:rPr lang="es-ES" sz="2000">
                <a:latin typeface="Arial" pitchFamily="34" charset="0"/>
                <a:ea typeface="Arial" pitchFamily="34" charset="0"/>
                <a:cs typeface="Times New Roman" panose="02020603050405020304" pitchFamily="18" charset="0"/>
              </a:rPr>
              <a:t>La memoria principal se compone de una colección de DRAM chips.</a:t>
            </a:r>
          </a:p>
          <a:p>
            <a:pPr>
              <a:lnSpc>
                <a:spcPct val="107000"/>
              </a:lnSpc>
              <a:spcAft>
                <a:spcPts val="800"/>
              </a:spcAft>
              <a:buFont typeface="Wingdings" panose="05000000000000000000" pitchFamily="2" charset="2"/>
              <a:buChar char="Ø"/>
            </a:pPr>
            <a:r>
              <a:rPr lang="es-ES" sz="2000">
                <a:latin typeface="Arial" pitchFamily="34" charset="0"/>
                <a:ea typeface="Arial" pitchFamily="34" charset="0"/>
                <a:cs typeface="Times New Roman" panose="02020603050405020304" pitchFamily="18" charset="0"/>
              </a:rPr>
              <a:t>Estos chips se agrupan formando bancos de memoria</a:t>
            </a:r>
          </a:p>
          <a:p>
            <a:pPr>
              <a:lnSpc>
                <a:spcPct val="107000"/>
              </a:lnSpc>
              <a:spcAft>
                <a:spcPts val="800"/>
              </a:spcAft>
              <a:buFont typeface="Wingdings" panose="05000000000000000000" pitchFamily="2" charset="2"/>
              <a:buChar char="Ø"/>
            </a:pPr>
            <a:r>
              <a:rPr lang="es-ES" sz="2000">
                <a:latin typeface="Arial" pitchFamily="34" charset="0"/>
                <a:ea typeface="Arial" pitchFamily="34" charset="0"/>
                <a:cs typeface="Times New Roman" panose="02020603050405020304" pitchFamily="18" charset="0"/>
              </a:rPr>
              <a:t>Se puede organizar estos bancos en una manera que se llama Interleaved Memoria.</a:t>
            </a:r>
          </a:p>
          <a:p>
            <a:pPr>
              <a:lnSpc>
                <a:spcPct val="107000"/>
              </a:lnSpc>
              <a:spcAft>
                <a:spcPts val="800"/>
              </a:spcAft>
              <a:buFont typeface="Wingdings" panose="05000000000000000000" pitchFamily="2" charset="2"/>
              <a:buChar char="Ø"/>
            </a:pPr>
            <a:r>
              <a:rPr lang="es-ES" sz="2000">
                <a:latin typeface="Arial" pitchFamily="34" charset="0"/>
                <a:ea typeface="Arial" pitchFamily="34" charset="0"/>
                <a:cs typeface="Times New Roman" panose="02020603050405020304" pitchFamily="18" charset="0"/>
              </a:rPr>
              <a:t>Cada banco es independiente. Si tengo K bancos entonces se puede atender K pedidos de lectura/ escritura simultáneamente, incrementando la lectura / escritura por un factor de K.</a:t>
            </a:r>
          </a:p>
          <a:p>
            <a:pPr>
              <a:lnSpc>
                <a:spcPct val="107000"/>
              </a:lnSpc>
              <a:spcAft>
                <a:spcPts val="800"/>
              </a:spcAft>
              <a:buFont typeface="Wingdings" panose="05000000000000000000" pitchFamily="2" charset="2"/>
              <a:buChar char="Ø"/>
            </a:pPr>
            <a:r>
              <a:rPr lang="es-ES" sz="2000">
                <a:latin typeface="Arial" pitchFamily="34" charset="0"/>
                <a:ea typeface="Arial" pitchFamily="34" charset="0"/>
                <a:cs typeface="Times New Roman" panose="02020603050405020304" pitchFamily="18" charset="0"/>
              </a:rPr>
              <a:t>Si palabras de memorias consecutivas se almacenan en diferentes bancos entonces esto acelera la transferencia de memoria.</a:t>
            </a:r>
          </a:p>
          <a:p>
            <a:pPr>
              <a:lnSpc>
                <a:spcPct val="107000"/>
              </a:lnSpc>
              <a:spcAft>
                <a:spcPts val="800"/>
              </a:spcAft>
              <a:buFont typeface="Wingdings" panose="05000000000000000000" pitchFamily="2" charset="2"/>
              <a:buChar char="Ø"/>
            </a:pPr>
            <a:endParaRPr lang="es-ES" sz="2000">
              <a:latin typeface="Arial" pitchFamily="34" charset="0"/>
              <a:ea typeface="Arial" pitchFamily="34" charset="0"/>
              <a:cs typeface="Times New Roman" panose="02020603050405020304" pitchFamily="18" charset="0"/>
            </a:endParaRPr>
          </a:p>
          <a:p>
            <a:pPr marL="0" indent="0" algn="just">
              <a:buNone/>
            </a:pPr>
            <a:endParaRPr lang="es-AR" sz="2000">
              <a:solidFill>
                <a:prstClr val="black"/>
              </a:solidFill>
            </a:endParaRPr>
          </a:p>
        </p:txBody>
      </p:sp>
    </p:spTree>
    <p:extLst>
      <p:ext uri="{BB962C8B-B14F-4D97-AF65-F5344CB8AC3E}">
        <p14:creationId xmlns:p14="http://schemas.microsoft.com/office/powerpoint/2010/main" val="77230409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623393" y="620712"/>
            <a:ext cx="10945216" cy="5616575"/>
          </a:xfrm>
        </p:spPr>
        <p:txBody>
          <a:bodyPr>
            <a:noAutofit/>
          </a:bodyPr>
          <a:lstStyle/>
          <a:p>
            <a:pPr marL="0" indent="0">
              <a:lnSpc>
                <a:spcPct val="107000"/>
              </a:lnSpc>
              <a:spcAft>
                <a:spcPts val="800"/>
              </a:spcAft>
              <a:buNone/>
            </a:pPr>
            <a:r>
              <a:rPr lang="es-ES" sz="2400" b="1">
                <a:solidFill>
                  <a:srgbClr val="C00000"/>
                </a:solidFill>
                <a:latin typeface="Arial" pitchFamily="34" charset="0"/>
                <a:ea typeface="Arial" pitchFamily="34" charset="0"/>
                <a:cs typeface="Times New Roman" panose="02020603050405020304" pitchFamily="18" charset="0"/>
              </a:rPr>
              <a:t>SDRAM y DDR SDRAM</a:t>
            </a:r>
          </a:p>
          <a:p>
            <a:pPr lvl="0" algn="just">
              <a:buFont typeface="Wingdings" panose="05000000000000000000" pitchFamily="2" charset="2"/>
              <a:buChar char="Ø"/>
            </a:pPr>
            <a:r>
              <a:rPr lang="es-AR" sz="2400">
                <a:latin typeface="Arial" pitchFamily="34" charset="0"/>
                <a:ea typeface="Arial" pitchFamily="34" charset="0"/>
                <a:cs typeface="Times New Roman" panose="02020603050405020304" pitchFamily="18" charset="0"/>
              </a:rPr>
              <a:t>Una de los cuellos de botellas mas críticos cuando se usa procesadores de alta performance (High- performance processors) es la interface con la memoria interna.</a:t>
            </a:r>
          </a:p>
          <a:p>
            <a:pPr lvl="0" algn="just">
              <a:buFont typeface="Wingdings" panose="05000000000000000000" pitchFamily="2" charset="2"/>
              <a:buChar char="Ø"/>
            </a:pPr>
            <a:endParaRPr lang="es-AR" sz="2400">
              <a:latin typeface="Arial" pitchFamily="34" charset="0"/>
              <a:ea typeface="Arial" pitchFamily="34" charset="0"/>
              <a:cs typeface="Times New Roman" panose="02020603050405020304" pitchFamily="18" charset="0"/>
            </a:endParaRPr>
          </a:p>
          <a:p>
            <a:pPr lvl="0" algn="just">
              <a:buFont typeface="Wingdings" panose="05000000000000000000" pitchFamily="2" charset="2"/>
              <a:buChar char="Ø"/>
            </a:pPr>
            <a:r>
              <a:rPr lang="es-AR" sz="2400">
                <a:latin typeface="Arial" pitchFamily="34" charset="0"/>
                <a:ea typeface="Arial" pitchFamily="34" charset="0"/>
                <a:cs typeface="Times New Roman" panose="02020603050405020304" pitchFamily="18" charset="0"/>
              </a:rPr>
              <a:t>El bloque básico de la memoria sigue siendo el DRAM chip (no ha habido cambios significativos en DRAM arquitectura desde los comienzos de los 70)</a:t>
            </a:r>
          </a:p>
          <a:p>
            <a:pPr lvl="0" algn="just">
              <a:buFont typeface="Wingdings" panose="05000000000000000000" pitchFamily="2" charset="2"/>
              <a:buChar char="Ø"/>
            </a:pPr>
            <a:endParaRPr lang="es-AR" sz="2400">
              <a:latin typeface="Arial" pitchFamily="34" charset="0"/>
              <a:ea typeface="Arial" pitchFamily="34" charset="0"/>
              <a:cs typeface="Times New Roman" panose="02020603050405020304" pitchFamily="18" charset="0"/>
            </a:endParaRPr>
          </a:p>
          <a:p>
            <a:pPr lvl="0" algn="just">
              <a:buFont typeface="Wingdings" panose="05000000000000000000" pitchFamily="2" charset="2"/>
              <a:buChar char="Ø"/>
            </a:pPr>
            <a:r>
              <a:rPr lang="es-AR" sz="2400">
                <a:latin typeface="Arial" pitchFamily="34" charset="0"/>
                <a:ea typeface="Arial" pitchFamily="34" charset="0"/>
                <a:cs typeface="Times New Roman" panose="02020603050405020304" pitchFamily="18" charset="0"/>
              </a:rPr>
              <a:t>El chip tradicional DRAM esta limitado tanto por su arquitectura interna como por su interface al bus del procesador.</a:t>
            </a:r>
          </a:p>
          <a:p>
            <a:pPr lvl="0" algn="just">
              <a:buFont typeface="Wingdings" panose="05000000000000000000" pitchFamily="2" charset="2"/>
              <a:buChar char="Ø"/>
            </a:pPr>
            <a:endParaRPr lang="es-AR" sz="2400">
              <a:solidFill>
                <a:prstClr val="black"/>
              </a:solidFill>
            </a:endParaRPr>
          </a:p>
        </p:txBody>
      </p:sp>
    </p:spTree>
    <p:extLst>
      <p:ext uri="{BB962C8B-B14F-4D97-AF65-F5344CB8AC3E}">
        <p14:creationId xmlns:p14="http://schemas.microsoft.com/office/powerpoint/2010/main" val="65108903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767408" y="836712"/>
            <a:ext cx="10873482" cy="4248447"/>
          </a:xfrm>
        </p:spPr>
        <p:txBody>
          <a:bodyPr>
            <a:noAutofit/>
          </a:bodyPr>
          <a:lstStyle/>
          <a:p>
            <a:pPr lvl="0" algn="just">
              <a:buFont typeface="Wingdings" panose="05000000000000000000" pitchFamily="2" charset="2"/>
              <a:buChar char="Ø"/>
            </a:pPr>
            <a:r>
              <a:rPr lang="es-AR" sz="2400">
                <a:solidFill>
                  <a:prstClr val="black"/>
                </a:solidFill>
                <a:latin typeface="Arial" pitchFamily="34" charset="0"/>
                <a:cs typeface="Arial" pitchFamily="34" charset="0"/>
              </a:rPr>
              <a:t>Una manera de resolver este problema de performace de la memoria DRAM, es insertando niveles de High-Speed SRAM cache (memoria cache de alta velocidad) entre la memoria DRAM y el procesador</a:t>
            </a:r>
          </a:p>
          <a:p>
            <a:pPr lvl="0" algn="just">
              <a:buFont typeface="Wingdings" panose="05000000000000000000" pitchFamily="2" charset="2"/>
              <a:buChar char="Ø"/>
            </a:pPr>
            <a:endParaRPr lang="es-AR" sz="2400">
              <a:solidFill>
                <a:prstClr val="black"/>
              </a:solidFill>
              <a:latin typeface="Arial" pitchFamily="34" charset="0"/>
              <a:cs typeface="Arial" pitchFamily="34" charset="0"/>
            </a:endParaRPr>
          </a:p>
          <a:p>
            <a:pPr lvl="0" algn="just">
              <a:buFont typeface="Wingdings" panose="05000000000000000000" pitchFamily="2" charset="2"/>
              <a:buChar char="Ø"/>
            </a:pPr>
            <a:r>
              <a:rPr lang="es-AR" sz="2400">
                <a:solidFill>
                  <a:prstClr val="black"/>
                </a:solidFill>
                <a:latin typeface="Arial" pitchFamily="34" charset="0"/>
                <a:cs typeface="Arial" pitchFamily="34" charset="0"/>
              </a:rPr>
              <a:t>Pero SRAM es mas costosa y cuando se expande en su tamaño mas allá de un limite empieza a disminuir su prestación</a:t>
            </a:r>
          </a:p>
          <a:p>
            <a:pPr lvl="0" algn="just">
              <a:buFont typeface="Wingdings" panose="05000000000000000000" pitchFamily="2" charset="2"/>
              <a:buChar char="Ø"/>
            </a:pPr>
            <a:endParaRPr lang="es-AR" sz="2400">
              <a:solidFill>
                <a:prstClr val="black"/>
              </a:solidFill>
              <a:latin typeface="Arial" pitchFamily="34" charset="0"/>
              <a:cs typeface="Arial" pitchFamily="34" charset="0"/>
            </a:endParaRPr>
          </a:p>
          <a:p>
            <a:pPr lvl="0" algn="just">
              <a:buFont typeface="Wingdings" panose="05000000000000000000" pitchFamily="2" charset="2"/>
              <a:buChar char="Ø"/>
            </a:pPr>
            <a:r>
              <a:rPr lang="es-AR" sz="2400">
                <a:solidFill>
                  <a:prstClr val="black"/>
                </a:solidFill>
                <a:latin typeface="Arial" pitchFamily="34" charset="0"/>
                <a:cs typeface="Arial" pitchFamily="34" charset="0"/>
              </a:rPr>
              <a:t>Surgen entonces algunos avances como por ejemplo SDRAM y DDR-DRAM </a:t>
            </a:r>
          </a:p>
        </p:txBody>
      </p:sp>
    </p:spTree>
    <p:extLst>
      <p:ext uri="{BB962C8B-B14F-4D97-AF65-F5344CB8AC3E}">
        <p14:creationId xmlns:p14="http://schemas.microsoft.com/office/powerpoint/2010/main" val="203888597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479376" y="620712"/>
            <a:ext cx="10945216" cy="5616575"/>
          </a:xfrm>
        </p:spPr>
        <p:txBody>
          <a:bodyPr>
            <a:noAutofit/>
          </a:bodyPr>
          <a:lstStyle/>
          <a:p>
            <a:pPr marL="0" indent="0" algn="just">
              <a:buNone/>
            </a:pPr>
            <a:r>
              <a:rPr lang="es-AR" sz="2400" b="1" err="1">
                <a:solidFill>
                  <a:srgbClr val="C00000"/>
                </a:solidFill>
                <a:latin typeface="Arial" pitchFamily="34" charset="0"/>
                <a:cs typeface="Arial" pitchFamily="34" charset="0"/>
              </a:rPr>
              <a:t>Synchronous DRAM  (SDRAM)</a:t>
            </a:r>
          </a:p>
          <a:p>
            <a:pPr marL="0" indent="0" algn="just">
              <a:buNone/>
            </a:pPr>
            <a:endParaRPr lang="es-AR" sz="2400" b="1">
              <a:solidFill>
                <a:prstClr val="black"/>
              </a:solidFill>
              <a:latin typeface="Arial" pitchFamily="34" charset="0"/>
              <a:cs typeface="Arial" pitchFamily="34" charset="0"/>
            </a:endParaRPr>
          </a:p>
          <a:p>
            <a:pPr lvl="0" algn="just">
              <a:buFont typeface="Wingdings" panose="05000000000000000000" pitchFamily="2" charset="2"/>
              <a:buChar char="Ø"/>
            </a:pPr>
            <a:r>
              <a:rPr lang="es-AR" sz="2400">
                <a:solidFill>
                  <a:prstClr val="black"/>
                </a:solidFill>
                <a:latin typeface="Arial" pitchFamily="34" charset="0"/>
                <a:cs typeface="Arial" pitchFamily="34" charset="0"/>
              </a:rPr>
              <a:t>DRAM tradicionales son asincrónicas</a:t>
            </a:r>
          </a:p>
          <a:p>
            <a:pPr lvl="0" algn="just">
              <a:buFont typeface="Wingdings" panose="05000000000000000000" pitchFamily="2" charset="2"/>
              <a:buChar char="Ø"/>
            </a:pPr>
            <a:endParaRPr lang="es-AR" sz="2400">
              <a:solidFill>
                <a:prstClr val="black"/>
              </a:solidFill>
              <a:latin typeface="Arial" pitchFamily="34" charset="0"/>
              <a:cs typeface="Arial" pitchFamily="34" charset="0"/>
            </a:endParaRPr>
          </a:p>
          <a:p>
            <a:pPr lvl="0" algn="just">
              <a:buFont typeface="Wingdings" panose="05000000000000000000" pitchFamily="2" charset="2"/>
              <a:buChar char="Ø"/>
            </a:pPr>
            <a:r>
              <a:rPr lang="es-AR" sz="2400">
                <a:solidFill>
                  <a:prstClr val="black"/>
                </a:solidFill>
                <a:latin typeface="Arial" pitchFamily="34" charset="0"/>
                <a:cs typeface="Arial" pitchFamily="34" charset="0"/>
              </a:rPr>
              <a:t>SDRAM intercambia datos con el procesador en forma sincronizada por las señales de un clock externo.  Usa la velocidad full del bus memoria/procesador sin imponer paradas</a:t>
            </a:r>
          </a:p>
          <a:p>
            <a:pPr lvl="0" algn="just">
              <a:buFont typeface="Wingdings" panose="05000000000000000000" pitchFamily="2" charset="2"/>
              <a:buChar char="Ø"/>
            </a:pPr>
            <a:endParaRPr lang="es-AR" sz="2400">
              <a:solidFill>
                <a:prstClr val="black"/>
              </a:solidFill>
              <a:latin typeface="Arial" pitchFamily="34" charset="0"/>
              <a:cs typeface="Arial" pitchFamily="34" charset="0"/>
            </a:endParaRPr>
          </a:p>
          <a:p>
            <a:pPr lvl="0" algn="just">
              <a:buFont typeface="Wingdings" panose="05000000000000000000" pitchFamily="2" charset="2"/>
              <a:buChar char="Ø"/>
            </a:pPr>
            <a:r>
              <a:rPr lang="es-AR" sz="2400">
                <a:solidFill>
                  <a:prstClr val="black"/>
                </a:solidFill>
                <a:latin typeface="Arial" pitchFamily="34" charset="0"/>
                <a:cs typeface="Arial" pitchFamily="34" charset="0"/>
              </a:rPr>
              <a:t>En una DRAM típica el procesador le presenta a la memoria una dirección, señales de control, y operación a realizar (lectura / escritura)</a:t>
            </a:r>
          </a:p>
        </p:txBody>
      </p:sp>
    </p:spTree>
    <p:extLst>
      <p:ext uri="{BB962C8B-B14F-4D97-AF65-F5344CB8AC3E}">
        <p14:creationId xmlns:p14="http://schemas.microsoft.com/office/powerpoint/2010/main" val="380007664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767408" y="620712"/>
            <a:ext cx="10872589" cy="5616575"/>
          </a:xfrm>
        </p:spPr>
        <p:txBody>
          <a:bodyPr>
            <a:noAutofit/>
          </a:bodyPr>
          <a:lstStyle/>
          <a:p>
            <a:pPr algn="just">
              <a:buFont typeface="Wingdings" panose="05000000000000000000" pitchFamily="2" charset="2"/>
              <a:buChar char="Ø"/>
            </a:pPr>
            <a:r>
              <a:rPr lang="es-AR" sz="2400">
                <a:solidFill>
                  <a:srgbClr val="C00000"/>
                </a:solidFill>
                <a:latin typeface="Arial" pitchFamily="34" charset="0"/>
                <a:cs typeface="Arial" pitchFamily="34" charset="0"/>
              </a:rPr>
              <a:t>Hay un delay (retardo) producido por el tiempo de acceso</a:t>
            </a:r>
          </a:p>
          <a:p>
            <a:pPr algn="just">
              <a:buFont typeface="Wingdings" panose="05000000000000000000" pitchFamily="2" charset="2"/>
              <a:buChar char="Ø"/>
            </a:pPr>
            <a:endParaRPr lang="es-AR" sz="2400">
              <a:solidFill>
                <a:srgbClr val="C00000"/>
              </a:solidFill>
              <a:latin typeface="Arial" pitchFamily="34" charset="0"/>
              <a:cs typeface="Arial" pitchFamily="34" charset="0"/>
            </a:endParaRPr>
          </a:p>
          <a:p>
            <a:pPr algn="just">
              <a:buFont typeface="Wingdings" panose="05000000000000000000" pitchFamily="2" charset="2"/>
              <a:buChar char="Ø"/>
            </a:pPr>
            <a:r>
              <a:rPr lang="es-AR" sz="2400">
                <a:solidFill>
                  <a:srgbClr val="C00000"/>
                </a:solidFill>
                <a:latin typeface="Arial" pitchFamily="34" charset="0"/>
                <a:cs typeface="Arial" pitchFamily="34" charset="0"/>
              </a:rPr>
              <a:t>Durante este tiempo de acceso, la DRAM ejecuta por ejemplo: señales de activación (capacitancia) de la filas y columnas, sensa los datos y rutea hacia los buffers de salida</a:t>
            </a:r>
          </a:p>
          <a:p>
            <a:pPr algn="just">
              <a:buFont typeface="Wingdings" panose="05000000000000000000" pitchFamily="2" charset="2"/>
              <a:buChar char="Ø"/>
            </a:pPr>
            <a:endParaRPr lang="es-AR" sz="2400">
              <a:solidFill>
                <a:prstClr val="black"/>
              </a:solidFill>
              <a:latin typeface="Arial" pitchFamily="34" charset="0"/>
              <a:cs typeface="Arial" pitchFamily="34" charset="0"/>
            </a:endParaRPr>
          </a:p>
          <a:p>
            <a:pPr algn="just">
              <a:buFont typeface="Wingdings" panose="05000000000000000000" pitchFamily="2" charset="2"/>
              <a:buChar char="Ø"/>
            </a:pPr>
            <a:r>
              <a:rPr lang="es-AR" sz="2400">
                <a:solidFill>
                  <a:prstClr val="black"/>
                </a:solidFill>
                <a:latin typeface="Arial" pitchFamily="34" charset="0"/>
                <a:cs typeface="Arial" pitchFamily="34" charset="0"/>
              </a:rPr>
              <a:t>El procesador “queda esperando” durante este tiempo de acceso (delay)</a:t>
            </a:r>
          </a:p>
          <a:p>
            <a:pPr algn="just">
              <a:buFont typeface="Wingdings" panose="05000000000000000000" pitchFamily="2" charset="2"/>
              <a:buChar char="Ø"/>
            </a:pPr>
            <a:endParaRPr lang="es-AR" sz="2400">
              <a:solidFill>
                <a:prstClr val="black"/>
              </a:solidFill>
              <a:latin typeface="Arial" pitchFamily="34" charset="0"/>
              <a:cs typeface="Arial" pitchFamily="34" charset="0"/>
            </a:endParaRPr>
          </a:p>
          <a:p>
            <a:pPr algn="just">
              <a:buFont typeface="Wingdings" panose="05000000000000000000" pitchFamily="2" charset="2"/>
              <a:buChar char="Ø"/>
            </a:pPr>
            <a:r>
              <a:rPr lang="es-AR" sz="2400">
                <a:solidFill>
                  <a:prstClr val="black"/>
                </a:solidFill>
                <a:latin typeface="Arial" pitchFamily="34" charset="0"/>
                <a:cs typeface="Arial" pitchFamily="34" charset="0"/>
              </a:rPr>
              <a:t>Con acceso sincrónico, la DRAM mueve datos bajo el control del clock del sistema. La DRAM responde luego de un número de ciclos del clock. Mientras tanto el procesador puede hacer otra cosa, mejorandose la performance.  </a:t>
            </a:r>
          </a:p>
        </p:txBody>
      </p:sp>
    </p:spTree>
    <p:extLst>
      <p:ext uri="{BB962C8B-B14F-4D97-AF65-F5344CB8AC3E}">
        <p14:creationId xmlns:p14="http://schemas.microsoft.com/office/powerpoint/2010/main" val="317205309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847529" y="136846"/>
            <a:ext cx="8568951" cy="6640106"/>
          </a:xfrm>
          <a:prstGeom prst="rect">
            <a:avLst/>
          </a:prstGeom>
        </p:spPr>
      </p:pic>
    </p:spTree>
    <p:extLst>
      <p:ext uri="{BB962C8B-B14F-4D97-AF65-F5344CB8AC3E}">
        <p14:creationId xmlns:p14="http://schemas.microsoft.com/office/powerpoint/2010/main" val="171692890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116745" y="1556792"/>
            <a:ext cx="7499369" cy="3528392"/>
          </a:xfrm>
          <a:prstGeom prst="rect">
            <a:avLst/>
          </a:prstGeom>
        </p:spPr>
      </p:pic>
    </p:spTree>
    <p:extLst>
      <p:ext uri="{BB962C8B-B14F-4D97-AF65-F5344CB8AC3E}">
        <p14:creationId xmlns:p14="http://schemas.microsoft.com/office/powerpoint/2010/main" val="36271819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839416" y="620712"/>
            <a:ext cx="10992544" cy="5616575"/>
          </a:xfrm>
        </p:spPr>
        <p:txBody>
          <a:bodyPr>
            <a:noAutofit/>
          </a:bodyPr>
          <a:lstStyle/>
          <a:p>
            <a:pPr lvl="0" algn="just">
              <a:buFont typeface="Wingdings" panose="05000000000000000000" pitchFamily="2" charset="2"/>
              <a:buChar char="Ø"/>
            </a:pPr>
            <a:r>
              <a:rPr lang="es-AR" sz="2400">
                <a:solidFill>
                  <a:prstClr val="black"/>
                </a:solidFill>
                <a:latin typeface="Arial" pitchFamily="34" charset="0"/>
                <a:cs typeface="Arial" pitchFamily="34" charset="0"/>
              </a:rPr>
              <a:t>SDRAM usa el modo “burst” (ráfaga) para eliminar el tiempo de establecimiento (setup) y el tiempo de precarga de la fila y columna luego del primer acceso. </a:t>
            </a:r>
          </a:p>
          <a:p>
            <a:pPr lvl="0" algn="just">
              <a:buFont typeface="Wingdings" panose="05000000000000000000" pitchFamily="2" charset="2"/>
              <a:buChar char="Ø"/>
            </a:pPr>
            <a:endParaRPr lang="es-AR" sz="2400">
              <a:solidFill>
                <a:prstClr val="black"/>
              </a:solidFill>
              <a:latin typeface="Arial" pitchFamily="34" charset="0"/>
              <a:cs typeface="Arial" pitchFamily="34" charset="0"/>
            </a:endParaRPr>
          </a:p>
          <a:p>
            <a:pPr lvl="0" algn="just">
              <a:buFont typeface="Wingdings" panose="05000000000000000000" pitchFamily="2" charset="2"/>
              <a:buChar char="Ø"/>
            </a:pPr>
            <a:r>
              <a:rPr lang="es-AR" sz="2400">
                <a:solidFill>
                  <a:prstClr val="black"/>
                </a:solidFill>
                <a:latin typeface="Arial" pitchFamily="34" charset="0"/>
                <a:cs typeface="Arial" pitchFamily="34" charset="0"/>
              </a:rPr>
              <a:t>En modo “burst” una serie de bit de datos pueden ser sincronizados rápidamente luego de que el primer bit haya sido accedido.</a:t>
            </a:r>
          </a:p>
          <a:p>
            <a:pPr lvl="0" algn="just">
              <a:buFont typeface="Wingdings" panose="05000000000000000000" pitchFamily="2" charset="2"/>
              <a:buChar char="Ø"/>
            </a:pPr>
            <a:endParaRPr lang="es-AR" sz="2400">
              <a:solidFill>
                <a:prstClr val="black"/>
              </a:solidFill>
              <a:latin typeface="Arial" pitchFamily="34" charset="0"/>
              <a:cs typeface="Arial" pitchFamily="34" charset="0"/>
            </a:endParaRPr>
          </a:p>
          <a:p>
            <a:pPr lvl="0" algn="just">
              <a:buFont typeface="Wingdings" panose="05000000000000000000" pitchFamily="2" charset="2"/>
              <a:buChar char="Ø"/>
            </a:pPr>
            <a:r>
              <a:rPr lang="es-AR" sz="2400">
                <a:solidFill>
                  <a:prstClr val="black"/>
                </a:solidFill>
                <a:latin typeface="Arial" pitchFamily="34" charset="0"/>
                <a:cs typeface="Arial" pitchFamily="34" charset="0"/>
              </a:rPr>
              <a:t>Esto es muy útil cuando todos los bits a ser accedidos están en secuencia y en la misma fila que el bit del primer acceso.</a:t>
            </a:r>
          </a:p>
          <a:p>
            <a:pPr lvl="0" algn="just">
              <a:buFont typeface="Wingdings" panose="05000000000000000000" pitchFamily="2" charset="2"/>
              <a:buChar char="Ø"/>
            </a:pPr>
            <a:endParaRPr lang="es-AR" sz="2400">
              <a:solidFill>
                <a:prstClr val="black"/>
              </a:solidFill>
              <a:latin typeface="Arial" pitchFamily="34" charset="0"/>
              <a:cs typeface="Arial" pitchFamily="34" charset="0"/>
            </a:endParaRPr>
          </a:p>
          <a:p>
            <a:pPr lvl="0" algn="just">
              <a:buFont typeface="Wingdings" panose="05000000000000000000" pitchFamily="2" charset="2"/>
              <a:buChar char="Ø"/>
            </a:pPr>
            <a:r>
              <a:rPr lang="es-AR" sz="2400" err="1">
                <a:solidFill>
                  <a:prstClr val="black"/>
                </a:solidFill>
                <a:latin typeface="Arial" pitchFamily="34" charset="0"/>
                <a:cs typeface="Arial" pitchFamily="34" charset="0"/>
              </a:rPr>
              <a:t>Ademas SDRAM tiene multiple bancos lo cual favorece las oportunidades de “on-chip parallelism”</a:t>
            </a:r>
          </a:p>
        </p:txBody>
      </p:sp>
    </p:spTree>
    <p:extLst>
      <p:ext uri="{BB962C8B-B14F-4D97-AF65-F5344CB8AC3E}">
        <p14:creationId xmlns:p14="http://schemas.microsoft.com/office/powerpoint/2010/main" val="16675134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927648" y="1243112"/>
            <a:ext cx="5616625" cy="4026734"/>
          </a:xfrm>
          <a:prstGeom prst="rect">
            <a:avLst/>
          </a:prstGeom>
        </p:spPr>
      </p:pic>
      <p:sp>
        <p:nvSpPr>
          <p:cNvPr id="3" name="CuadroTexto 2"/>
          <p:cNvSpPr txBox="1"/>
          <p:nvPr/>
        </p:nvSpPr>
        <p:spPr>
          <a:xfrm>
            <a:off x="2343491" y="5373216"/>
            <a:ext cx="6857175" cy="923330"/>
          </a:xfrm>
          <a:prstGeom prst="rect">
            <a:avLst/>
          </a:prstGeom>
          <a:noFill/>
        </p:spPr>
        <p:txBody>
          <a:bodyPr wrap="squar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ct val="20000"/>
              </a:spcBef>
              <a:defRPr/>
            </a:pPr>
            <a:r>
              <a:rPr lang="es-AR">
                <a:solidFill>
                  <a:srgbClr val="C00000"/>
                </a:solidFill>
                <a:latin typeface="Arial"/>
                <a:ea typeface="Times New Roman"/>
                <a:cs typeface="Times New Roman"/>
              </a:rPr>
              <a:t>Los diseñadores  buscaron que la manera de incrementar la performance era poner múltiples procesadores y una cantidad sustancial de memoria caché en un solo chip.    </a:t>
            </a:r>
            <a:endParaRPr lang="es-AR">
              <a:solidFill>
                <a:srgbClr val="C00000"/>
              </a:solidFill>
              <a:latin typeface="CG Times"/>
              <a:ea typeface="Times New Roman"/>
              <a:cs typeface="Times New Roman"/>
            </a:endParaRPr>
          </a:p>
        </p:txBody>
      </p:sp>
      <p:sp>
        <p:nvSpPr>
          <p:cNvPr id="4" name="CuadroTexto 3"/>
          <p:cNvSpPr txBox="1"/>
          <p:nvPr/>
        </p:nvSpPr>
        <p:spPr>
          <a:xfrm>
            <a:off x="3215681" y="498931"/>
            <a:ext cx="4824911" cy="461665"/>
          </a:xfrm>
          <a:prstGeom prst="rect">
            <a:avLst/>
          </a:prstGeom>
          <a:noFill/>
        </p:spPr>
        <p:txBody>
          <a:bodyPr wrap="non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2400">
                <a:solidFill>
                  <a:srgbClr val="C00000"/>
                </a:solidFill>
              </a:rPr>
              <a:t>Arquitectura  Multicore de referencia</a:t>
            </a:r>
          </a:p>
        </p:txBody>
      </p:sp>
    </p:spTree>
    <p:extLst>
      <p:ext uri="{BB962C8B-B14F-4D97-AF65-F5344CB8AC3E}">
        <p14:creationId xmlns:p14="http://schemas.microsoft.com/office/powerpoint/2010/main" val="42664261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703513" y="908721"/>
            <a:ext cx="8791575" cy="3990975"/>
          </a:xfrm>
          <a:prstGeom prst="rect">
            <a:avLst/>
          </a:prstGeom>
        </p:spPr>
      </p:pic>
    </p:spTree>
    <p:extLst>
      <p:ext uri="{BB962C8B-B14F-4D97-AF65-F5344CB8AC3E}">
        <p14:creationId xmlns:p14="http://schemas.microsoft.com/office/powerpoint/2010/main" val="178232927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695400" y="1340768"/>
            <a:ext cx="10369550" cy="3887788"/>
          </a:xfrm>
        </p:spPr>
        <p:txBody>
          <a:bodyPr>
            <a:noAutofit/>
          </a:bodyPr>
          <a:lstStyle/>
          <a:p>
            <a:pPr lvl="0" algn="just">
              <a:buFont typeface="Wingdings" panose="05000000000000000000" pitchFamily="2" charset="2"/>
              <a:buChar char="Ø"/>
            </a:pPr>
            <a:r>
              <a:rPr lang="es-AR" sz="2400">
                <a:solidFill>
                  <a:prstClr val="black"/>
                </a:solidFill>
                <a:latin typeface="Arial" pitchFamily="34" charset="0"/>
                <a:cs typeface="Arial" pitchFamily="34" charset="0"/>
              </a:rPr>
              <a:t>SDRAM funciona mejor cuando se transfiere bloques  de datos seriales.</a:t>
            </a:r>
          </a:p>
          <a:p>
            <a:pPr lvl="0" algn="just">
              <a:buFont typeface="Wingdings" panose="05000000000000000000" pitchFamily="2" charset="2"/>
              <a:buChar char="Ø"/>
            </a:pPr>
            <a:r>
              <a:rPr lang="es-AR" sz="2400">
                <a:solidFill>
                  <a:prstClr val="black"/>
                </a:solidFill>
                <a:latin typeface="Arial" pitchFamily="34" charset="0"/>
                <a:cs typeface="Arial" pitchFamily="34" charset="0"/>
              </a:rPr>
              <a:t>En el ejemplo de operación de SDRAM, la longitud de la ráfaga (burst) es de 4 y la latencia es de 2.</a:t>
            </a:r>
          </a:p>
          <a:p>
            <a:pPr lvl="0" algn="just">
              <a:buFont typeface="Wingdings" panose="05000000000000000000" pitchFamily="2" charset="2"/>
              <a:buChar char="Ø"/>
            </a:pPr>
            <a:r>
              <a:rPr lang="es-AR" sz="2400">
                <a:solidFill>
                  <a:prstClr val="black"/>
                </a:solidFill>
                <a:latin typeface="Arial" pitchFamily="34" charset="0"/>
                <a:cs typeface="Arial" pitchFamily="34" charset="0"/>
              </a:rPr>
              <a:t>El comando de lectura de ráfaga es iniciado al mantener CS y CAS en nivel  bajo y mantener RAS y WE en nivel alto, cuando sube la señal “cuadrada” del clock (es decir se sincroniza en la subida del pulso)</a:t>
            </a:r>
          </a:p>
          <a:p>
            <a:pPr lvl="0" algn="just">
              <a:buFont typeface="Wingdings" panose="05000000000000000000" pitchFamily="2" charset="2"/>
              <a:buChar char="Ø"/>
            </a:pPr>
            <a:r>
              <a:rPr lang="es-AR" sz="2400">
                <a:solidFill>
                  <a:prstClr val="black"/>
                </a:solidFill>
                <a:latin typeface="Arial" pitchFamily="34" charset="0"/>
                <a:cs typeface="Arial" pitchFamily="34" charset="0"/>
              </a:rPr>
              <a:t>Por cada ciclo del clock se transfiere un dato al procesador (lo cual puede verse como una limitación)</a:t>
            </a:r>
          </a:p>
          <a:p>
            <a:pPr marL="0" indent="0" algn="just">
              <a:buNone/>
            </a:pPr>
            <a:endParaRPr lang="es-AR" sz="2400">
              <a:solidFill>
                <a:prstClr val="black"/>
              </a:solidFill>
              <a:latin typeface="Arial" pitchFamily="34" charset="0"/>
              <a:cs typeface="Arial" pitchFamily="34" charset="0"/>
            </a:endParaRPr>
          </a:p>
          <a:p>
            <a:pPr marL="0" indent="0" algn="just">
              <a:buNone/>
            </a:pPr>
            <a:endParaRPr lang="es-AR" sz="2400">
              <a:solidFill>
                <a:prstClr val="black"/>
              </a:solidFill>
              <a:latin typeface="Arial" pitchFamily="34" charset="0"/>
              <a:cs typeface="Arial" pitchFamily="34" charset="0"/>
            </a:endParaRPr>
          </a:p>
          <a:p>
            <a:pPr marL="0" indent="0" algn="just">
              <a:buNone/>
            </a:pPr>
            <a:r>
              <a:rPr lang="es-AR" sz="2400">
                <a:solidFill>
                  <a:prstClr val="black"/>
                </a:solidFill>
                <a:latin typeface="Arial" pitchFamily="34" charset="0"/>
                <a:cs typeface="Arial" pitchFamily="34" charset="0"/>
              </a:rPr>
              <a:t>   </a:t>
            </a:r>
          </a:p>
        </p:txBody>
      </p:sp>
    </p:spTree>
    <p:extLst>
      <p:ext uri="{BB962C8B-B14F-4D97-AF65-F5344CB8AC3E}">
        <p14:creationId xmlns:p14="http://schemas.microsoft.com/office/powerpoint/2010/main" val="23537487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567609" y="404664"/>
            <a:ext cx="6676231" cy="3604738"/>
          </a:xfrm>
          <a:prstGeom prst="rect">
            <a:avLst/>
          </a:prstGeom>
        </p:spPr>
      </p:pic>
      <p:pic>
        <p:nvPicPr>
          <p:cNvPr id="3" name="Imagen 2"/>
          <p:cNvPicPr>
            <a:picLocks noChangeAspect="1"/>
          </p:cNvPicPr>
          <p:nvPr/>
        </p:nvPicPr>
        <p:blipFill>
          <a:blip r:embed="rId3"/>
          <a:stretch>
            <a:fillRect/>
          </a:stretch>
        </p:blipFill>
        <p:spPr>
          <a:xfrm>
            <a:off x="3215681" y="4653137"/>
            <a:ext cx="5549057" cy="1534301"/>
          </a:xfrm>
          <a:prstGeom prst="rect">
            <a:avLst/>
          </a:prstGeom>
        </p:spPr>
      </p:pic>
    </p:spTree>
    <p:extLst>
      <p:ext uri="{BB962C8B-B14F-4D97-AF65-F5344CB8AC3E}">
        <p14:creationId xmlns:p14="http://schemas.microsoft.com/office/powerpoint/2010/main" val="54215572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623392" y="620688"/>
            <a:ext cx="11090275" cy="4967833"/>
          </a:xfrm>
        </p:spPr>
        <p:txBody>
          <a:bodyPr>
            <a:noAutofit/>
          </a:bodyPr>
          <a:lstStyle/>
          <a:p>
            <a:pPr lvl="0" algn="just">
              <a:buFont typeface="Wingdings" panose="05000000000000000000" pitchFamily="2" charset="2"/>
              <a:buChar char="Ø"/>
            </a:pPr>
            <a:r>
              <a:rPr lang="es-AR" sz="2400">
                <a:solidFill>
                  <a:srgbClr val="C00000"/>
                </a:solidFill>
                <a:latin typeface="Arial" pitchFamily="34" charset="0"/>
                <a:cs typeface="Arial" pitchFamily="34" charset="0"/>
              </a:rPr>
              <a:t>Surgió una nueva versión de SDRAM llamada DDR SDRAM </a:t>
            </a:r>
          </a:p>
          <a:p>
            <a:pPr lvl="0" algn="just">
              <a:buFont typeface="Wingdings" panose="05000000000000000000" pitchFamily="2" charset="2"/>
              <a:buChar char="Ø"/>
            </a:pPr>
            <a:endParaRPr lang="es-AR" sz="2400">
              <a:solidFill>
                <a:srgbClr val="C00000"/>
              </a:solidFill>
              <a:latin typeface="Arial" pitchFamily="34" charset="0"/>
              <a:cs typeface="Arial" pitchFamily="34" charset="0"/>
            </a:endParaRPr>
          </a:p>
          <a:p>
            <a:pPr lvl="0" algn="just">
              <a:buFont typeface="Wingdings" panose="05000000000000000000" pitchFamily="2" charset="2"/>
              <a:buChar char="Ø"/>
            </a:pPr>
            <a:r>
              <a:rPr lang="es-AR" sz="2400">
                <a:solidFill>
                  <a:srgbClr val="C00000"/>
                </a:solidFill>
                <a:latin typeface="Arial" pitchFamily="34" charset="0"/>
                <a:cs typeface="Arial" pitchFamily="34" charset="0"/>
              </a:rPr>
              <a:t>DDR SDRAM es Double Data Rate SDRAM, la cual puede enviar dos veces datos por ciclo del clock (uno cuando sube el pulso y otro cuando baja)</a:t>
            </a:r>
          </a:p>
          <a:p>
            <a:pPr lvl="0" algn="just">
              <a:buFont typeface="Wingdings" panose="05000000000000000000" pitchFamily="2" charset="2"/>
              <a:buChar char="Ø"/>
            </a:pPr>
            <a:endParaRPr lang="es-AR" sz="2400">
              <a:solidFill>
                <a:srgbClr val="C00000"/>
              </a:solidFill>
              <a:latin typeface="Arial" pitchFamily="34" charset="0"/>
              <a:cs typeface="Arial" pitchFamily="34" charset="0"/>
            </a:endParaRPr>
          </a:p>
          <a:p>
            <a:pPr lvl="0" algn="just">
              <a:buFont typeface="Wingdings" panose="05000000000000000000" pitchFamily="2" charset="2"/>
              <a:buChar char="Ø"/>
            </a:pPr>
            <a:r>
              <a:rPr lang="es-AR" sz="2400">
                <a:solidFill>
                  <a:srgbClr val="C00000"/>
                </a:solidFill>
                <a:latin typeface="Arial" pitchFamily="34" charset="0"/>
                <a:cs typeface="Arial" pitchFamily="34" charset="0"/>
              </a:rPr>
              <a:t>Posteriormente aparecieron dos generaciones de mejora de DDR. </a:t>
            </a:r>
          </a:p>
          <a:p>
            <a:pPr lvl="0" algn="just">
              <a:buFont typeface="Wingdings" panose="05000000000000000000" pitchFamily="2" charset="2"/>
              <a:buChar char="Ø"/>
            </a:pPr>
            <a:r>
              <a:rPr lang="es-AR" sz="2400">
                <a:solidFill>
                  <a:srgbClr val="C00000"/>
                </a:solidFill>
                <a:latin typeface="Arial" pitchFamily="34" charset="0"/>
                <a:cs typeface="Arial" pitchFamily="34" charset="0"/>
              </a:rPr>
              <a:t>La DDR2 incrementa la tasa de transferencia aumentando la frecuencia operacional del chip de RAM e incrementando el buffer de prebúsqueda de 2 a 4 bits por chip.</a:t>
            </a:r>
          </a:p>
          <a:p>
            <a:pPr lvl="0" algn="just">
              <a:buFont typeface="Wingdings" panose="05000000000000000000" pitchFamily="2" charset="2"/>
              <a:buChar char="Ø"/>
            </a:pPr>
            <a:r>
              <a:rPr lang="es-AR" sz="2400">
                <a:solidFill>
                  <a:srgbClr val="C00000"/>
                </a:solidFill>
                <a:latin typeface="Arial" pitchFamily="34" charset="0"/>
                <a:cs typeface="Arial" pitchFamily="34" charset="0"/>
              </a:rPr>
              <a:t>El buffer de prebúsqueda es una memoria cache ubicada en el chip de la RAM.  </a:t>
            </a:r>
          </a:p>
        </p:txBody>
      </p:sp>
    </p:spTree>
    <p:extLst>
      <p:ext uri="{BB962C8B-B14F-4D97-AF65-F5344CB8AC3E}">
        <p14:creationId xmlns:p14="http://schemas.microsoft.com/office/powerpoint/2010/main" val="48854614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927648" y="276490"/>
            <a:ext cx="6408712" cy="6376669"/>
          </a:xfrm>
          <a:prstGeom prst="rect">
            <a:avLst/>
          </a:prstGeom>
        </p:spPr>
      </p:pic>
    </p:spTree>
    <p:extLst>
      <p:ext uri="{BB962C8B-B14F-4D97-AF65-F5344CB8AC3E}">
        <p14:creationId xmlns:p14="http://schemas.microsoft.com/office/powerpoint/2010/main" val="160951309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695400" y="1700808"/>
            <a:ext cx="10585450" cy="2592065"/>
          </a:xfrm>
        </p:spPr>
        <p:txBody>
          <a:bodyPr>
            <a:noAutofit/>
          </a:bodyPr>
          <a:lstStyle/>
          <a:p>
            <a:pPr lvl="0" algn="just">
              <a:buFont typeface="Wingdings" panose="05000000000000000000" pitchFamily="2" charset="2"/>
              <a:buChar char="Ø"/>
            </a:pPr>
            <a:r>
              <a:rPr lang="es-AR" sz="2400">
                <a:solidFill>
                  <a:srgbClr val="C00000"/>
                </a:solidFill>
                <a:latin typeface="Arial" pitchFamily="34" charset="0"/>
                <a:cs typeface="Arial" pitchFamily="34" charset="0"/>
              </a:rPr>
              <a:t>El DDR3 que apareció en 2007 incrementa el buffer a 8 bits.</a:t>
            </a:r>
          </a:p>
          <a:p>
            <a:pPr lvl="0" algn="just">
              <a:buFont typeface="Wingdings" panose="05000000000000000000" pitchFamily="2" charset="2"/>
              <a:buChar char="Ø"/>
            </a:pPr>
            <a:endParaRPr lang="es-AR" sz="2400">
              <a:solidFill>
                <a:srgbClr val="C00000"/>
              </a:solidFill>
              <a:latin typeface="Arial" pitchFamily="34" charset="0"/>
              <a:cs typeface="Arial" pitchFamily="34" charset="0"/>
            </a:endParaRPr>
          </a:p>
          <a:p>
            <a:pPr lvl="0" algn="just">
              <a:buFont typeface="Wingdings" panose="05000000000000000000" pitchFamily="2" charset="2"/>
              <a:buChar char="Ø"/>
            </a:pPr>
            <a:r>
              <a:rPr lang="es-AR" sz="2400">
                <a:solidFill>
                  <a:srgbClr val="C00000"/>
                </a:solidFill>
                <a:latin typeface="Arial" pitchFamily="34" charset="0"/>
                <a:cs typeface="Arial" pitchFamily="34" charset="0"/>
              </a:rPr>
              <a:t>En teoría el módulo DDR transfiere datos a un clock rate en un rango de 200 a 600 Mhz.  El DDR2 transfiere en un rango de 400 a 1066 Mhz. El DDR3 en un rango de 800 a 1600 Mhz.</a:t>
            </a:r>
          </a:p>
          <a:p>
            <a:pPr marL="0" indent="0" algn="just">
              <a:buNone/>
            </a:pPr>
            <a:endParaRPr lang="es-AR" sz="2400">
              <a:solidFill>
                <a:prstClr val="black"/>
              </a:solidFill>
              <a:latin typeface="Arial" pitchFamily="34" charset="0"/>
              <a:cs typeface="Arial" pitchFamily="34" charset="0"/>
            </a:endParaRPr>
          </a:p>
          <a:p>
            <a:pPr marL="0" indent="0" algn="just">
              <a:buNone/>
            </a:pPr>
            <a:endParaRPr lang="es-AR" sz="2400">
              <a:solidFill>
                <a:prstClr val="black"/>
              </a:solidFill>
              <a:latin typeface="Arial" pitchFamily="34" charset="0"/>
              <a:cs typeface="Arial" pitchFamily="34" charset="0"/>
            </a:endParaRPr>
          </a:p>
          <a:p>
            <a:pPr marL="0" indent="0" algn="just">
              <a:buNone/>
            </a:pPr>
            <a:endParaRPr lang="es-AR" sz="2400">
              <a:solidFill>
                <a:prstClr val="black"/>
              </a:solidFill>
              <a:latin typeface="Arial" pitchFamily="34" charset="0"/>
              <a:cs typeface="Arial" pitchFamily="34" charset="0"/>
            </a:endParaRPr>
          </a:p>
          <a:p>
            <a:pPr marL="0" indent="0" algn="just">
              <a:buNone/>
            </a:pPr>
            <a:r>
              <a:rPr lang="es-AR" sz="2400">
                <a:solidFill>
                  <a:prstClr val="black"/>
                </a:solidFill>
                <a:latin typeface="Arial" pitchFamily="34" charset="0"/>
                <a:cs typeface="Arial" pitchFamily="34" charset="0"/>
              </a:rPr>
              <a:t> </a:t>
            </a:r>
          </a:p>
        </p:txBody>
      </p:sp>
    </p:spTree>
    <p:extLst>
      <p:ext uri="{BB962C8B-B14F-4D97-AF65-F5344CB8AC3E}">
        <p14:creationId xmlns:p14="http://schemas.microsoft.com/office/powerpoint/2010/main" val="245886551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476500" y="1052513"/>
            <a:ext cx="7239000" cy="4752975"/>
          </a:xfrm>
          <a:prstGeom prst="rect">
            <a:avLst/>
          </a:prstGeom>
        </p:spPr>
      </p:pic>
    </p:spTree>
    <p:extLst>
      <p:ext uri="{BB962C8B-B14F-4D97-AF65-F5344CB8AC3E}">
        <p14:creationId xmlns:p14="http://schemas.microsoft.com/office/powerpoint/2010/main" val="307289662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711624" y="237047"/>
            <a:ext cx="6768752" cy="6383906"/>
          </a:xfrm>
          <a:prstGeom prst="rect">
            <a:avLst/>
          </a:prstGeom>
        </p:spPr>
      </p:pic>
    </p:spTree>
    <p:extLst>
      <p:ext uri="{BB962C8B-B14F-4D97-AF65-F5344CB8AC3E}">
        <p14:creationId xmlns:p14="http://schemas.microsoft.com/office/powerpoint/2010/main" val="354708673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1317625" y="1844675"/>
            <a:ext cx="10874375" cy="2879725"/>
          </a:xfrm>
        </p:spPr>
        <p:txBody>
          <a:bodyPr>
            <a:normAutofit/>
          </a:bodyPr>
          <a:lstStyle/>
          <a:p>
            <a:pPr marL="0" indent="0" algn="just">
              <a:spcBef>
                <a:spcPct val="0"/>
              </a:spcBef>
              <a:spcAft>
                <a:spcPts val="500"/>
              </a:spcAft>
              <a:buNone/>
            </a:pPr>
            <a:r>
              <a:rPr lang="es-ES" sz="2000">
                <a:latin typeface="Arial" pitchFamily="34" charset="0"/>
                <a:cs typeface="Arial" pitchFamily="34" charset="0"/>
              </a:rPr>
              <a:t>Si el módulo de memoria RAM se encuentra en una placa madre:</a:t>
            </a:r>
          </a:p>
          <a:p>
            <a:pPr algn="just">
              <a:spcBef>
                <a:spcPct val="0"/>
              </a:spcBef>
              <a:spcAft>
                <a:spcPts val="500"/>
              </a:spcAft>
            </a:pPr>
            <a:r>
              <a:rPr lang="es-ES" sz="2000">
                <a:latin typeface="Arial" pitchFamily="34" charset="0"/>
                <a:cs typeface="Arial" pitchFamily="34" charset="0"/>
              </a:rPr>
              <a:t>con un bus que funciona a 400 Mhz (400 millones de ciclos por segundo) y </a:t>
            </a:r>
          </a:p>
          <a:p>
            <a:pPr algn="just">
              <a:spcBef>
                <a:spcPct val="0"/>
              </a:spcBef>
              <a:spcAft>
                <a:spcPts val="500"/>
              </a:spcAft>
            </a:pPr>
            <a:r>
              <a:rPr lang="es-ES" sz="2000">
                <a:latin typeface="Arial" pitchFamily="34" charset="0"/>
                <a:cs typeface="Arial" pitchFamily="34" charset="0"/>
              </a:rPr>
              <a:t>en cada ciclo del reloj se realiza una transferencia de datos; y </a:t>
            </a:r>
          </a:p>
          <a:p>
            <a:pPr algn="just">
              <a:spcBef>
                <a:spcPct val="0"/>
              </a:spcBef>
              <a:spcAft>
                <a:spcPts val="500"/>
              </a:spcAft>
            </a:pPr>
            <a:r>
              <a:rPr lang="es-ES" sz="2000">
                <a:latin typeface="Arial" pitchFamily="34" charset="0"/>
                <a:cs typeface="Arial" pitchFamily="34" charset="0"/>
              </a:rPr>
              <a:t>el bus es de 64 bits, o sea que se pueden transferir 64 bits simultáneamente por las pistas del bus en cada ciclo; </a:t>
            </a:r>
          </a:p>
          <a:p>
            <a:pPr marL="0" indent="0" algn="just">
              <a:spcBef>
                <a:spcPct val="0"/>
              </a:spcBef>
              <a:spcAft>
                <a:spcPts val="500"/>
              </a:spcAft>
              <a:buNone/>
            </a:pPr>
            <a:r>
              <a:rPr lang="es-ES" sz="2000">
                <a:latin typeface="Arial" pitchFamily="34" charset="0"/>
                <a:cs typeface="Arial" pitchFamily="34" charset="0"/>
              </a:rPr>
              <a:t>si multiplicamos 400.000.000 x 64 = 25.600.000.000 bits por segundo, y como cada byte está compuesto por 8 bits, si dividimos 25.600.000.000/8=3.200.000.000; esto significa que se pueden transferir teóricamente 3200 Megabytes por segundo. Obviamente estos números pueden variar por distintos motivos.</a:t>
            </a:r>
          </a:p>
          <a:p>
            <a:pPr marL="0" indent="0">
              <a:buNone/>
            </a:pPr>
            <a:endParaRPr lang="es-ES" sz="2000">
              <a:latin typeface="Arial" pitchFamily="34" charset="0"/>
              <a:cs typeface="Arial" pitchFamily="34" charset="0"/>
            </a:endParaRPr>
          </a:p>
        </p:txBody>
      </p:sp>
    </p:spTree>
    <p:extLst>
      <p:ext uri="{BB962C8B-B14F-4D97-AF65-F5344CB8AC3E}">
        <p14:creationId xmlns:p14="http://schemas.microsoft.com/office/powerpoint/2010/main" val="105946466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1317625" y="765175"/>
            <a:ext cx="10874375" cy="5327650"/>
          </a:xfrm>
        </p:spPr>
        <p:txBody>
          <a:bodyPr>
            <a:normAutofit/>
          </a:bodyPr>
          <a:lstStyle/>
          <a:p>
            <a:pPr marL="0" indent="0" algn="just">
              <a:spcBef>
                <a:spcPct val="0"/>
              </a:spcBef>
              <a:spcAft>
                <a:spcPts val="500"/>
              </a:spcAft>
              <a:buNone/>
            </a:pPr>
            <a:r>
              <a:rPr lang="es-ES" sz="2000">
                <a:latin typeface="Arial" pitchFamily="34" charset="0"/>
                <a:cs typeface="Arial" pitchFamily="34" charset="0"/>
              </a:rPr>
              <a:t>El principal motivo técnico que hace que estos números ideales de velocidad de transferencia de datos no se den es la latencia. </a:t>
            </a:r>
          </a:p>
          <a:p>
            <a:pPr marL="0" indent="0" algn="just">
              <a:spcBef>
                <a:spcPct val="0"/>
              </a:spcBef>
              <a:spcAft>
                <a:spcPts val="500"/>
              </a:spcAft>
              <a:buNone/>
            </a:pPr>
            <a:r>
              <a:rPr lang="es-ES" sz="2000">
                <a:latin typeface="Arial" pitchFamily="34" charset="0"/>
                <a:cs typeface="Arial" pitchFamily="34" charset="0"/>
              </a:rPr>
              <a:t>Cuando se transporta la información de la memoria RAM a su microprocesador, también hay que tener en cuenta el tiempo en que tarda en leer dicha información de la memoria. </a:t>
            </a:r>
          </a:p>
          <a:p>
            <a:pPr marL="0" indent="0" algn="just">
              <a:spcBef>
                <a:spcPct val="0"/>
              </a:spcBef>
              <a:spcAft>
                <a:spcPts val="500"/>
              </a:spcAft>
              <a:buNone/>
            </a:pPr>
            <a:r>
              <a:rPr lang="es-ES" sz="2000">
                <a:latin typeface="Arial" pitchFamily="34" charset="0"/>
                <a:cs typeface="Arial" pitchFamily="34" charset="0"/>
              </a:rPr>
              <a:t>Por ejemplo cuando se quiere transmitir una serie de datos primero hay que ir a buscarlos y si la lectura de dicha información puede durar 4 ciclos del reloj del bus, ese tiempo deberá ser sumado a los valores de tiempo de transferencia; en otras palabras si el reloj realiza 400.000.000 ciclos por segundo y en cada ciclo transporta 64 bits, esto significa que requiere 0,0000000025 segundos (2,5 nanosegundos; o sea 2,5 mil millonésimas de segundo) para transportar cada grupo de 64 bits, ya que cada ciclo del reloj del bus tiene una duración de 2,5 nanosegundos. Pero supongamos que para llegar a leer los bits que luego serán transferidos, como se mencionó antes, se necesita un tiempo de 4 ciclos del reloj del bus; por lo que tardará 2,5 x 4 = 10 nanosegundos adicionales en leer los datos; más 2,5 para transferirlos, entonces el tiempo total será de 12,5 nanosegundos; o sea 10 nanosegundos más que si la tarea consistiera únicamente en transferir los datos de la memoria a su microprocesador.</a:t>
            </a:r>
          </a:p>
        </p:txBody>
      </p:sp>
    </p:spTree>
    <p:extLst>
      <p:ext uri="{BB962C8B-B14F-4D97-AF65-F5344CB8AC3E}">
        <p14:creationId xmlns:p14="http://schemas.microsoft.com/office/powerpoint/2010/main" val="220022857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1535113" y="836613"/>
            <a:ext cx="10656887" cy="5545137"/>
          </a:xfrm>
        </p:spPr>
        <p:txBody>
          <a:bodyPr>
            <a:normAutofit fontScale="25000" lnSpcReduction="20000"/>
          </a:bodyPr>
          <a:lstStyle/>
          <a:p>
            <a:pPr marL="0" indent="0" algn="just">
              <a:lnSpc>
                <a:spcPct val="107000"/>
              </a:lnSpc>
              <a:spcAft>
                <a:spcPts val="800"/>
              </a:spcAft>
              <a:buNone/>
            </a:pPr>
            <a:r>
              <a:rPr lang="es-ES" sz="8000" b="1">
                <a:latin typeface="Arial" pitchFamily="34" charset="0"/>
                <a:ea typeface="Arial" pitchFamily="34" charset="0"/>
                <a:cs typeface="Times New Roman" panose="02020603050405020304" pitchFamily="18" charset="0"/>
              </a:rPr>
              <a:t>MEMORIA RAM (Random Access Memory – Memoria de Acceso Aleatorio)</a:t>
            </a:r>
          </a:p>
          <a:p>
            <a:pPr marL="0" indent="0" algn="just">
              <a:lnSpc>
                <a:spcPct val="107000"/>
              </a:lnSpc>
              <a:spcAft>
                <a:spcPts val="800"/>
              </a:spcAft>
              <a:buNone/>
            </a:pPr>
            <a:endParaRPr lang="es-ES" sz="6400">
              <a:latin typeface="Arial" pitchFamily="34" charset="0"/>
              <a:ea typeface="Arial" pitchFamily="34" charset="0"/>
              <a:cs typeface="Times New Roman" panose="02020603050405020304" pitchFamily="18" charset="0"/>
            </a:endParaRPr>
          </a:p>
          <a:p>
            <a:pPr marL="0" indent="0" algn="just">
              <a:lnSpc>
                <a:spcPct val="107000"/>
              </a:lnSpc>
              <a:spcAft>
                <a:spcPts val="800"/>
              </a:spcAft>
              <a:buNone/>
            </a:pPr>
            <a:r>
              <a:rPr lang="es-AR" sz="8000" b="1">
                <a:latin typeface="Arial" pitchFamily="34" charset="0"/>
                <a:ea typeface="Times New Roman"/>
                <a:cs typeface="Arial" pitchFamily="34" charset="0"/>
              </a:rPr>
              <a:t>Random Access : </a:t>
            </a:r>
          </a:p>
          <a:p>
            <a:pPr algn="just">
              <a:lnSpc>
                <a:spcPct val="107000"/>
              </a:lnSpc>
              <a:spcAft>
                <a:spcPts val="800"/>
              </a:spcAft>
            </a:pPr>
            <a:r>
              <a:rPr lang="es-AR" sz="8000">
                <a:latin typeface="Arial" pitchFamily="34" charset="0"/>
                <a:ea typeface="Times New Roman"/>
                <a:cs typeface="Arial" pitchFamily="34" charset="0"/>
              </a:rPr>
              <a:t>Cada ubicación en memoria, tiene un único mecanismo o lógica de direccionamiento (como si estuviera “cableada”, con decodificadores, etc.).  Es decir que </a:t>
            </a:r>
            <a:r>
              <a:rPr lang="es-ES" sz="8000">
                <a:latin typeface="Arial" pitchFamily="34" charset="0"/>
                <a:ea typeface="Times New Roman"/>
                <a:cs typeface="Times New Roman" panose="02020603050405020304" pitchFamily="18" charset="0"/>
              </a:rPr>
              <a:t>l</a:t>
            </a:r>
            <a:r>
              <a:rPr lang="es-ES" sz="8000">
                <a:latin typeface="Arial" pitchFamily="34" charset="0"/>
                <a:ea typeface="Arial" pitchFamily="34" charset="0"/>
                <a:cs typeface="Times New Roman" panose="02020603050405020304" pitchFamily="18" charset="0"/>
              </a:rPr>
              <a:t>as palabras individuales de memoria son accedidas directamente mediante una lógica de direccionamiento. </a:t>
            </a:r>
          </a:p>
          <a:p>
            <a:pPr algn="just">
              <a:lnSpc>
                <a:spcPct val="107000"/>
              </a:lnSpc>
              <a:spcAft>
                <a:spcPts val="800"/>
              </a:spcAft>
            </a:pPr>
            <a:r>
              <a:rPr lang="es-AR" sz="8000">
                <a:latin typeface="Arial" pitchFamily="34" charset="0"/>
                <a:ea typeface="Times New Roman"/>
                <a:cs typeface="Arial" pitchFamily="34" charset="0"/>
              </a:rPr>
              <a:t>El tiempo de acceso es independiente de la secuencia de accesos anteriores y es constante. </a:t>
            </a:r>
          </a:p>
          <a:p>
            <a:pPr algn="just">
              <a:lnSpc>
                <a:spcPct val="107000"/>
              </a:lnSpc>
              <a:spcAft>
                <a:spcPts val="800"/>
              </a:spcAft>
            </a:pPr>
            <a:r>
              <a:rPr lang="es-AR" sz="8000">
                <a:latin typeface="Arial" pitchFamily="34" charset="0"/>
                <a:ea typeface="Times New Roman"/>
                <a:cs typeface="Arial" pitchFamily="34" charset="0"/>
              </a:rPr>
              <a:t>Cada ubicación puede seleccionarse ´al azar”  y directamente direccionada y accedida</a:t>
            </a:r>
          </a:p>
          <a:p>
            <a:pPr algn="just">
              <a:lnSpc>
                <a:spcPct val="107000"/>
              </a:lnSpc>
              <a:spcAft>
                <a:spcPts val="800"/>
              </a:spcAft>
            </a:pPr>
            <a:r>
              <a:rPr lang="en-US" sz="8000" err="1">
                <a:latin typeface="Arial" pitchFamily="34" charset="0"/>
                <a:ea typeface="Times New Roman"/>
                <a:cs typeface="Arial" pitchFamily="34" charset="0"/>
              </a:rPr>
              <a:t>Esta memoria se usa principalmente como la memoria interna o memoria principal de la arquitectura, como asi tambien memoria cache </a:t>
            </a:r>
            <a:endParaRPr lang="es-AR" sz="8000">
              <a:latin typeface="Arial" pitchFamily="34" charset="0"/>
              <a:ea typeface="Times New Roman"/>
              <a:cs typeface="Arial" pitchFamily="34" charset="0"/>
            </a:endParaRPr>
          </a:p>
          <a:p>
            <a:pPr algn="just">
              <a:lnSpc>
                <a:spcPct val="107000"/>
              </a:lnSpc>
              <a:spcAft>
                <a:spcPts val="800"/>
              </a:spcAft>
            </a:pPr>
            <a:r>
              <a:rPr lang="es-ES" sz="8000">
                <a:solidFill>
                  <a:prstClr val="black"/>
                </a:solidFill>
                <a:latin typeface="Arial" pitchFamily="34" charset="0"/>
                <a:ea typeface="Arial" pitchFamily="34" charset="0"/>
                <a:cs typeface="Times New Roman" panose="02020603050405020304" pitchFamily="18" charset="0"/>
              </a:rPr>
              <a:t>Actualmente se usan “semiconductor chips” para implementar la memoria interna. (Anteriormente se usaban matrices de “núcleos o anillos ferromagnéticos”)</a:t>
            </a:r>
            <a:endParaRPr lang="es-AR"/>
          </a:p>
        </p:txBody>
      </p:sp>
    </p:spTree>
    <p:extLst>
      <p:ext uri="{BB962C8B-B14F-4D97-AF65-F5344CB8AC3E}">
        <p14:creationId xmlns:p14="http://schemas.microsoft.com/office/powerpoint/2010/main" val="194932282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1991544" y="620688"/>
            <a:ext cx="8229600" cy="1325562"/>
          </a:xfrm>
        </p:spPr>
        <p:txBody>
          <a:bodyPr>
            <a:noAutofit/>
          </a:bodyPr>
          <a:lstStyle/>
          <a:p>
            <a:r>
              <a:rPr lang="es-AR" sz="4000" b="1">
                <a:latin typeface="AR JULIAN" panose="02000000000000000000" pitchFamily="2" charset="0"/>
              </a:rPr>
              <a:t>Arquitectura y Organización de Computadores</a:t>
            </a:r>
          </a:p>
        </p:txBody>
      </p:sp>
      <p:sp>
        <p:nvSpPr>
          <p:cNvPr id="6" name="CuadroTexto 5"/>
          <p:cNvSpPr txBox="1"/>
          <p:nvPr/>
        </p:nvSpPr>
        <p:spPr>
          <a:xfrm>
            <a:off x="2351585" y="2636914"/>
            <a:ext cx="7245833" cy="830997"/>
          </a:xfrm>
          <a:prstGeom prst="rect">
            <a:avLst/>
          </a:prstGeom>
          <a:noFill/>
        </p:spPr>
        <p:txBody>
          <a:bodyPr wrap="squar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s-ES" sz="2800" b="1">
                <a:solidFill>
                  <a:prstClr val="black"/>
                </a:solidFill>
                <a:latin typeface="AR JULIAN" panose="02000000000000000000" pitchFamily="2" charset="0"/>
              </a:rPr>
              <a:t>Unidad 6 – Subsistema de Memoria:</a:t>
            </a:r>
          </a:p>
          <a:p>
            <a:pPr algn="ctr">
              <a:defRPr/>
            </a:pPr>
            <a:endParaRPr lang="es-ES" sz="2000" b="1">
              <a:solidFill>
                <a:prstClr val="black"/>
              </a:solidFill>
              <a:latin typeface="AR JULIAN" panose="02000000000000000000" pitchFamily="2" charset="0"/>
            </a:endParaRPr>
          </a:p>
        </p:txBody>
      </p:sp>
    </p:spTree>
    <p:extLst>
      <p:ext uri="{BB962C8B-B14F-4D97-AF65-F5344CB8AC3E}">
        <p14:creationId xmlns:p14="http://schemas.microsoft.com/office/powerpoint/2010/main" val="413043053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719736" y="2708920"/>
            <a:ext cx="5256584" cy="707886"/>
          </a:xfrm>
          <a:prstGeom prst="rect">
            <a:avLst/>
          </a:prstGeom>
          <a:noFill/>
        </p:spPr>
        <p:txBody>
          <a:bodyPr wrap="squar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b="1">
                <a:solidFill>
                  <a:prstClr val="black"/>
                </a:solidFill>
                <a:latin typeface="AR JULIAN" panose="02000000000000000000" pitchFamily="2" charset="0"/>
              </a:rPr>
              <a:t>MEMORIA CACHE</a:t>
            </a:r>
          </a:p>
        </p:txBody>
      </p:sp>
    </p:spTree>
    <p:extLst>
      <p:ext uri="{BB962C8B-B14F-4D97-AF65-F5344CB8AC3E}">
        <p14:creationId xmlns:p14="http://schemas.microsoft.com/office/powerpoint/2010/main" val="172538188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479376" y="692150"/>
            <a:ext cx="10585176" cy="5257800"/>
          </a:xfrm>
        </p:spPr>
        <p:txBody>
          <a:bodyPr>
            <a:normAutofit/>
          </a:bodyPr>
          <a:lstStyle/>
          <a:p>
            <a:pPr marL="0" indent="0" algn="just">
              <a:buNone/>
            </a:pPr>
            <a:r>
              <a:rPr lang="es-AR" b="1">
                <a:solidFill>
                  <a:srgbClr val="C00000"/>
                </a:solidFill>
                <a:latin typeface="Arial"/>
                <a:ea typeface="Times New Roman"/>
                <a:cs typeface="Times New Roman"/>
              </a:rPr>
              <a:t>Principios de Memoria Cache </a:t>
            </a:r>
            <a:endParaRPr lang="es-AR" sz="2400">
              <a:solidFill>
                <a:srgbClr val="C00000"/>
              </a:solidFill>
              <a:latin typeface="CG Times"/>
              <a:ea typeface="Times New Roman"/>
              <a:cs typeface="Times New Roman"/>
            </a:endParaRPr>
          </a:p>
          <a:p>
            <a:pPr marL="0" indent="0" algn="just">
              <a:buNone/>
            </a:pPr>
            <a:endParaRPr lang="es-AR" b="1">
              <a:solidFill>
                <a:srgbClr val="C00000"/>
              </a:solidFill>
              <a:latin typeface="Arial"/>
              <a:ea typeface="Times New Roman"/>
              <a:cs typeface="Times New Roman"/>
            </a:endParaRPr>
          </a:p>
          <a:p>
            <a:pPr marL="0" indent="0" algn="just">
              <a:buNone/>
            </a:pPr>
            <a:r>
              <a:rPr lang="es-AR" b="1">
                <a:solidFill>
                  <a:srgbClr val="C00000"/>
                </a:solidFill>
                <a:latin typeface="Arial"/>
                <a:ea typeface="Times New Roman"/>
                <a:cs typeface="Times New Roman"/>
              </a:rPr>
              <a:t> </a:t>
            </a:r>
            <a:endParaRPr lang="es-AR" sz="2400">
              <a:solidFill>
                <a:srgbClr val="C00000"/>
              </a:solidFill>
              <a:latin typeface="CG Times"/>
              <a:ea typeface="Times New Roman"/>
              <a:cs typeface="Times New Roman"/>
            </a:endParaRPr>
          </a:p>
          <a:p>
            <a:pPr marL="0" indent="0" algn="just">
              <a:buNone/>
            </a:pPr>
            <a:r>
              <a:rPr lang="es-AR">
                <a:solidFill>
                  <a:srgbClr val="C00000"/>
                </a:solidFill>
                <a:latin typeface="Arial"/>
                <a:ea typeface="Times New Roman"/>
                <a:cs typeface="Times New Roman"/>
              </a:rPr>
              <a:t>En cada ciclo de instrucción, el procesador accede a la memoria al menos una vez, para buscar la instrucción y accede una o mas veces para buscar los operandos y almacenar los resultados.</a:t>
            </a:r>
            <a:endParaRPr lang="es-AR" sz="2400">
              <a:solidFill>
                <a:srgbClr val="C00000"/>
              </a:solidFill>
              <a:latin typeface="CG Times"/>
              <a:ea typeface="Times New Roman"/>
              <a:cs typeface="Times New Roman"/>
            </a:endParaRPr>
          </a:p>
          <a:p>
            <a:pPr marL="0" indent="0" algn="just">
              <a:buNone/>
            </a:pPr>
            <a:r>
              <a:rPr lang="es-AR">
                <a:solidFill>
                  <a:srgbClr val="C00000"/>
                </a:solidFill>
                <a:latin typeface="Arial"/>
                <a:ea typeface="Times New Roman"/>
                <a:cs typeface="Times New Roman"/>
              </a:rPr>
              <a:t> </a:t>
            </a:r>
            <a:endParaRPr lang="es-AR" sz="2400">
              <a:solidFill>
                <a:srgbClr val="C00000"/>
              </a:solidFill>
              <a:latin typeface="CG Times"/>
              <a:ea typeface="Times New Roman"/>
              <a:cs typeface="Times New Roman"/>
            </a:endParaRPr>
          </a:p>
          <a:p>
            <a:pPr marL="0" indent="0" algn="just">
              <a:buNone/>
            </a:pPr>
            <a:r>
              <a:rPr lang="es-AR">
                <a:solidFill>
                  <a:srgbClr val="C00000"/>
                </a:solidFill>
                <a:latin typeface="Arial"/>
                <a:ea typeface="Times New Roman"/>
                <a:cs typeface="Times New Roman"/>
              </a:rPr>
              <a:t>La tasa a la cual el procesador puede ejecutar las instrucciones esta claramente limitada por el tiempo de ciclo de la memoria (el tiempo que toma leer una palabra o escribir una palabra en memoria).</a:t>
            </a:r>
            <a:endParaRPr lang="es-AR" sz="2400">
              <a:solidFill>
                <a:srgbClr val="C00000"/>
              </a:solidFill>
              <a:latin typeface="CG Times"/>
              <a:ea typeface="Times New Roman"/>
              <a:cs typeface="Times New Roman"/>
            </a:endParaRPr>
          </a:p>
          <a:p>
            <a:pPr marL="0" indent="0" algn="just">
              <a:buNone/>
            </a:pPr>
            <a:endParaRPr lang="es-AR"/>
          </a:p>
        </p:txBody>
      </p:sp>
    </p:spTree>
    <p:extLst>
      <p:ext uri="{BB962C8B-B14F-4D97-AF65-F5344CB8AC3E}">
        <p14:creationId xmlns:p14="http://schemas.microsoft.com/office/powerpoint/2010/main" val="217193633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695400" y="476672"/>
            <a:ext cx="10848528" cy="5400675"/>
          </a:xfrm>
        </p:spPr>
        <p:txBody>
          <a:bodyPr>
            <a:normAutofit fontScale="92500" lnSpcReduction="20000"/>
          </a:bodyPr>
          <a:lstStyle/>
          <a:p>
            <a:pPr marL="0" indent="0" algn="just">
              <a:buNone/>
            </a:pPr>
            <a:r>
              <a:rPr lang="es-AR" sz="2900">
                <a:latin typeface="Arial"/>
                <a:ea typeface="Times New Roman"/>
                <a:cs typeface="Times New Roman"/>
              </a:rPr>
              <a:t>La velocidad del procesador ha incrementado mas rápido que la velocidad de la memoria principal.</a:t>
            </a:r>
            <a:endParaRPr lang="es-AR" sz="2900">
              <a:latin typeface="CG Times"/>
              <a:ea typeface="Times New Roman"/>
              <a:cs typeface="Times New Roman"/>
            </a:endParaRPr>
          </a:p>
          <a:p>
            <a:pPr marL="0" indent="0" algn="just">
              <a:buNone/>
            </a:pPr>
            <a:r>
              <a:rPr lang="es-AR" sz="2900">
                <a:latin typeface="Arial"/>
                <a:ea typeface="Times New Roman"/>
                <a:cs typeface="Times New Roman"/>
              </a:rPr>
              <a:t> </a:t>
            </a:r>
            <a:endParaRPr lang="es-AR" sz="2900">
              <a:latin typeface="CG Times"/>
              <a:ea typeface="Times New Roman"/>
              <a:cs typeface="Times New Roman"/>
            </a:endParaRPr>
          </a:p>
          <a:p>
            <a:pPr marL="0" indent="0" algn="just">
              <a:buNone/>
            </a:pPr>
            <a:r>
              <a:rPr lang="es-AR" sz="2900">
                <a:latin typeface="Arial"/>
                <a:ea typeface="Times New Roman"/>
                <a:cs typeface="Times New Roman"/>
              </a:rPr>
              <a:t>Hay un compromiso entre velocidad, costo y tamaño. </a:t>
            </a:r>
            <a:endParaRPr lang="es-AR" sz="2900">
              <a:latin typeface="CG Times"/>
              <a:ea typeface="Times New Roman"/>
              <a:cs typeface="Times New Roman"/>
            </a:endParaRPr>
          </a:p>
          <a:p>
            <a:pPr marL="0" indent="0" algn="just">
              <a:buNone/>
            </a:pPr>
            <a:r>
              <a:rPr lang="es-AR" sz="2900">
                <a:latin typeface="Arial"/>
                <a:ea typeface="Times New Roman"/>
                <a:cs typeface="Times New Roman"/>
              </a:rPr>
              <a:t> </a:t>
            </a:r>
            <a:endParaRPr lang="es-AR" sz="2900">
              <a:latin typeface="CG Times"/>
              <a:ea typeface="Times New Roman"/>
              <a:cs typeface="Times New Roman"/>
            </a:endParaRPr>
          </a:p>
          <a:p>
            <a:pPr marL="0" indent="0" algn="just">
              <a:buNone/>
            </a:pPr>
            <a:r>
              <a:rPr lang="es-AR" sz="2900">
                <a:latin typeface="Arial"/>
                <a:ea typeface="Times New Roman"/>
                <a:cs typeface="Times New Roman"/>
              </a:rPr>
              <a:t>Sería ideal que la memoria principal se construya con la misma tecnología que los registros internos del procesador, dándoles a los ciclos de la memoria tiempos comparables a los tiempos del ciclo del procesador. Esto ha sido siempre muy caro. </a:t>
            </a:r>
            <a:endParaRPr lang="es-AR" sz="2900">
              <a:latin typeface="CG Times"/>
              <a:ea typeface="Times New Roman"/>
              <a:cs typeface="Times New Roman"/>
            </a:endParaRPr>
          </a:p>
          <a:p>
            <a:pPr marL="0" indent="0" algn="just">
              <a:buNone/>
            </a:pPr>
            <a:r>
              <a:rPr lang="es-AR" sz="2900">
                <a:latin typeface="Arial"/>
                <a:ea typeface="Times New Roman"/>
                <a:cs typeface="Times New Roman"/>
              </a:rPr>
              <a:t> </a:t>
            </a:r>
            <a:endParaRPr lang="es-AR" sz="2900">
              <a:latin typeface="CG Times"/>
              <a:ea typeface="Times New Roman"/>
              <a:cs typeface="Times New Roman"/>
            </a:endParaRPr>
          </a:p>
          <a:p>
            <a:pPr marL="0" indent="0" algn="just">
              <a:buNone/>
            </a:pPr>
            <a:r>
              <a:rPr lang="es-AR" sz="2900">
                <a:solidFill>
                  <a:srgbClr val="C00000"/>
                </a:solidFill>
                <a:latin typeface="Arial"/>
                <a:ea typeface="Times New Roman"/>
                <a:cs typeface="Times New Roman"/>
              </a:rPr>
              <a:t>La solución es explotar el principio de localidad y proveer de una pequeña y rápida memoria entre el procesador y la memoria principal (cache)</a:t>
            </a:r>
            <a:endParaRPr lang="es-AR" sz="2900">
              <a:solidFill>
                <a:srgbClr val="C00000"/>
              </a:solidFill>
              <a:latin typeface="CG Times"/>
              <a:ea typeface="Times New Roman"/>
              <a:cs typeface="Times New Roman"/>
            </a:endParaRPr>
          </a:p>
          <a:p>
            <a:pPr marL="0" indent="0" algn="just">
              <a:buNone/>
            </a:pPr>
            <a:r>
              <a:rPr lang="es-AR" sz="2900">
                <a:latin typeface="Arial"/>
                <a:ea typeface="Times New Roman"/>
                <a:cs typeface="Times New Roman"/>
              </a:rPr>
              <a:t> </a:t>
            </a:r>
            <a:endParaRPr lang="es-AR" sz="2900">
              <a:latin typeface="CG Times"/>
              <a:ea typeface="Times New Roman"/>
              <a:cs typeface="Times New Roman"/>
            </a:endParaRPr>
          </a:p>
          <a:p>
            <a:endParaRPr lang="es-AR"/>
          </a:p>
        </p:txBody>
      </p:sp>
    </p:spTree>
    <p:extLst>
      <p:ext uri="{BB962C8B-B14F-4D97-AF65-F5344CB8AC3E}">
        <p14:creationId xmlns:p14="http://schemas.microsoft.com/office/powerpoint/2010/main" val="417909059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551384" y="764704"/>
            <a:ext cx="10945216" cy="5113337"/>
          </a:xfrm>
        </p:spPr>
        <p:txBody>
          <a:bodyPr>
            <a:normAutofit fontScale="92500" lnSpcReduction="10000"/>
          </a:bodyPr>
          <a:lstStyle/>
          <a:p>
            <a:pPr marL="0" indent="0" algn="just">
              <a:buNone/>
            </a:pPr>
            <a:r>
              <a:rPr lang="es-AR">
                <a:latin typeface="Arial"/>
                <a:ea typeface="Times New Roman"/>
                <a:cs typeface="Times New Roman"/>
              </a:rPr>
              <a:t>El cache contiene una copia de la memoria principal</a:t>
            </a:r>
          </a:p>
          <a:p>
            <a:pPr marL="0" indent="0" algn="just">
              <a:buNone/>
            </a:pPr>
            <a:endParaRPr lang="es-AR">
              <a:latin typeface="Arial"/>
              <a:ea typeface="Times New Roman"/>
              <a:cs typeface="Times New Roman"/>
            </a:endParaRPr>
          </a:p>
          <a:p>
            <a:pPr marL="0" indent="0" algn="just">
              <a:buNone/>
            </a:pPr>
            <a:r>
              <a:rPr lang="es-AR">
                <a:latin typeface="Arial"/>
                <a:ea typeface="Times New Roman"/>
                <a:cs typeface="Times New Roman"/>
              </a:rPr>
              <a:t>Cuando el procesador intenta leer una palabra de la memoria chequea para ver si está en la memoria cache. </a:t>
            </a:r>
            <a:endParaRPr lang="es-AR" sz="2400">
              <a:latin typeface="CG Times"/>
              <a:ea typeface="Times New Roman"/>
              <a:cs typeface="Times New Roman"/>
            </a:endParaRPr>
          </a:p>
          <a:p>
            <a:pPr marL="0" indent="0" algn="just">
              <a:buNone/>
            </a:pPr>
            <a:r>
              <a:rPr lang="es-AR">
                <a:latin typeface="Arial"/>
                <a:ea typeface="Times New Roman"/>
                <a:cs typeface="Times New Roman"/>
              </a:rPr>
              <a:t> </a:t>
            </a:r>
            <a:endParaRPr lang="es-AR" sz="2400">
              <a:latin typeface="CG Times"/>
              <a:ea typeface="Times New Roman"/>
              <a:cs typeface="Times New Roman"/>
            </a:endParaRPr>
          </a:p>
          <a:p>
            <a:pPr marL="0" indent="0" algn="just">
              <a:buNone/>
            </a:pPr>
            <a:r>
              <a:rPr lang="es-AR">
                <a:latin typeface="Arial"/>
                <a:ea typeface="Times New Roman"/>
                <a:cs typeface="Times New Roman"/>
              </a:rPr>
              <a:t>Sino está en el cache,  entonces se lee un bloque de la memoria principal y se lo pone en el cache, para luego pasar la palabra buscada desde el cache al procesador.</a:t>
            </a:r>
            <a:endParaRPr lang="es-AR" sz="2400">
              <a:latin typeface="CG Times"/>
              <a:ea typeface="Times New Roman"/>
              <a:cs typeface="Times New Roman"/>
            </a:endParaRPr>
          </a:p>
          <a:p>
            <a:pPr marL="0" indent="0" algn="just">
              <a:buNone/>
            </a:pPr>
            <a:r>
              <a:rPr lang="es-AR">
                <a:latin typeface="Arial"/>
                <a:ea typeface="Times New Roman"/>
                <a:cs typeface="Times New Roman"/>
              </a:rPr>
              <a:t> </a:t>
            </a:r>
            <a:endParaRPr lang="es-AR" sz="2400">
              <a:latin typeface="CG Times"/>
              <a:ea typeface="Times New Roman"/>
              <a:cs typeface="Times New Roman"/>
            </a:endParaRPr>
          </a:p>
          <a:p>
            <a:pPr marL="0" indent="0" algn="just">
              <a:buNone/>
            </a:pPr>
            <a:r>
              <a:rPr lang="es-AR">
                <a:solidFill>
                  <a:srgbClr val="C00000"/>
                </a:solidFill>
                <a:latin typeface="Arial"/>
                <a:ea typeface="Times New Roman"/>
                <a:cs typeface="Times New Roman"/>
              </a:rPr>
              <a:t>Debido al principio de localidad, cuando se lee un bloque de datos en el cache para satisfacer una referencia de memoria, es probable que muchas referencias futuras se encuentren en el cache en el mismo bloque.</a:t>
            </a:r>
            <a:endParaRPr lang="es-AR" sz="2400">
              <a:solidFill>
                <a:srgbClr val="C00000"/>
              </a:solidFill>
              <a:latin typeface="CG Times"/>
              <a:ea typeface="Times New Roman"/>
              <a:cs typeface="Times New Roman"/>
            </a:endParaRPr>
          </a:p>
          <a:p>
            <a:endParaRPr lang="es-AR"/>
          </a:p>
        </p:txBody>
      </p:sp>
    </p:spTree>
    <p:extLst>
      <p:ext uri="{BB962C8B-B14F-4D97-AF65-F5344CB8AC3E}">
        <p14:creationId xmlns:p14="http://schemas.microsoft.com/office/powerpoint/2010/main" val="113792549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2376488" y="547688"/>
            <a:ext cx="7439025" cy="5762625"/>
          </a:xfrm>
          <a:prstGeom prst="rect">
            <a:avLst/>
          </a:prstGeom>
        </p:spPr>
      </p:pic>
    </p:spTree>
    <p:extLst>
      <p:ext uri="{BB962C8B-B14F-4D97-AF65-F5344CB8AC3E}">
        <p14:creationId xmlns:p14="http://schemas.microsoft.com/office/powerpoint/2010/main" val="72633846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639616" y="476673"/>
            <a:ext cx="7537648" cy="5468891"/>
          </a:xfrm>
          <a:prstGeom prst="rect">
            <a:avLst/>
          </a:prstGeom>
        </p:spPr>
      </p:pic>
    </p:spTree>
    <p:extLst>
      <p:ext uri="{BB962C8B-B14F-4D97-AF65-F5344CB8AC3E}">
        <p14:creationId xmlns:p14="http://schemas.microsoft.com/office/powerpoint/2010/main" val="211142924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695400" y="404664"/>
            <a:ext cx="11017597" cy="5400675"/>
          </a:xfrm>
        </p:spPr>
        <p:txBody>
          <a:bodyPr>
            <a:normAutofit fontScale="85000" lnSpcReduction="20000"/>
          </a:bodyPr>
          <a:lstStyle/>
          <a:p>
            <a:pPr marL="0" indent="0" algn="just">
              <a:buNone/>
            </a:pPr>
            <a:r>
              <a:rPr lang="es-AR" sz="3400">
                <a:latin typeface="Arial"/>
                <a:ea typeface="Times New Roman"/>
                <a:cs typeface="Times New Roman"/>
              </a:rPr>
              <a:t>Observando la estructura del cache/memoria principal podemos decir:</a:t>
            </a:r>
            <a:endParaRPr lang="es-AR" sz="3400">
              <a:latin typeface="CG Times"/>
              <a:ea typeface="Times New Roman"/>
              <a:cs typeface="Times New Roman"/>
            </a:endParaRPr>
          </a:p>
          <a:p>
            <a:pPr marL="0" indent="0" algn="just">
              <a:buNone/>
            </a:pPr>
            <a:r>
              <a:rPr lang="es-AR" sz="3400">
                <a:latin typeface="Arial"/>
                <a:ea typeface="Times New Roman"/>
                <a:cs typeface="Times New Roman"/>
              </a:rPr>
              <a:t> </a:t>
            </a:r>
            <a:endParaRPr lang="es-AR" sz="3400">
              <a:latin typeface="CG Times"/>
              <a:ea typeface="Times New Roman"/>
              <a:cs typeface="Times New Roman"/>
            </a:endParaRPr>
          </a:p>
          <a:p>
            <a:pPr marL="0" indent="0" algn="just">
              <a:buNone/>
            </a:pPr>
            <a:r>
              <a:rPr lang="es-AR" sz="3400">
                <a:latin typeface="Arial"/>
                <a:ea typeface="Times New Roman"/>
                <a:cs typeface="Times New Roman"/>
              </a:rPr>
              <a:t>La memoria principal consiste en 2^n palabras direccionables. Cada palabra tiene una única dirección de n bits </a:t>
            </a:r>
            <a:endParaRPr lang="es-AR" sz="3400">
              <a:latin typeface="CG Times"/>
              <a:ea typeface="Times New Roman"/>
              <a:cs typeface="Times New Roman"/>
            </a:endParaRPr>
          </a:p>
          <a:p>
            <a:pPr marL="0" indent="0" algn="just">
              <a:buNone/>
            </a:pPr>
            <a:r>
              <a:rPr lang="es-AR" sz="3400">
                <a:latin typeface="Arial"/>
                <a:ea typeface="Times New Roman"/>
                <a:cs typeface="Times New Roman"/>
              </a:rPr>
              <a:t> </a:t>
            </a:r>
            <a:endParaRPr lang="es-AR" sz="3400">
              <a:latin typeface="CG Times"/>
              <a:ea typeface="Times New Roman"/>
              <a:cs typeface="Times New Roman"/>
            </a:endParaRPr>
          </a:p>
          <a:p>
            <a:pPr marL="0" indent="0" algn="just">
              <a:buNone/>
            </a:pPr>
            <a:r>
              <a:rPr lang="es-AR" sz="3400">
                <a:latin typeface="Arial"/>
                <a:ea typeface="Times New Roman"/>
                <a:cs typeface="Times New Roman"/>
              </a:rPr>
              <a:t>Por propósito de </a:t>
            </a:r>
            <a:r>
              <a:rPr lang="es-AR" sz="3400" b="1">
                <a:latin typeface="Arial"/>
                <a:ea typeface="Times New Roman"/>
                <a:cs typeface="Times New Roman"/>
              </a:rPr>
              <a:t>mapeo</a:t>
            </a:r>
            <a:r>
              <a:rPr lang="es-AR" sz="3400">
                <a:latin typeface="Arial"/>
                <a:ea typeface="Times New Roman"/>
                <a:cs typeface="Times New Roman"/>
              </a:rPr>
              <a:t>, se considera a la memoria como un número de bloques de K palabras cada uno. </a:t>
            </a:r>
            <a:endParaRPr lang="es-AR" sz="3400">
              <a:latin typeface="CG Times"/>
              <a:ea typeface="Times New Roman"/>
              <a:cs typeface="Times New Roman"/>
            </a:endParaRPr>
          </a:p>
          <a:p>
            <a:pPr marL="0" indent="0" algn="just">
              <a:buNone/>
            </a:pPr>
            <a:r>
              <a:rPr lang="es-AR" sz="3400">
                <a:latin typeface="Arial"/>
                <a:ea typeface="Times New Roman"/>
                <a:cs typeface="Times New Roman"/>
              </a:rPr>
              <a:t> </a:t>
            </a:r>
            <a:endParaRPr lang="es-AR" sz="3400">
              <a:latin typeface="CG Times"/>
              <a:ea typeface="Times New Roman"/>
              <a:cs typeface="Times New Roman"/>
            </a:endParaRPr>
          </a:p>
          <a:p>
            <a:pPr marL="0" indent="0" algn="just">
              <a:buNone/>
            </a:pPr>
            <a:r>
              <a:rPr lang="es-AR" sz="3400">
                <a:latin typeface="Arial"/>
                <a:ea typeface="Times New Roman"/>
                <a:cs typeface="Times New Roman"/>
              </a:rPr>
              <a:t>M=2^n/K bloques</a:t>
            </a:r>
            <a:endParaRPr lang="es-AR" sz="3400">
              <a:latin typeface="CG Times"/>
              <a:ea typeface="Times New Roman"/>
              <a:cs typeface="Times New Roman"/>
            </a:endParaRPr>
          </a:p>
          <a:p>
            <a:pPr marL="0" indent="0" algn="just">
              <a:buNone/>
            </a:pPr>
            <a:r>
              <a:rPr lang="es-AR" sz="3400">
                <a:latin typeface="Arial"/>
                <a:ea typeface="Times New Roman"/>
                <a:cs typeface="Times New Roman"/>
              </a:rPr>
              <a:t> </a:t>
            </a:r>
            <a:endParaRPr lang="es-AR" sz="3400">
              <a:latin typeface="CG Times"/>
              <a:ea typeface="Times New Roman"/>
              <a:cs typeface="Times New Roman"/>
            </a:endParaRPr>
          </a:p>
          <a:p>
            <a:pPr marL="0" indent="0" algn="just">
              <a:buNone/>
            </a:pPr>
            <a:r>
              <a:rPr lang="es-AR" sz="3400">
                <a:latin typeface="Arial"/>
                <a:ea typeface="Times New Roman"/>
                <a:cs typeface="Times New Roman"/>
              </a:rPr>
              <a:t>El cache consiste de C “</a:t>
            </a:r>
            <a:r>
              <a:rPr lang="es-AR" sz="3400" b="1" err="1">
                <a:latin typeface="Arial"/>
                <a:ea typeface="Times New Roman"/>
                <a:cs typeface="Times New Roman"/>
              </a:rPr>
              <a:t>Lines</a:t>
            </a:r>
            <a:r>
              <a:rPr lang="es-AR" sz="3400">
                <a:latin typeface="Arial"/>
                <a:ea typeface="Times New Roman"/>
                <a:cs typeface="Times New Roman"/>
              </a:rPr>
              <a:t>” (Lineas) de K palabras cada uno.  Siendo C&lt;&lt;M</a:t>
            </a:r>
            <a:endParaRPr lang="es-AR" sz="3400">
              <a:latin typeface="CG Times"/>
              <a:ea typeface="Times New Roman"/>
              <a:cs typeface="Times New Roman"/>
            </a:endParaRPr>
          </a:p>
          <a:p>
            <a:endParaRPr lang="es-AR"/>
          </a:p>
        </p:txBody>
      </p:sp>
    </p:spTree>
    <p:extLst>
      <p:ext uri="{BB962C8B-B14F-4D97-AF65-F5344CB8AC3E}">
        <p14:creationId xmlns:p14="http://schemas.microsoft.com/office/powerpoint/2010/main" val="325095416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695400" y="620688"/>
            <a:ext cx="10369152" cy="5545138"/>
          </a:xfrm>
        </p:spPr>
        <p:txBody>
          <a:bodyPr>
            <a:normAutofit/>
          </a:bodyPr>
          <a:lstStyle/>
          <a:p>
            <a:pPr marL="0" indent="0" algn="just">
              <a:buNone/>
            </a:pPr>
            <a:r>
              <a:rPr lang="es-AR" sz="2800">
                <a:solidFill>
                  <a:prstClr val="black"/>
                </a:solidFill>
                <a:latin typeface="Arial" pitchFamily="34" charset="0"/>
                <a:ea typeface="Times New Roman"/>
                <a:cs typeface="Arial" pitchFamily="34" charset="0"/>
              </a:rPr>
              <a:t>Se transfiere el bloque de memoria a uno de los Lines (Líneas) del cache.</a:t>
            </a:r>
          </a:p>
          <a:p>
            <a:pPr marL="0" indent="0" algn="just">
              <a:buNone/>
            </a:pPr>
            <a:endParaRPr lang="es-AR" sz="2800">
              <a:solidFill>
                <a:prstClr val="black"/>
              </a:solidFill>
              <a:latin typeface="Arial" pitchFamily="34" charset="0"/>
              <a:ea typeface="Times New Roman"/>
              <a:cs typeface="Arial" pitchFamily="34" charset="0"/>
            </a:endParaRPr>
          </a:p>
          <a:p>
            <a:pPr marL="0" indent="0" algn="just">
              <a:buNone/>
            </a:pPr>
            <a:r>
              <a:rPr lang="es-AR" sz="2800">
                <a:solidFill>
                  <a:prstClr val="black"/>
                </a:solidFill>
                <a:latin typeface="Arial" pitchFamily="34" charset="0"/>
                <a:ea typeface="Times New Roman"/>
                <a:cs typeface="Arial" pitchFamily="34" charset="0"/>
              </a:rPr>
              <a:t>Hay mas Bloques en memoria  que “Lines” (Líneas) en el caché, una única Line (Línea) no puede estar dedicada a un bloque particular  </a:t>
            </a:r>
          </a:p>
          <a:p>
            <a:pPr marL="0" indent="0" algn="just">
              <a:buNone/>
            </a:pPr>
            <a:endParaRPr lang="es-AR" sz="2800">
              <a:solidFill>
                <a:prstClr val="black"/>
              </a:solidFill>
              <a:latin typeface="Arial" pitchFamily="34" charset="0"/>
              <a:ea typeface="Times New Roman"/>
              <a:cs typeface="Arial" pitchFamily="34" charset="0"/>
            </a:endParaRPr>
          </a:p>
          <a:p>
            <a:pPr marL="0" indent="0" algn="just">
              <a:buNone/>
            </a:pPr>
            <a:r>
              <a:rPr lang="es-AR" sz="2800">
                <a:solidFill>
                  <a:prstClr val="black"/>
                </a:solidFill>
                <a:latin typeface="Arial" pitchFamily="34" charset="0"/>
                <a:ea typeface="Times New Roman"/>
                <a:cs typeface="Arial" pitchFamily="34" charset="0"/>
              </a:rPr>
              <a:t>Usualmente se usa un tag (etiqueta) para identificar cada bloque particular. El tag puede ser los bits de mayor orden de la dirección y refiere a todas las direcciones que empiezan con dicha secuencia de bits.</a:t>
            </a:r>
          </a:p>
          <a:p>
            <a:pPr marL="0" indent="0">
              <a:buNone/>
            </a:pPr>
            <a:endParaRPr lang="es-AR" sz="2400"/>
          </a:p>
        </p:txBody>
      </p:sp>
    </p:spTree>
    <p:extLst>
      <p:ext uri="{BB962C8B-B14F-4D97-AF65-F5344CB8AC3E}">
        <p14:creationId xmlns:p14="http://schemas.microsoft.com/office/powerpoint/2010/main" val="366628544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287689" y="168441"/>
            <a:ext cx="5760639" cy="6688327"/>
          </a:xfrm>
          <a:prstGeom prst="rect">
            <a:avLst/>
          </a:prstGeom>
        </p:spPr>
      </p:pic>
    </p:spTree>
    <p:extLst>
      <p:ext uri="{BB962C8B-B14F-4D97-AF65-F5344CB8AC3E}">
        <p14:creationId xmlns:p14="http://schemas.microsoft.com/office/powerpoint/2010/main" val="70598872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983432" y="548680"/>
            <a:ext cx="10225135" cy="647700"/>
          </a:xfrm>
        </p:spPr>
        <p:txBody>
          <a:bodyPr>
            <a:normAutofit fontScale="25000" lnSpcReduction="20000"/>
          </a:bodyPr>
          <a:lstStyle/>
          <a:p>
            <a:pPr marL="0" indent="0" algn="just">
              <a:lnSpc>
                <a:spcPct val="107000"/>
              </a:lnSpc>
              <a:spcAft>
                <a:spcPts val="800"/>
              </a:spcAft>
              <a:buNone/>
            </a:pPr>
            <a:r>
              <a:rPr lang="es-ES" sz="8000">
                <a:solidFill>
                  <a:prstClr val="black"/>
                </a:solidFill>
                <a:latin typeface="Arial" pitchFamily="34" charset="0"/>
                <a:ea typeface="Arial" pitchFamily="34" charset="0"/>
                <a:cs typeface="Times New Roman" panose="02020603050405020304" pitchFamily="18" charset="0"/>
              </a:rPr>
              <a:t>El cuadro muestra  Memorias de semiconductores de Accesos Aleatorio (</a:t>
            </a:r>
            <a:r>
              <a:rPr lang="es-ES" sz="8000">
                <a:solidFill>
                  <a:srgbClr val="C00000"/>
                </a:solidFill>
                <a:latin typeface="Arial" pitchFamily="34" charset="0"/>
                <a:ea typeface="Arial" pitchFamily="34" charset="0"/>
                <a:cs typeface="Times New Roman" panose="02020603050405020304" pitchFamily="18" charset="0"/>
              </a:rPr>
              <a:t>Random Access Memory  - RAM) </a:t>
            </a:r>
            <a:endParaRPr lang="es-ES" sz="8000">
              <a:latin typeface="Arial" pitchFamily="34" charset="0"/>
              <a:ea typeface="Arial" pitchFamily="34" charset="0"/>
              <a:cs typeface="Times New Roman" panose="02020603050405020304" pitchFamily="18" charset="0"/>
            </a:endParaRPr>
          </a:p>
          <a:p>
            <a:pPr marL="0" indent="0" algn="just">
              <a:lnSpc>
                <a:spcPct val="107000"/>
              </a:lnSpc>
              <a:spcAft>
                <a:spcPts val="800"/>
              </a:spcAft>
              <a:buNone/>
            </a:pPr>
            <a:endParaRPr lang="es-ES" sz="3800">
              <a:latin typeface="Arial" pitchFamily="34" charset="0"/>
              <a:ea typeface="Arial" pitchFamily="34" charset="0"/>
              <a:cs typeface="Times New Roman" panose="02020603050405020304" pitchFamily="18" charset="0"/>
            </a:endParaRPr>
          </a:p>
          <a:p>
            <a:pPr marL="0" indent="0" algn="just">
              <a:lnSpc>
                <a:spcPct val="107000"/>
              </a:lnSpc>
              <a:spcAft>
                <a:spcPts val="800"/>
              </a:spcAft>
              <a:buNone/>
            </a:pPr>
            <a:endParaRPr lang="es-ES" sz="3800">
              <a:latin typeface="Arial" pitchFamily="34" charset="0"/>
              <a:ea typeface="Arial" pitchFamily="34" charset="0"/>
              <a:cs typeface="Times New Roman" panose="02020603050405020304" pitchFamily="18" charset="0"/>
            </a:endParaRPr>
          </a:p>
          <a:p>
            <a:pPr marL="0" indent="0" algn="just">
              <a:lnSpc>
                <a:spcPct val="107000"/>
              </a:lnSpc>
              <a:spcAft>
                <a:spcPts val="800"/>
              </a:spcAft>
              <a:buNone/>
            </a:pPr>
            <a:endParaRPr lang="es-ES" sz="3800">
              <a:latin typeface="Arial" pitchFamily="34" charset="0"/>
              <a:ea typeface="Arial" pitchFamily="34" charset="0"/>
              <a:cs typeface="Times New Roman" panose="02020603050405020304" pitchFamily="18" charset="0"/>
            </a:endParaRPr>
          </a:p>
          <a:p>
            <a:pPr marL="0" indent="0">
              <a:buNone/>
            </a:pPr>
            <a:endParaRPr lang="es-AR"/>
          </a:p>
        </p:txBody>
      </p:sp>
      <p:pic>
        <p:nvPicPr>
          <p:cNvPr id="2" name="Imagen 1"/>
          <p:cNvPicPr>
            <a:picLocks noChangeAspect="1"/>
          </p:cNvPicPr>
          <p:nvPr/>
        </p:nvPicPr>
        <p:blipFill>
          <a:blip r:embed="rId2"/>
          <a:stretch>
            <a:fillRect/>
          </a:stretch>
        </p:blipFill>
        <p:spPr>
          <a:xfrm>
            <a:off x="2495601" y="1628801"/>
            <a:ext cx="7992887" cy="4763574"/>
          </a:xfrm>
          <a:prstGeom prst="rect">
            <a:avLst/>
          </a:prstGeom>
        </p:spPr>
      </p:pic>
    </p:spTree>
    <p:extLst>
      <p:ext uri="{BB962C8B-B14F-4D97-AF65-F5344CB8AC3E}">
        <p14:creationId xmlns:p14="http://schemas.microsoft.com/office/powerpoint/2010/main" val="155925805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chemeClr val="bg1"/>
            </a:gs>
            <a:gs pos="74000">
              <a:schemeClr val="bg1"/>
            </a:gs>
            <a:gs pos="83000">
              <a:schemeClr val="bg1"/>
            </a:gs>
            <a:gs pos="59612">
              <a:schemeClr val="bg1"/>
            </a:gs>
            <a:gs pos="100000">
              <a:schemeClr val="bg1"/>
            </a:gs>
          </a:gsLst>
          <a:lin ang="5400000" scaled="1"/>
        </a:gradFill>
        <a:effectLst/>
      </p:bgPr>
    </p:bg>
    <p:spTree>
      <p:nvGrpSpPr>
        <p:cNvPr id="1" name=""/>
        <p:cNvGrpSpPr/>
        <p:nvPr/>
      </p:nvGrpSpPr>
      <p:grpSpPr>
        <a:xfrm>
          <a:off x="0" y="0"/>
          <a:ext cx="0" cy="0"/>
          <a:chOff x="0" y="0"/>
          <a:chExt cx="0" cy="0"/>
        </a:xfrm>
      </p:grpSpPr>
      <p:sp>
        <p:nvSpPr>
          <p:cNvPr id="2" name="Rectángulo 1"/>
          <p:cNvSpPr/>
          <p:nvPr/>
        </p:nvSpPr>
        <p:spPr>
          <a:xfrm>
            <a:off x="759112" y="476672"/>
            <a:ext cx="10737488" cy="5262979"/>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MX" sz="2800">
                <a:latin typeface="Arial" pitchFamily="34" charset="0"/>
                <a:cs typeface="Arial" pitchFamily="34" charset="0"/>
              </a:rPr>
              <a:t>La Figura ilustra una operación de lectura. El procesador genera la dirección, </a:t>
            </a:r>
            <a:r>
              <a:rPr lang="es-MX" sz="2800" b="1">
                <a:latin typeface="Arial" pitchFamily="34" charset="0"/>
                <a:cs typeface="Arial" pitchFamily="34" charset="0"/>
              </a:rPr>
              <a:t>RA</a:t>
            </a:r>
            <a:r>
              <a:rPr lang="es-MX" sz="2800">
                <a:latin typeface="Arial" pitchFamily="34" charset="0"/>
                <a:cs typeface="Arial" pitchFamily="34" charset="0"/>
              </a:rPr>
              <a:t>, de una palabra a leer. </a:t>
            </a:r>
          </a:p>
          <a:p>
            <a:pPr algn="just"/>
            <a:r>
              <a:rPr lang="es-MX" sz="2800">
                <a:latin typeface="Arial" pitchFamily="34" charset="0"/>
                <a:cs typeface="Arial" pitchFamily="34" charset="0"/>
              </a:rPr>
              <a:t>Si la palabra está en la caché, es entregada al procesador. Si no, el bloque que contiene dicha palabra se carga en la caché, y la palabra después es llevada al procesador. </a:t>
            </a:r>
          </a:p>
          <a:p>
            <a:pPr algn="just"/>
            <a:r>
              <a:rPr lang="es-MX" sz="2800">
                <a:latin typeface="Arial" pitchFamily="34" charset="0"/>
                <a:cs typeface="Arial" pitchFamily="34" charset="0"/>
              </a:rPr>
              <a:t>La Figura indica cómo estas dos últimas operaciones se realizan en paralelo. </a:t>
            </a:r>
          </a:p>
          <a:p>
            <a:pPr algn="just"/>
            <a:r>
              <a:rPr lang="es-MX" sz="2800">
                <a:latin typeface="Arial" pitchFamily="34" charset="0"/>
                <a:cs typeface="Arial" pitchFamily="34" charset="0"/>
              </a:rPr>
              <a:t>La caché conecta con el procesador mediante líneas de datos, de control y de direcciones. Las líneas de datos y de direcciones conectan también con buffers de datos y de direcciones que las comunican con un bus del sistema a través del cual se accede a la memoria principal</a:t>
            </a:r>
            <a:endParaRPr lang="es-AR" sz="2800">
              <a:latin typeface="Arial" pitchFamily="34" charset="0"/>
              <a:cs typeface="Arial" pitchFamily="34" charset="0"/>
            </a:endParaRPr>
          </a:p>
        </p:txBody>
      </p:sp>
    </p:spTree>
    <p:extLst>
      <p:ext uri="{BB962C8B-B14F-4D97-AF65-F5344CB8AC3E}">
        <p14:creationId xmlns:p14="http://schemas.microsoft.com/office/powerpoint/2010/main" val="706435889"/>
      </p:ext>
    </p:extLst>
  </p:cSld>
  <p:clrMapOvr>
    <a:overrideClrMapping bg1="lt1" tx1="dk1" bg2="lt2" tx2="dk2" accent1="accent1" accent2="accent2" accent3="accent3" accent4="accent4" accent5="accent5" accent6="accent6" hlink="hlink" folHlink="folHlink"/>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999656" y="116633"/>
            <a:ext cx="6192688" cy="6625855"/>
          </a:xfrm>
          <a:prstGeom prst="rect">
            <a:avLst/>
          </a:prstGeom>
        </p:spPr>
      </p:pic>
    </p:spTree>
    <p:extLst>
      <p:ext uri="{BB962C8B-B14F-4D97-AF65-F5344CB8AC3E}">
        <p14:creationId xmlns:p14="http://schemas.microsoft.com/office/powerpoint/2010/main" val="321117583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39416" y="1484784"/>
            <a:ext cx="10513168" cy="2677656"/>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MX" sz="2800">
                <a:latin typeface="Arial" pitchFamily="34" charset="0"/>
                <a:cs typeface="Arial" pitchFamily="34" charset="0"/>
              </a:rPr>
              <a:t>Cuando ocurre un acierto de caché, los buffers de datos y de direcciones se inhabilitan, y la comunicación tiene lugar solo entre procesador y caché, sin tráfico en el bus. Cuando ocurre un fallo de caché, la dirección deseada se carga en el bus del sistema y el dato es llevado, a través del buffer de datos, tanto a la caché como al procesador. </a:t>
            </a:r>
            <a:endParaRPr lang="es-AR" sz="2800">
              <a:latin typeface="Arial" pitchFamily="34" charset="0"/>
              <a:cs typeface="Arial" pitchFamily="34" charset="0"/>
            </a:endParaRPr>
          </a:p>
        </p:txBody>
      </p:sp>
    </p:spTree>
    <p:extLst>
      <p:ext uri="{BB962C8B-B14F-4D97-AF65-F5344CB8AC3E}">
        <p14:creationId xmlns:p14="http://schemas.microsoft.com/office/powerpoint/2010/main" val="169463240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1847528" y="692696"/>
            <a:ext cx="8137525" cy="4516437"/>
          </a:xfrm>
        </p:spPr>
        <p:txBody>
          <a:bodyPr>
            <a:normAutofit fontScale="25000" lnSpcReduction="20000"/>
          </a:bodyPr>
          <a:lstStyle/>
          <a:p>
            <a:pPr marL="0" indent="0" algn="just">
              <a:buNone/>
            </a:pPr>
            <a:r>
              <a:rPr lang="es-AR" sz="8600">
                <a:latin typeface="Arial"/>
                <a:ea typeface="Times New Roman"/>
                <a:cs typeface="Times New Roman"/>
              </a:rPr>
              <a:t> </a:t>
            </a:r>
            <a:endParaRPr lang="es-AR" sz="8600">
              <a:latin typeface="CG Times"/>
              <a:ea typeface="Times New Roman"/>
              <a:cs typeface="Times New Roman"/>
            </a:endParaRPr>
          </a:p>
          <a:p>
            <a:pPr marL="0" indent="0" algn="just">
              <a:buNone/>
            </a:pPr>
            <a:r>
              <a:rPr lang="es-AR" sz="9600" b="1">
                <a:solidFill>
                  <a:srgbClr val="C00000"/>
                </a:solidFill>
                <a:latin typeface="Arial" pitchFamily="34" charset="0"/>
                <a:ea typeface="Times New Roman"/>
                <a:cs typeface="Arial" pitchFamily="34" charset="0"/>
              </a:rPr>
              <a:t>Elementos de diseño de la memoria caché:</a:t>
            </a:r>
          </a:p>
          <a:p>
            <a:pPr marL="0" indent="0" algn="just">
              <a:buNone/>
            </a:pPr>
            <a:endParaRPr lang="es-AR" sz="9600">
              <a:solidFill>
                <a:srgbClr val="C00000"/>
              </a:solidFill>
              <a:latin typeface="Arial" pitchFamily="34" charset="0"/>
              <a:ea typeface="Times New Roman"/>
              <a:cs typeface="Arial" pitchFamily="34" charset="0"/>
            </a:endParaRPr>
          </a:p>
          <a:p>
            <a:pPr algn="just">
              <a:buFont typeface="Wingdings" panose="05000000000000000000" pitchFamily="2" charset="2"/>
              <a:buChar char="Ø"/>
            </a:pPr>
            <a:r>
              <a:rPr lang="es-AR" sz="9600">
                <a:solidFill>
                  <a:srgbClr val="C00000"/>
                </a:solidFill>
                <a:latin typeface="Arial" pitchFamily="34" charset="0"/>
                <a:ea typeface="Times New Roman"/>
                <a:cs typeface="Arial" pitchFamily="34" charset="0"/>
              </a:rPr>
              <a:t>Direcciones del caché </a:t>
            </a:r>
            <a:r>
              <a:rPr lang="es-AR" sz="9600">
                <a:latin typeface="Arial" pitchFamily="34" charset="0"/>
                <a:ea typeface="Times New Roman"/>
                <a:cs typeface="Arial" pitchFamily="34" charset="0"/>
              </a:rPr>
              <a:t>(Caché Addresses)</a:t>
            </a:r>
          </a:p>
          <a:p>
            <a:pPr lvl="0" algn="just">
              <a:buFont typeface="Wingdings" panose="05000000000000000000" pitchFamily="2" charset="2"/>
              <a:buChar char="Ø"/>
            </a:pPr>
            <a:r>
              <a:rPr lang="es-AR" sz="9600">
                <a:solidFill>
                  <a:srgbClr val="C00000"/>
                </a:solidFill>
                <a:latin typeface="Arial" pitchFamily="34" charset="0"/>
                <a:ea typeface="Times New Roman"/>
                <a:cs typeface="Arial" pitchFamily="34" charset="0"/>
              </a:rPr>
              <a:t>Longitud</a:t>
            </a:r>
            <a:r>
              <a:rPr lang="es-AR" sz="9600">
                <a:latin typeface="Arial" pitchFamily="34" charset="0"/>
                <a:ea typeface="Times New Roman"/>
                <a:cs typeface="Arial" pitchFamily="34" charset="0"/>
              </a:rPr>
              <a:t> (caché size)</a:t>
            </a:r>
          </a:p>
          <a:p>
            <a:pPr lvl="0" algn="just">
              <a:buFont typeface="Wingdings" panose="05000000000000000000" pitchFamily="2" charset="2"/>
              <a:buChar char="Ø"/>
            </a:pPr>
            <a:r>
              <a:rPr lang="es-AR" sz="9600">
                <a:solidFill>
                  <a:srgbClr val="C00000"/>
                </a:solidFill>
                <a:latin typeface="Arial" pitchFamily="34" charset="0"/>
                <a:ea typeface="Times New Roman"/>
                <a:cs typeface="Arial" pitchFamily="34" charset="0"/>
              </a:rPr>
              <a:t>Función de Mapeo de direcciones </a:t>
            </a:r>
            <a:r>
              <a:rPr lang="es-AR" sz="9600">
                <a:latin typeface="Arial" pitchFamily="34" charset="0"/>
                <a:ea typeface="Times New Roman"/>
                <a:cs typeface="Arial" pitchFamily="34" charset="0"/>
              </a:rPr>
              <a:t>(Mapping Function) </a:t>
            </a:r>
          </a:p>
          <a:p>
            <a:pPr lvl="0" algn="just">
              <a:buFont typeface="Wingdings" panose="05000000000000000000" pitchFamily="2" charset="2"/>
              <a:buChar char="Ø"/>
            </a:pPr>
            <a:r>
              <a:rPr lang="es-AR" sz="9600">
                <a:solidFill>
                  <a:srgbClr val="C00000"/>
                </a:solidFill>
                <a:latin typeface="Arial" pitchFamily="34" charset="0"/>
                <a:ea typeface="Times New Roman"/>
                <a:cs typeface="Arial" pitchFamily="34" charset="0"/>
              </a:rPr>
              <a:t>Algoritmo de reemplazo  </a:t>
            </a:r>
            <a:r>
              <a:rPr lang="es-AR" sz="9600">
                <a:latin typeface="Arial" pitchFamily="34" charset="0"/>
                <a:ea typeface="Times New Roman"/>
                <a:cs typeface="Arial" pitchFamily="34" charset="0"/>
              </a:rPr>
              <a:t>(Replacement Algorithm)</a:t>
            </a:r>
          </a:p>
          <a:p>
            <a:pPr lvl="0" algn="just">
              <a:buFont typeface="Wingdings" panose="05000000000000000000" pitchFamily="2" charset="2"/>
              <a:buChar char="Ø"/>
            </a:pPr>
            <a:r>
              <a:rPr lang="es-AR" sz="9600">
                <a:solidFill>
                  <a:srgbClr val="C00000"/>
                </a:solidFill>
                <a:latin typeface="Arial" pitchFamily="34" charset="0"/>
                <a:ea typeface="Times New Roman"/>
                <a:cs typeface="Arial" pitchFamily="34" charset="0"/>
              </a:rPr>
              <a:t>Política de escritura </a:t>
            </a:r>
            <a:r>
              <a:rPr lang="es-AR" sz="9600">
                <a:latin typeface="Arial" pitchFamily="34" charset="0"/>
                <a:ea typeface="Times New Roman"/>
                <a:cs typeface="Arial" pitchFamily="34" charset="0"/>
              </a:rPr>
              <a:t>(Write Policy)</a:t>
            </a:r>
          </a:p>
          <a:p>
            <a:pPr lvl="0" algn="just">
              <a:buFont typeface="Wingdings" panose="05000000000000000000" pitchFamily="2" charset="2"/>
              <a:buChar char="Ø"/>
            </a:pPr>
            <a:r>
              <a:rPr lang="es-AR" sz="9600">
                <a:solidFill>
                  <a:srgbClr val="C00000"/>
                </a:solidFill>
                <a:latin typeface="Arial" pitchFamily="34" charset="0"/>
                <a:ea typeface="Times New Roman"/>
                <a:cs typeface="Arial" pitchFamily="34" charset="0"/>
              </a:rPr>
              <a:t>Tamaño de la linea  </a:t>
            </a:r>
            <a:r>
              <a:rPr lang="es-AR" sz="9600">
                <a:latin typeface="Arial" pitchFamily="34" charset="0"/>
                <a:ea typeface="Times New Roman"/>
                <a:cs typeface="Arial" pitchFamily="34" charset="0"/>
              </a:rPr>
              <a:t>(line size)</a:t>
            </a:r>
          </a:p>
          <a:p>
            <a:pPr lvl="0" algn="just">
              <a:buFont typeface="Wingdings" panose="05000000000000000000" pitchFamily="2" charset="2"/>
              <a:buChar char="Ø"/>
            </a:pPr>
            <a:r>
              <a:rPr lang="es-AR" sz="9600">
                <a:solidFill>
                  <a:srgbClr val="C00000"/>
                </a:solidFill>
                <a:latin typeface="Arial" pitchFamily="34" charset="0"/>
                <a:ea typeface="Times New Roman"/>
                <a:cs typeface="Arial" pitchFamily="34" charset="0"/>
              </a:rPr>
              <a:t>Número de niveles </a:t>
            </a:r>
            <a:r>
              <a:rPr lang="es-AR" sz="9600">
                <a:latin typeface="Arial" pitchFamily="34" charset="0"/>
                <a:ea typeface="Times New Roman"/>
                <a:cs typeface="Arial" pitchFamily="34" charset="0"/>
              </a:rPr>
              <a:t>(Number fo caches)</a:t>
            </a:r>
          </a:p>
          <a:p>
            <a:pPr lvl="0" algn="just">
              <a:buFont typeface="Wingdings" panose="05000000000000000000" pitchFamily="2" charset="2"/>
              <a:buChar char="Ø"/>
            </a:pPr>
            <a:endParaRPr lang="es-AR" sz="7400">
              <a:solidFill>
                <a:srgbClr val="C00000"/>
              </a:solidFill>
              <a:latin typeface="Arial" pitchFamily="34" charset="0"/>
              <a:ea typeface="Times New Roman"/>
              <a:cs typeface="Arial" pitchFamily="34" charset="0"/>
            </a:endParaRPr>
          </a:p>
          <a:p>
            <a:pPr marL="0" indent="0" algn="just">
              <a:buNone/>
            </a:pPr>
            <a:r>
              <a:rPr lang="es-AR" sz="7400">
                <a:latin typeface="Arial" pitchFamily="34" charset="0"/>
                <a:ea typeface="Times New Roman"/>
                <a:cs typeface="Arial" pitchFamily="34" charset="0"/>
              </a:rPr>
              <a:t> </a:t>
            </a:r>
          </a:p>
          <a:p>
            <a:endParaRPr lang="es-AR"/>
          </a:p>
        </p:txBody>
      </p:sp>
    </p:spTree>
    <p:extLst>
      <p:ext uri="{BB962C8B-B14F-4D97-AF65-F5344CB8AC3E}">
        <p14:creationId xmlns:p14="http://schemas.microsoft.com/office/powerpoint/2010/main" val="121731933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919536" y="908720"/>
            <a:ext cx="8604262" cy="4803422"/>
          </a:xfrm>
          <a:prstGeom prst="rect">
            <a:avLst/>
          </a:prstGeom>
        </p:spPr>
      </p:pic>
    </p:spTree>
    <p:extLst>
      <p:ext uri="{BB962C8B-B14F-4D97-AF65-F5344CB8AC3E}">
        <p14:creationId xmlns:p14="http://schemas.microsoft.com/office/powerpoint/2010/main" val="1542524157"/>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055440" y="404664"/>
            <a:ext cx="10153128" cy="5970865"/>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spcBef>
                <a:spcPct val="20000"/>
              </a:spcBef>
              <a:buFont typeface="Wingdings" panose="05000000000000000000" pitchFamily="2" charset="2"/>
              <a:buChar char="Ø"/>
            </a:pPr>
            <a:r>
              <a:rPr lang="es-AR" sz="2800">
                <a:solidFill>
                  <a:srgbClr val="C00000"/>
                </a:solidFill>
                <a:latin typeface="Arial" pitchFamily="34" charset="0"/>
                <a:ea typeface="Times New Roman"/>
                <a:cs typeface="Arial" pitchFamily="34" charset="0"/>
              </a:rPr>
              <a:t>Direcciones del caché </a:t>
            </a:r>
            <a:r>
              <a:rPr lang="es-AR" sz="2800">
                <a:solidFill>
                  <a:prstClr val="black"/>
                </a:solidFill>
                <a:latin typeface="Arial" pitchFamily="34" charset="0"/>
                <a:ea typeface="Times New Roman"/>
                <a:cs typeface="Arial" pitchFamily="34" charset="0"/>
              </a:rPr>
              <a:t>(Caché Addresses)</a:t>
            </a:r>
          </a:p>
          <a:p>
            <a:pPr algn="just"/>
            <a:endParaRPr lang="en-US">
              <a:latin typeface="Arial" pitchFamily="34" charset="0"/>
              <a:cs typeface="Arial" pitchFamily="34" charset="0"/>
            </a:endParaRPr>
          </a:p>
          <a:p>
            <a:pPr algn="just"/>
            <a:endParaRPr lang="en-US" sz="2400">
              <a:latin typeface="Arial" pitchFamily="34" charset="0"/>
              <a:cs typeface="Arial" pitchFamily="34" charset="0"/>
            </a:endParaRPr>
          </a:p>
          <a:p>
            <a:pPr algn="just"/>
            <a:r>
              <a:rPr lang="es-ES" sz="2400">
                <a:latin typeface="Arial" pitchFamily="34" charset="0"/>
                <a:cs typeface="Arial" pitchFamily="34" charset="0"/>
              </a:rPr>
              <a:t>Cuando se utiliza memoria virtual, los campos de dirección de las instrucciones de la máquina contienen direcciones virtuales. </a:t>
            </a:r>
          </a:p>
          <a:p>
            <a:pPr algn="just"/>
            <a:r>
              <a:rPr lang="es-ES" sz="2400">
                <a:latin typeface="Arial" pitchFamily="34" charset="0"/>
                <a:cs typeface="Arial" pitchFamily="34" charset="0"/>
              </a:rPr>
              <a:t>Para lecturas y escrituras desde la memoria principal, una unidad de administración de memoria de hardware (</a:t>
            </a:r>
            <a:r>
              <a:rPr lang="en-US" sz="2400" b="1">
                <a:latin typeface="Arial" pitchFamily="34" charset="0"/>
                <a:cs typeface="Arial" pitchFamily="34" charset="0"/>
              </a:rPr>
              <a:t>hardware memory management unit</a:t>
            </a:r>
            <a:r>
              <a:rPr lang="en-US" sz="2400">
                <a:latin typeface="Arial" pitchFamily="34" charset="0"/>
                <a:cs typeface="Arial" pitchFamily="34" charset="0"/>
              </a:rPr>
              <a:t>) </a:t>
            </a:r>
            <a:r>
              <a:rPr lang="es-ES" sz="2400">
                <a:latin typeface="Arial" pitchFamily="34" charset="0"/>
                <a:cs typeface="Arial" pitchFamily="34" charset="0"/>
              </a:rPr>
              <a:t>(MMU) traduce cada dirección virtual en una dirección física en la memoria principal. </a:t>
            </a:r>
          </a:p>
          <a:p>
            <a:pPr algn="just"/>
            <a:endParaRPr lang="es-ES" sz="2400">
              <a:latin typeface="Arial" pitchFamily="34" charset="0"/>
              <a:cs typeface="Arial" pitchFamily="34" charset="0"/>
            </a:endParaRPr>
          </a:p>
          <a:p>
            <a:pPr algn="just"/>
            <a:r>
              <a:rPr lang="es-ES" sz="2400" b="1">
                <a:latin typeface="Arial" pitchFamily="34" charset="0"/>
                <a:cs typeface="Arial" pitchFamily="34" charset="0"/>
              </a:rPr>
              <a:t>Una caché lógica</a:t>
            </a:r>
            <a:r>
              <a:rPr lang="es-ES" sz="2400">
                <a:latin typeface="Arial" pitchFamily="34" charset="0"/>
                <a:cs typeface="Arial" pitchFamily="34" charset="0"/>
              </a:rPr>
              <a:t>, también conocida como caché virtual, almacena datos mediante direcciones virtuales. El procesador accede a la caché directamente, sin pasar por la MMU.</a:t>
            </a:r>
          </a:p>
          <a:p>
            <a:pPr algn="just"/>
            <a:endParaRPr lang="es-ES" sz="2400">
              <a:latin typeface="Arial" pitchFamily="34" charset="0"/>
              <a:cs typeface="Arial" pitchFamily="34" charset="0"/>
            </a:endParaRPr>
          </a:p>
          <a:p>
            <a:pPr algn="just"/>
            <a:r>
              <a:rPr lang="es-ES" sz="2400" b="1">
                <a:latin typeface="Arial" pitchFamily="34" charset="0"/>
                <a:cs typeface="Arial" pitchFamily="34" charset="0"/>
              </a:rPr>
              <a:t>Una caché física </a:t>
            </a:r>
            <a:r>
              <a:rPr lang="es-ES" sz="2400">
                <a:latin typeface="Arial" pitchFamily="34" charset="0"/>
                <a:cs typeface="Arial" pitchFamily="34" charset="0"/>
              </a:rPr>
              <a:t>almacena datos utilizando direcciones físicas de la memoria principal.</a:t>
            </a:r>
            <a:r>
              <a:rPr lang="en-US" sz="2400">
                <a:latin typeface="Arial" pitchFamily="34" charset="0"/>
                <a:cs typeface="Arial" pitchFamily="34" charset="0"/>
              </a:rPr>
              <a:t>. </a:t>
            </a:r>
            <a:endParaRPr lang="es-AR" sz="2400">
              <a:latin typeface="Arial" pitchFamily="34" charset="0"/>
              <a:cs typeface="Arial" pitchFamily="34" charset="0"/>
            </a:endParaRPr>
          </a:p>
        </p:txBody>
      </p:sp>
    </p:spTree>
    <p:extLst>
      <p:ext uri="{BB962C8B-B14F-4D97-AF65-F5344CB8AC3E}">
        <p14:creationId xmlns:p14="http://schemas.microsoft.com/office/powerpoint/2010/main" val="422584725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39416" y="404664"/>
            <a:ext cx="10729192" cy="5632311"/>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ES" sz="2400">
                <a:latin typeface="Arial" pitchFamily="34" charset="0"/>
                <a:cs typeface="Arial" pitchFamily="34" charset="0"/>
              </a:rPr>
              <a:t>Una </a:t>
            </a:r>
            <a:r>
              <a:rPr lang="es-ES" sz="2400" b="1">
                <a:latin typeface="Arial" pitchFamily="34" charset="0"/>
                <a:cs typeface="Arial" pitchFamily="34" charset="0"/>
              </a:rPr>
              <a:t>ventaja</a:t>
            </a:r>
            <a:r>
              <a:rPr lang="es-ES" sz="2400">
                <a:latin typeface="Arial" pitchFamily="34" charset="0"/>
                <a:cs typeface="Arial" pitchFamily="34" charset="0"/>
              </a:rPr>
              <a:t> obvia del </a:t>
            </a:r>
            <a:r>
              <a:rPr lang="es-ES" sz="2400" b="1">
                <a:latin typeface="Arial" pitchFamily="34" charset="0"/>
                <a:cs typeface="Arial" pitchFamily="34" charset="0"/>
              </a:rPr>
              <a:t>caché lógico </a:t>
            </a:r>
            <a:r>
              <a:rPr lang="es-ES" sz="2400">
                <a:latin typeface="Arial" pitchFamily="34" charset="0"/>
                <a:cs typeface="Arial" pitchFamily="34" charset="0"/>
              </a:rPr>
              <a:t>es que la velocidad de acceso al caché es más rápida que la de un caché físico, porque el caché puede responder antes de que la MMU realice una traducción de direcciones. </a:t>
            </a:r>
          </a:p>
          <a:p>
            <a:pPr algn="just"/>
            <a:endParaRPr lang="es-ES" sz="2400">
              <a:latin typeface="Arial" pitchFamily="34" charset="0"/>
              <a:cs typeface="Arial" pitchFamily="34" charset="0"/>
            </a:endParaRPr>
          </a:p>
          <a:p>
            <a:pPr algn="just"/>
            <a:r>
              <a:rPr lang="es-ES" sz="2400">
                <a:latin typeface="Arial" pitchFamily="34" charset="0"/>
                <a:cs typeface="Arial" pitchFamily="34" charset="0"/>
              </a:rPr>
              <a:t>La </a:t>
            </a:r>
            <a:r>
              <a:rPr lang="es-ES" sz="2400" b="1">
                <a:latin typeface="Arial" pitchFamily="34" charset="0"/>
                <a:cs typeface="Arial" pitchFamily="34" charset="0"/>
              </a:rPr>
              <a:t>desventaja</a:t>
            </a:r>
            <a:r>
              <a:rPr lang="es-ES" sz="2400">
                <a:latin typeface="Arial" pitchFamily="34" charset="0"/>
                <a:cs typeface="Arial" pitchFamily="34" charset="0"/>
              </a:rPr>
              <a:t> tiene que ver con el hecho de que la mayoría de los sistemas de memoria virtual proporcionan a cada aplicación el mismo espacio de direcciones de memoria virtual. </a:t>
            </a:r>
          </a:p>
          <a:p>
            <a:pPr algn="just"/>
            <a:r>
              <a:rPr lang="es-ES" sz="2400">
                <a:latin typeface="Arial" pitchFamily="34" charset="0"/>
                <a:cs typeface="Arial" pitchFamily="34" charset="0"/>
              </a:rPr>
              <a:t>Es decir, cada aplicación ve una memoria virtual que comienza en la dirección 0. </a:t>
            </a:r>
          </a:p>
          <a:p>
            <a:pPr algn="just"/>
            <a:r>
              <a:rPr lang="es-ES" sz="2400">
                <a:latin typeface="Arial" pitchFamily="34" charset="0"/>
                <a:cs typeface="Arial" pitchFamily="34" charset="0"/>
              </a:rPr>
              <a:t>Así, la misma dirección virtual en dos aplicaciones diferentes hace referencia a dos direcciones físicas diferentes. </a:t>
            </a:r>
          </a:p>
          <a:p>
            <a:pPr algn="just"/>
            <a:r>
              <a:rPr lang="es-ES" sz="2400">
                <a:latin typeface="Arial" pitchFamily="34" charset="0"/>
                <a:cs typeface="Arial" pitchFamily="34" charset="0"/>
              </a:rPr>
              <a:t>Por lo tanto, la memoria caché debe vaciarse completamente con cada cambio de contexto de la aplicación, o se deben agregar bits adicionales a cada línea de la caché para identificar a qué espacio de direcciones virtuales se refiere esta dirección.</a:t>
            </a:r>
            <a:endParaRPr lang="es-AR" sz="2400">
              <a:latin typeface="Arial" pitchFamily="34" charset="0"/>
              <a:cs typeface="Arial" pitchFamily="34" charset="0"/>
            </a:endParaRPr>
          </a:p>
        </p:txBody>
      </p:sp>
    </p:spTree>
    <p:extLst>
      <p:ext uri="{BB962C8B-B14F-4D97-AF65-F5344CB8AC3E}">
        <p14:creationId xmlns:p14="http://schemas.microsoft.com/office/powerpoint/2010/main" val="214588072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3031663" y="719740"/>
            <a:ext cx="6124169" cy="5661588"/>
          </a:xfrm>
          <a:prstGeom prst="rect">
            <a:avLst/>
          </a:prstGeom>
        </p:spPr>
      </p:pic>
      <p:sp>
        <p:nvSpPr>
          <p:cNvPr id="2" name="CuadroTexto 1"/>
          <p:cNvSpPr txBox="1"/>
          <p:nvPr/>
        </p:nvSpPr>
        <p:spPr>
          <a:xfrm>
            <a:off x="1631504" y="260649"/>
            <a:ext cx="6628546" cy="461665"/>
          </a:xfrm>
          <a:prstGeom prst="rect">
            <a:avLst/>
          </a:prstGeom>
          <a:noFill/>
        </p:spPr>
        <p:txBody>
          <a:bodyPr wrap="non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spcBef>
                <a:spcPct val="20000"/>
              </a:spcBef>
              <a:buFont typeface="Wingdings" panose="05000000000000000000" pitchFamily="2" charset="2"/>
              <a:buChar char="Ø"/>
            </a:pPr>
            <a:r>
              <a:rPr lang="es-AR" sz="2400" b="1">
                <a:solidFill>
                  <a:srgbClr val="C00000"/>
                </a:solidFill>
                <a:latin typeface="Arial"/>
                <a:ea typeface="Times New Roman"/>
                <a:cs typeface="Times New Roman"/>
              </a:rPr>
              <a:t>Direcciones del caché (Caché Addresses)</a:t>
            </a:r>
          </a:p>
        </p:txBody>
      </p:sp>
    </p:spTree>
    <p:extLst>
      <p:ext uri="{BB962C8B-B14F-4D97-AF65-F5344CB8AC3E}">
        <p14:creationId xmlns:p14="http://schemas.microsoft.com/office/powerpoint/2010/main" val="29208179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767408" y="908720"/>
            <a:ext cx="10585176" cy="4154984"/>
          </a:xfrm>
          <a:prstGeom prst="rect">
            <a:avLst/>
          </a:prstGeom>
          <a:noFill/>
        </p:spPr>
        <p:txBody>
          <a:bodyPr wrap="squar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spcBef>
                <a:spcPct val="20000"/>
              </a:spcBef>
              <a:buFont typeface="Wingdings" panose="05000000000000000000" pitchFamily="2" charset="2"/>
              <a:buChar char="Ø"/>
            </a:pPr>
            <a:r>
              <a:rPr lang="es-AR" sz="2400" b="1">
                <a:solidFill>
                  <a:srgbClr val="C00000"/>
                </a:solidFill>
                <a:latin typeface="Arial"/>
                <a:ea typeface="Times New Roman"/>
                <a:cs typeface="Times New Roman"/>
              </a:rPr>
              <a:t>Longitud (caché size)</a:t>
            </a:r>
          </a:p>
          <a:p>
            <a:pPr marL="342900" indent="-342900" algn="just">
              <a:spcBef>
                <a:spcPct val="20000"/>
              </a:spcBef>
              <a:buFont typeface="Wingdings" panose="05000000000000000000" pitchFamily="2" charset="2"/>
              <a:buChar char="Ø"/>
            </a:pPr>
            <a:endParaRPr lang="es-AR" sz="2400">
              <a:latin typeface="Arial"/>
              <a:ea typeface="Times New Roman"/>
              <a:cs typeface="Times New Roman"/>
            </a:endParaRPr>
          </a:p>
          <a:p>
            <a:pPr lvl="0" algn="just">
              <a:spcBef>
                <a:spcPct val="20000"/>
              </a:spcBef>
            </a:pPr>
            <a:r>
              <a:rPr lang="es-AR" sz="2400">
                <a:latin typeface="Arial"/>
                <a:ea typeface="Times New Roman"/>
                <a:cs typeface="Times New Roman"/>
              </a:rPr>
              <a:t>Se busca que la longitud sea lo suficientemente chica como para que el costo por bit sea cercano al costo por bit de la memoria principal</a:t>
            </a:r>
          </a:p>
          <a:p>
            <a:pPr lvl="0" algn="just">
              <a:spcBef>
                <a:spcPct val="20000"/>
              </a:spcBef>
            </a:pPr>
            <a:r>
              <a:rPr lang="es-AR" sz="2400">
                <a:latin typeface="Arial"/>
                <a:ea typeface="Times New Roman"/>
                <a:cs typeface="Times New Roman"/>
              </a:rPr>
              <a:t>Y lo suficientemente grande como para que el tiempo promedio de acceso sea cercano al del cache en forma individual </a:t>
            </a:r>
          </a:p>
          <a:p>
            <a:pPr lvl="0" algn="just">
              <a:spcBef>
                <a:spcPct val="20000"/>
              </a:spcBef>
            </a:pPr>
            <a:r>
              <a:rPr lang="es-AR" sz="2400">
                <a:latin typeface="Arial"/>
                <a:ea typeface="Times New Roman"/>
                <a:cs typeface="Times New Roman"/>
              </a:rPr>
              <a:t>Cuando mas grande es el cache mayor numero de componentes (“puertas lógicas”) se requieren para el direccionamiento en el cache</a:t>
            </a:r>
          </a:p>
          <a:p>
            <a:pPr lvl="0" algn="just">
              <a:spcBef>
                <a:spcPct val="20000"/>
              </a:spcBef>
            </a:pPr>
            <a:r>
              <a:rPr lang="es-AR" sz="2400">
                <a:latin typeface="Arial"/>
                <a:ea typeface="Times New Roman"/>
                <a:cs typeface="Times New Roman"/>
              </a:rPr>
              <a:t>Lo cual genera que cache grandes tienden a ser un poco 	mas “lentos”  que cache chico</a:t>
            </a:r>
          </a:p>
        </p:txBody>
      </p:sp>
    </p:spTree>
    <p:extLst>
      <p:ext uri="{BB962C8B-B14F-4D97-AF65-F5344CB8AC3E}">
        <p14:creationId xmlns:p14="http://schemas.microsoft.com/office/powerpoint/2010/main" val="2773871668"/>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711624" y="404664"/>
            <a:ext cx="6709630" cy="5966308"/>
          </a:xfrm>
          <a:prstGeom prst="rect">
            <a:avLst/>
          </a:prstGeom>
        </p:spPr>
      </p:pic>
    </p:spTree>
    <p:extLst>
      <p:ext uri="{BB962C8B-B14F-4D97-AF65-F5344CB8AC3E}">
        <p14:creationId xmlns:p14="http://schemas.microsoft.com/office/powerpoint/2010/main" val="244560030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39416" y="1124744"/>
            <a:ext cx="10441160" cy="3785652"/>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ES" sz="2400" b="1">
                <a:latin typeface="Arial" pitchFamily="34" charset="0"/>
                <a:cs typeface="Arial" pitchFamily="34" charset="0"/>
              </a:rPr>
              <a:t>Memoria de Semiconductor</a:t>
            </a:r>
          </a:p>
          <a:p>
            <a:pPr algn="just"/>
            <a:endParaRPr lang="es-ES" sz="2400">
              <a:latin typeface="Arial" pitchFamily="34" charset="0"/>
              <a:cs typeface="Arial" pitchFamily="34" charset="0"/>
            </a:endParaRPr>
          </a:p>
          <a:p>
            <a:pPr algn="just"/>
            <a:r>
              <a:rPr lang="es-ES" sz="2400">
                <a:latin typeface="Arial" pitchFamily="34" charset="0"/>
                <a:cs typeface="Arial" pitchFamily="34" charset="0"/>
              </a:rPr>
              <a:t>Como su mismo nombre indica, un semiconductor es un material que se encuentra entre dos extremos de conductividad eléctrica: la situación de aislante y la de conducción. </a:t>
            </a:r>
          </a:p>
          <a:p>
            <a:pPr algn="just"/>
            <a:endParaRPr lang="es-ES" sz="2400">
              <a:latin typeface="Arial" pitchFamily="34" charset="0"/>
              <a:cs typeface="Arial" pitchFamily="34" charset="0"/>
            </a:endParaRPr>
          </a:p>
          <a:p>
            <a:pPr algn="just"/>
            <a:r>
              <a:rPr lang="es-ES" sz="2400">
                <a:latin typeface="Arial" pitchFamily="34" charset="0"/>
                <a:cs typeface="Arial" pitchFamily="34" charset="0"/>
              </a:rPr>
              <a:t>En otras palabras, los semiconductores tienen una capacidad de conducción eléctrica que es inferior a la que posee un conductor metálico pero también es superior a la que tiene un elemento aislante.</a:t>
            </a:r>
            <a:r>
              <a:rPr lang="es-MX" sz="2400">
                <a:latin typeface="Arial" pitchFamily="34" charset="0"/>
                <a:cs typeface="Arial" pitchFamily="34" charset="0"/>
              </a:rPr>
              <a:t> Los más utilizados son el germanio y el silicio</a:t>
            </a:r>
            <a:endParaRPr lang="es-ES" sz="2400">
              <a:latin typeface="Arial" pitchFamily="34" charset="0"/>
              <a:cs typeface="Arial" pitchFamily="34" charset="0"/>
            </a:endParaRPr>
          </a:p>
        </p:txBody>
      </p:sp>
    </p:spTree>
    <p:extLst>
      <p:ext uri="{BB962C8B-B14F-4D97-AF65-F5344CB8AC3E}">
        <p14:creationId xmlns:p14="http://schemas.microsoft.com/office/powerpoint/2010/main" val="839769503"/>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695400" y="318302"/>
            <a:ext cx="10153128" cy="3231654"/>
          </a:xfrm>
          <a:prstGeom prst="rect">
            <a:avLst/>
          </a:prstGeom>
          <a:noFill/>
        </p:spPr>
        <p:txBody>
          <a:bodyPr wrap="squar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spcBef>
                <a:spcPct val="20000"/>
              </a:spcBef>
              <a:buFont typeface="Wingdings" panose="05000000000000000000" pitchFamily="2" charset="2"/>
              <a:buChar char="Ø"/>
            </a:pPr>
            <a:r>
              <a:rPr lang="es-AR" sz="2000" b="1">
                <a:solidFill>
                  <a:srgbClr val="C00000"/>
                </a:solidFill>
                <a:latin typeface="Arial" pitchFamily="34" charset="0"/>
                <a:ea typeface="Times New Roman"/>
                <a:cs typeface="Arial" pitchFamily="34" charset="0"/>
              </a:rPr>
              <a:t>Función de Mapeo de direcciones (Mapping Function) </a:t>
            </a:r>
          </a:p>
          <a:p>
            <a:pPr lvl="0" algn="just">
              <a:spcBef>
                <a:spcPct val="20000"/>
              </a:spcBef>
            </a:pPr>
            <a:endParaRPr lang="es-AR" sz="2000">
              <a:latin typeface="Arial" pitchFamily="34" charset="0"/>
              <a:ea typeface="Times New Roman"/>
              <a:cs typeface="Arial" pitchFamily="34" charset="0"/>
            </a:endParaRPr>
          </a:p>
          <a:p>
            <a:pPr lvl="0" algn="just">
              <a:spcBef>
                <a:spcPct val="20000"/>
              </a:spcBef>
            </a:pPr>
            <a:r>
              <a:rPr lang="es-AR" sz="2000">
                <a:latin typeface="Arial" pitchFamily="34" charset="0"/>
                <a:ea typeface="Times New Roman"/>
                <a:cs typeface="Arial" pitchFamily="34" charset="0"/>
              </a:rPr>
              <a:t>Cada línea del cache almacena un numero de bloques de la memoria principal.</a:t>
            </a:r>
          </a:p>
          <a:p>
            <a:pPr lvl="0" algn="just">
              <a:spcBef>
                <a:spcPct val="20000"/>
              </a:spcBef>
            </a:pPr>
            <a:r>
              <a:rPr lang="es-AR" sz="2000">
                <a:latin typeface="Arial" pitchFamily="34" charset="0"/>
                <a:ea typeface="Times New Roman"/>
                <a:cs typeface="Arial" pitchFamily="34" charset="0"/>
              </a:rPr>
              <a:t>Como hay mucho mas bloques en la memoria principal que líneas en el cache.</a:t>
            </a:r>
          </a:p>
          <a:p>
            <a:pPr lvl="0" algn="just">
              <a:spcBef>
                <a:spcPct val="20000"/>
              </a:spcBef>
            </a:pPr>
            <a:r>
              <a:rPr lang="es-AR" sz="2000">
                <a:latin typeface="Arial" pitchFamily="34" charset="0"/>
                <a:ea typeface="Times New Roman"/>
                <a:cs typeface="Arial" pitchFamily="34" charset="0"/>
              </a:rPr>
              <a:t>Se necesita de una función o mecanismo que pueda mapear bloques de memoria en las líneas del cache y pueda determinar en que línea de chache se encuentra un bloque determinado de memoria.</a:t>
            </a:r>
          </a:p>
          <a:p>
            <a:pPr marL="342900" indent="-342900" algn="just">
              <a:spcBef>
                <a:spcPct val="20000"/>
              </a:spcBef>
              <a:buFont typeface="Wingdings" panose="05000000000000000000" pitchFamily="2" charset="2"/>
              <a:buChar char="Ø"/>
            </a:pPr>
            <a:endParaRPr lang="es-AR" sz="2000">
              <a:solidFill>
                <a:prstClr val="black"/>
              </a:solidFill>
              <a:latin typeface="Arial" pitchFamily="34" charset="0"/>
              <a:ea typeface="Times New Roman"/>
              <a:cs typeface="Arial" pitchFamily="34" charset="0"/>
            </a:endParaRPr>
          </a:p>
          <a:p>
            <a:pPr lvl="0" algn="just">
              <a:spcBef>
                <a:spcPct val="20000"/>
              </a:spcBef>
            </a:pPr>
            <a:r>
              <a:rPr lang="es-AR" sz="2000">
                <a:latin typeface="Arial" pitchFamily="34" charset="0"/>
                <a:ea typeface="Times New Roman"/>
                <a:cs typeface="Arial" pitchFamily="34" charset="0"/>
              </a:rPr>
              <a:t>Las dos técnicas mas conocidas son </a:t>
            </a:r>
            <a:r>
              <a:rPr lang="es-AR" sz="2000" b="1">
                <a:solidFill>
                  <a:srgbClr val="C00000"/>
                </a:solidFill>
                <a:latin typeface="Arial" pitchFamily="34" charset="0"/>
                <a:ea typeface="Times New Roman"/>
                <a:cs typeface="Arial" pitchFamily="34" charset="0"/>
              </a:rPr>
              <a:t>el MAPEO DIRECTO Y EL MAPEO ASOCIATIVO</a:t>
            </a:r>
          </a:p>
        </p:txBody>
      </p:sp>
      <p:pic>
        <p:nvPicPr>
          <p:cNvPr id="2" name="Imagen 1"/>
          <p:cNvPicPr>
            <a:picLocks noChangeAspect="1"/>
          </p:cNvPicPr>
          <p:nvPr/>
        </p:nvPicPr>
        <p:blipFill>
          <a:blip r:embed="rId3"/>
          <a:stretch>
            <a:fillRect/>
          </a:stretch>
        </p:blipFill>
        <p:spPr>
          <a:xfrm>
            <a:off x="5951985" y="3593989"/>
            <a:ext cx="4234864" cy="3073361"/>
          </a:xfrm>
          <a:prstGeom prst="rect">
            <a:avLst/>
          </a:prstGeom>
        </p:spPr>
      </p:pic>
    </p:spTree>
    <p:extLst>
      <p:ext uri="{BB962C8B-B14F-4D97-AF65-F5344CB8AC3E}">
        <p14:creationId xmlns:p14="http://schemas.microsoft.com/office/powerpoint/2010/main" val="250069414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3432" y="548680"/>
            <a:ext cx="10297144" cy="5755422"/>
          </a:xfrm>
          <a:prstGeom prst="rect">
            <a:avLst/>
          </a:prstGeom>
          <a:noFill/>
        </p:spPr>
        <p:txBody>
          <a:bodyPr wrap="squar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spcBef>
                <a:spcPct val="20000"/>
              </a:spcBef>
              <a:buFont typeface="Wingdings" panose="05000000000000000000" pitchFamily="2" charset="2"/>
              <a:buChar char="Ø"/>
            </a:pPr>
            <a:r>
              <a:rPr lang="es-AR" sz="2000" b="1">
                <a:latin typeface="Arial"/>
                <a:ea typeface="Times New Roman"/>
                <a:cs typeface="Times New Roman"/>
              </a:rPr>
              <a:t> </a:t>
            </a:r>
            <a:r>
              <a:rPr lang="es-AR" sz="2000" b="1">
                <a:solidFill>
                  <a:srgbClr val="C00000"/>
                </a:solidFill>
                <a:latin typeface="Arial" pitchFamily="34" charset="0"/>
                <a:ea typeface="Times New Roman"/>
                <a:cs typeface="Arial" pitchFamily="34" charset="0"/>
              </a:rPr>
              <a:t>MAPEO DIRECTO (Correspondencia Directa)</a:t>
            </a:r>
            <a:endParaRPr lang="es-AR" sz="2000" b="1">
              <a:latin typeface="Arial" pitchFamily="34" charset="0"/>
              <a:ea typeface="Times New Roman"/>
              <a:cs typeface="Arial" pitchFamily="34" charset="0"/>
            </a:endParaRPr>
          </a:p>
          <a:p>
            <a:pPr lvl="0" algn="just">
              <a:spcBef>
                <a:spcPct val="20000"/>
              </a:spcBef>
            </a:pPr>
            <a:endParaRPr lang="es-AR" sz="2000">
              <a:latin typeface="Arial" pitchFamily="34" charset="0"/>
              <a:ea typeface="Times New Roman"/>
              <a:cs typeface="Arial" pitchFamily="34" charset="0"/>
            </a:endParaRPr>
          </a:p>
          <a:p>
            <a:pPr lvl="0" algn="just">
              <a:spcBef>
                <a:spcPct val="20000"/>
              </a:spcBef>
            </a:pPr>
            <a:r>
              <a:rPr lang="es-AR" sz="2000">
                <a:latin typeface="Arial" pitchFamily="34" charset="0"/>
                <a:ea typeface="Times New Roman"/>
                <a:cs typeface="Arial" pitchFamily="34" charset="0"/>
              </a:rPr>
              <a:t>Se mapea cada bloque de memoria principal en solo una posible línea del cache. El mapeo se expresa como</a:t>
            </a:r>
          </a:p>
          <a:p>
            <a:pPr lvl="0" algn="just">
              <a:spcBef>
                <a:spcPct val="20000"/>
              </a:spcBef>
            </a:pPr>
            <a:endParaRPr lang="es-AR" sz="2000" b="1">
              <a:solidFill>
                <a:srgbClr val="C00000"/>
              </a:solidFill>
              <a:latin typeface="Arial" pitchFamily="34" charset="0"/>
              <a:ea typeface="Times New Roman"/>
              <a:cs typeface="Arial" pitchFamily="34" charset="0"/>
            </a:endParaRPr>
          </a:p>
          <a:p>
            <a:pPr lvl="0" algn="just">
              <a:spcBef>
                <a:spcPct val="20000"/>
              </a:spcBef>
            </a:pPr>
            <a:r>
              <a:rPr lang="es-AR" sz="2000" i="1">
                <a:solidFill>
                  <a:srgbClr val="C00000"/>
                </a:solidFill>
                <a:latin typeface="Arial" pitchFamily="34" charset="0"/>
                <a:ea typeface="Times New Roman"/>
                <a:cs typeface="Arial" pitchFamily="34" charset="0"/>
              </a:rPr>
              <a:t>i= j modulo m</a:t>
            </a:r>
          </a:p>
          <a:p>
            <a:pPr lvl="0" algn="just">
              <a:spcBef>
                <a:spcPct val="20000"/>
              </a:spcBef>
            </a:pPr>
            <a:endParaRPr lang="es-AR" sz="2000" i="1">
              <a:solidFill>
                <a:srgbClr val="C00000"/>
              </a:solidFill>
              <a:latin typeface="Arial" pitchFamily="34" charset="0"/>
              <a:ea typeface="Times New Roman"/>
              <a:cs typeface="Arial" pitchFamily="34" charset="0"/>
            </a:endParaRPr>
          </a:p>
          <a:p>
            <a:pPr lvl="0" algn="just">
              <a:spcBef>
                <a:spcPct val="20000"/>
              </a:spcBef>
            </a:pPr>
            <a:r>
              <a:rPr lang="es-AR" sz="2000" i="1">
                <a:solidFill>
                  <a:srgbClr val="C00000"/>
                </a:solidFill>
                <a:latin typeface="Arial" pitchFamily="34" charset="0"/>
                <a:ea typeface="Times New Roman"/>
                <a:cs typeface="Arial" pitchFamily="34" charset="0"/>
              </a:rPr>
              <a:t>i= numero de línea del cache</a:t>
            </a:r>
          </a:p>
          <a:p>
            <a:pPr lvl="0" algn="just">
              <a:spcBef>
                <a:spcPct val="20000"/>
              </a:spcBef>
            </a:pPr>
            <a:r>
              <a:rPr lang="es-AR" sz="2000" i="1">
                <a:solidFill>
                  <a:srgbClr val="C00000"/>
                </a:solidFill>
                <a:latin typeface="Arial" pitchFamily="34" charset="0"/>
                <a:ea typeface="Times New Roman"/>
                <a:cs typeface="Arial" pitchFamily="34" charset="0"/>
              </a:rPr>
              <a:t>j= numero de bloques en memoria principal</a:t>
            </a:r>
          </a:p>
          <a:p>
            <a:pPr lvl="0" algn="just">
              <a:spcBef>
                <a:spcPct val="20000"/>
              </a:spcBef>
            </a:pPr>
            <a:r>
              <a:rPr lang="es-AR" sz="2000" i="1">
                <a:solidFill>
                  <a:srgbClr val="C00000"/>
                </a:solidFill>
                <a:latin typeface="Arial" pitchFamily="34" charset="0"/>
                <a:ea typeface="Times New Roman"/>
                <a:cs typeface="Arial" pitchFamily="34" charset="0"/>
              </a:rPr>
              <a:t>m= cantidad de líneas en el cache</a:t>
            </a:r>
          </a:p>
          <a:p>
            <a:pPr lvl="0" algn="just">
              <a:spcBef>
                <a:spcPct val="20000"/>
              </a:spcBef>
            </a:pPr>
            <a:endParaRPr lang="es-AR" sz="2000" b="1">
              <a:solidFill>
                <a:srgbClr val="C00000"/>
              </a:solidFill>
              <a:latin typeface="Arial" pitchFamily="34" charset="0"/>
              <a:ea typeface="Times New Roman"/>
              <a:cs typeface="Arial" pitchFamily="34" charset="0"/>
            </a:endParaRPr>
          </a:p>
          <a:p>
            <a:pPr lvl="0" algn="just">
              <a:spcBef>
                <a:spcPct val="20000"/>
              </a:spcBef>
            </a:pPr>
            <a:r>
              <a:rPr lang="es-AR" sz="2000">
                <a:latin typeface="Arial" pitchFamily="34" charset="0"/>
                <a:ea typeface="Times New Roman"/>
                <a:cs typeface="Arial" pitchFamily="34" charset="0"/>
              </a:rPr>
              <a:t>La figura 4.8 a muestra el mapeo de los primeros m bloques de la memoria principal . Cada bloque se mapea en una única línea del cache.</a:t>
            </a:r>
          </a:p>
          <a:p>
            <a:pPr lvl="0" algn="just">
              <a:spcBef>
                <a:spcPct val="20000"/>
              </a:spcBef>
            </a:pPr>
            <a:r>
              <a:rPr lang="es-AR" sz="2000">
                <a:latin typeface="Arial" pitchFamily="34" charset="0"/>
                <a:ea typeface="Times New Roman"/>
                <a:cs typeface="Arial" pitchFamily="34" charset="0"/>
              </a:rPr>
              <a:t>Los próximos m bloques se mapean de la misma forma, es decir, el bloque </a:t>
            </a:r>
            <a:r>
              <a:rPr lang="es-AR" sz="2000" b="1" err="1">
                <a:solidFill>
                  <a:srgbClr val="C00000"/>
                </a:solidFill>
                <a:latin typeface="Arial" pitchFamily="34" charset="0"/>
                <a:ea typeface="Times New Roman"/>
                <a:cs typeface="Arial" pitchFamily="34" charset="0"/>
              </a:rPr>
              <a:t>Bm</a:t>
            </a:r>
            <a:r>
              <a:rPr lang="es-AR" sz="2000">
                <a:latin typeface="Arial" pitchFamily="34" charset="0"/>
                <a:ea typeface="Times New Roman"/>
                <a:cs typeface="Arial" pitchFamily="34" charset="0"/>
              </a:rPr>
              <a:t> se mapea en </a:t>
            </a:r>
            <a:r>
              <a:rPr lang="es-AR" sz="2000" b="1">
                <a:solidFill>
                  <a:srgbClr val="C00000"/>
                </a:solidFill>
                <a:latin typeface="Arial" pitchFamily="34" charset="0"/>
                <a:ea typeface="Times New Roman"/>
                <a:cs typeface="Arial" pitchFamily="34" charset="0"/>
              </a:rPr>
              <a:t>L0</a:t>
            </a:r>
            <a:r>
              <a:rPr lang="es-AR" sz="2000">
                <a:latin typeface="Arial" pitchFamily="34" charset="0"/>
                <a:ea typeface="Times New Roman"/>
                <a:cs typeface="Arial" pitchFamily="34" charset="0"/>
              </a:rPr>
              <a:t>, el </a:t>
            </a:r>
            <a:r>
              <a:rPr lang="es-AR" sz="2000" b="1">
                <a:solidFill>
                  <a:srgbClr val="C00000"/>
                </a:solidFill>
                <a:latin typeface="Arial" pitchFamily="34" charset="0"/>
                <a:ea typeface="Times New Roman"/>
                <a:cs typeface="Arial" pitchFamily="34" charset="0"/>
              </a:rPr>
              <a:t>Bm+1</a:t>
            </a:r>
            <a:r>
              <a:rPr lang="es-AR" sz="2000">
                <a:latin typeface="Arial" pitchFamily="34" charset="0"/>
                <a:ea typeface="Times New Roman"/>
                <a:cs typeface="Arial" pitchFamily="34" charset="0"/>
              </a:rPr>
              <a:t> en </a:t>
            </a:r>
            <a:r>
              <a:rPr lang="es-AR" sz="2000" b="1">
                <a:solidFill>
                  <a:srgbClr val="C00000"/>
                </a:solidFill>
                <a:latin typeface="Arial" pitchFamily="34" charset="0"/>
                <a:ea typeface="Times New Roman"/>
                <a:cs typeface="Arial" pitchFamily="34" charset="0"/>
              </a:rPr>
              <a:t>L1</a:t>
            </a:r>
            <a:r>
              <a:rPr lang="es-AR" sz="2000">
                <a:latin typeface="Arial" pitchFamily="34" charset="0"/>
                <a:ea typeface="Times New Roman"/>
                <a:cs typeface="Arial" pitchFamily="34" charset="0"/>
              </a:rPr>
              <a:t> y asi sucesivamente  </a:t>
            </a:r>
            <a:endParaRPr lang="es-AR" sz="2000" b="1">
              <a:solidFill>
                <a:srgbClr val="C00000"/>
              </a:solidFill>
              <a:latin typeface="Arial" pitchFamily="34" charset="0"/>
              <a:ea typeface="Times New Roman"/>
              <a:cs typeface="Arial" pitchFamily="34" charset="0"/>
            </a:endParaRPr>
          </a:p>
          <a:p>
            <a:pPr lvl="0" algn="just">
              <a:spcBef>
                <a:spcPct val="20000"/>
              </a:spcBef>
            </a:pPr>
            <a:endParaRPr lang="es-AR" sz="2000" b="1">
              <a:solidFill>
                <a:srgbClr val="C00000"/>
              </a:solidFill>
              <a:latin typeface="Arial"/>
              <a:ea typeface="Times New Roman"/>
              <a:cs typeface="Times New Roman"/>
            </a:endParaRPr>
          </a:p>
        </p:txBody>
      </p:sp>
    </p:spTree>
    <p:extLst>
      <p:ext uri="{BB962C8B-B14F-4D97-AF65-F5344CB8AC3E}">
        <p14:creationId xmlns:p14="http://schemas.microsoft.com/office/powerpoint/2010/main" val="2654497962"/>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2279577" y="188640"/>
            <a:ext cx="7515225" cy="4095750"/>
          </a:xfrm>
          <a:prstGeom prst="rect">
            <a:avLst/>
          </a:prstGeom>
        </p:spPr>
      </p:pic>
      <p:pic>
        <p:nvPicPr>
          <p:cNvPr id="5" name="Imagen 4"/>
          <p:cNvPicPr>
            <a:picLocks noChangeAspect="1"/>
          </p:cNvPicPr>
          <p:nvPr/>
        </p:nvPicPr>
        <p:blipFill>
          <a:blip r:embed="rId4"/>
          <a:stretch>
            <a:fillRect/>
          </a:stretch>
        </p:blipFill>
        <p:spPr>
          <a:xfrm>
            <a:off x="3143672" y="4725144"/>
            <a:ext cx="5544616" cy="1690300"/>
          </a:xfrm>
          <a:prstGeom prst="rect">
            <a:avLst/>
          </a:prstGeom>
        </p:spPr>
      </p:pic>
    </p:spTree>
    <p:extLst>
      <p:ext uri="{BB962C8B-B14F-4D97-AF65-F5344CB8AC3E}">
        <p14:creationId xmlns:p14="http://schemas.microsoft.com/office/powerpoint/2010/main" val="406395875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rcRect t="2969" b="7598"/>
          <a:stretch>
            <a:fillRect/>
          </a:stretch>
        </p:blipFill>
        <p:spPr>
          <a:xfrm>
            <a:off x="2951162" y="2286609"/>
            <a:ext cx="6552728" cy="4310743"/>
          </a:xfrm>
          <a:prstGeom prst="rect">
            <a:avLst/>
          </a:prstGeom>
        </p:spPr>
      </p:pic>
      <p:sp>
        <p:nvSpPr>
          <p:cNvPr id="4" name="Rectángulo 3"/>
          <p:cNvSpPr/>
          <p:nvPr/>
        </p:nvSpPr>
        <p:spPr>
          <a:xfrm>
            <a:off x="623392" y="332656"/>
            <a:ext cx="10873207" cy="2074414"/>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ct val="20000"/>
              </a:spcBef>
            </a:pPr>
            <a:r>
              <a:rPr lang="es-AR" sz="1600" b="1">
                <a:solidFill>
                  <a:srgbClr val="C00000"/>
                </a:solidFill>
                <a:latin typeface="Arial"/>
                <a:ea typeface="Times New Roman"/>
                <a:cs typeface="Times New Roman"/>
              </a:rPr>
              <a:t>La función de mapeo directo </a:t>
            </a:r>
            <a:r>
              <a:rPr lang="es-AR" sz="1600">
                <a:latin typeface="Arial"/>
                <a:ea typeface="Times New Roman"/>
                <a:cs typeface="Times New Roman"/>
              </a:rPr>
              <a:t>se implementa usando la dirección de memoria principal. </a:t>
            </a:r>
          </a:p>
          <a:p>
            <a:pPr lvl="0" algn="just">
              <a:spcBef>
                <a:spcPct val="20000"/>
              </a:spcBef>
            </a:pPr>
            <a:endParaRPr lang="es-AR" sz="1600">
              <a:solidFill>
                <a:prstClr val="black"/>
              </a:solidFill>
              <a:latin typeface="Arial"/>
              <a:ea typeface="Times New Roman"/>
              <a:cs typeface="Times New Roman"/>
            </a:endParaRPr>
          </a:p>
          <a:p>
            <a:pPr lvl="0" algn="just">
              <a:spcBef>
                <a:spcPct val="20000"/>
              </a:spcBef>
            </a:pPr>
            <a:r>
              <a:rPr lang="es-AR" sz="1600">
                <a:solidFill>
                  <a:prstClr val="black"/>
                </a:solidFill>
                <a:latin typeface="Arial"/>
                <a:ea typeface="Times New Roman"/>
                <a:cs typeface="Times New Roman"/>
              </a:rPr>
              <a:t>Los </a:t>
            </a:r>
            <a:r>
              <a:rPr lang="es-AR" sz="1600" b="1">
                <a:solidFill>
                  <a:srgbClr val="C00000"/>
                </a:solidFill>
                <a:latin typeface="Arial"/>
                <a:ea typeface="Times New Roman"/>
                <a:cs typeface="Times New Roman"/>
              </a:rPr>
              <a:t>w bits </a:t>
            </a:r>
            <a:r>
              <a:rPr lang="es-AR" sz="1600">
                <a:solidFill>
                  <a:prstClr val="black"/>
                </a:solidFill>
                <a:latin typeface="Arial"/>
                <a:ea typeface="Times New Roman"/>
                <a:cs typeface="Times New Roman"/>
              </a:rPr>
              <a:t>menos significantes de la dirección identifican a una única palabra de memoria dentro del bloque de palabras</a:t>
            </a:r>
          </a:p>
          <a:p>
            <a:pPr lvl="0" algn="just">
              <a:spcBef>
                <a:spcPct val="20000"/>
              </a:spcBef>
            </a:pPr>
            <a:r>
              <a:rPr lang="es-AR" sz="1600">
                <a:solidFill>
                  <a:prstClr val="black"/>
                </a:solidFill>
                <a:latin typeface="Arial"/>
                <a:ea typeface="Times New Roman"/>
                <a:cs typeface="Times New Roman"/>
              </a:rPr>
              <a:t>Los </a:t>
            </a:r>
            <a:r>
              <a:rPr lang="es-AR" sz="1600" b="1">
                <a:solidFill>
                  <a:srgbClr val="C00000"/>
                </a:solidFill>
                <a:latin typeface="Arial"/>
                <a:ea typeface="Times New Roman"/>
                <a:cs typeface="Times New Roman"/>
              </a:rPr>
              <a:t>s bits </a:t>
            </a:r>
            <a:r>
              <a:rPr lang="es-AR" sz="1600">
                <a:solidFill>
                  <a:prstClr val="black"/>
                </a:solidFill>
                <a:latin typeface="Arial"/>
                <a:ea typeface="Times New Roman"/>
                <a:cs typeface="Times New Roman"/>
              </a:rPr>
              <a:t>restantes de la dirección  especifican una de los 2^s bloques de memoria</a:t>
            </a:r>
          </a:p>
          <a:p>
            <a:pPr lvl="0" algn="just">
              <a:spcBef>
                <a:spcPct val="20000"/>
              </a:spcBef>
            </a:pPr>
            <a:r>
              <a:rPr lang="es-AR" sz="1600">
                <a:solidFill>
                  <a:prstClr val="black"/>
                </a:solidFill>
                <a:latin typeface="Arial"/>
                <a:ea typeface="Times New Roman"/>
                <a:cs typeface="Times New Roman"/>
              </a:rPr>
              <a:t>los bits mas significantes dentro de estos s bits, representan una </a:t>
            </a:r>
            <a:r>
              <a:rPr lang="es-AR" sz="1600" b="1">
                <a:solidFill>
                  <a:srgbClr val="C00000"/>
                </a:solidFill>
                <a:latin typeface="Arial"/>
                <a:ea typeface="Times New Roman"/>
                <a:cs typeface="Times New Roman"/>
              </a:rPr>
              <a:t>etiqueta o TAG de r bits que identifica una de las m=2^r líneas del cache</a:t>
            </a:r>
            <a:endParaRPr lang="es-AR" sz="1600">
              <a:solidFill>
                <a:prstClr val="black"/>
              </a:solidFill>
              <a:latin typeface="Arial"/>
              <a:ea typeface="Times New Roman"/>
              <a:cs typeface="Times New Roman"/>
            </a:endParaRPr>
          </a:p>
        </p:txBody>
      </p:sp>
    </p:spTree>
    <p:extLst>
      <p:ext uri="{BB962C8B-B14F-4D97-AF65-F5344CB8AC3E}">
        <p14:creationId xmlns:p14="http://schemas.microsoft.com/office/powerpoint/2010/main" val="45535425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623392" y="1628800"/>
            <a:ext cx="10369152" cy="2308324"/>
          </a:xfrm>
          <a:prstGeom prst="rect">
            <a:avLst/>
          </a:prstGeom>
          <a:noFill/>
        </p:spPr>
        <p:txBody>
          <a:bodyPr wrap="squar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2400"/>
              <a:t>El uso de una </a:t>
            </a:r>
            <a:r>
              <a:rPr lang="es-ES" sz="2400" b="1">
                <a:solidFill>
                  <a:srgbClr val="C00000"/>
                </a:solidFill>
              </a:rPr>
              <a:t>parte de la dirección de memoria como numero de línea del cache  </a:t>
            </a:r>
            <a:r>
              <a:rPr lang="es-ES" sz="2400"/>
              <a:t>provee un único mapeo de cada bloque de memoria en el cache</a:t>
            </a:r>
          </a:p>
          <a:p>
            <a:endParaRPr lang="es-ES" sz="2400"/>
          </a:p>
          <a:p>
            <a:r>
              <a:rPr lang="es-ES" sz="2400"/>
              <a:t>Cuando se lee el bloque en su línea asignada, es necesario </a:t>
            </a:r>
            <a:r>
              <a:rPr lang="es-ES" sz="2400" b="1">
                <a:solidFill>
                  <a:srgbClr val="C00000"/>
                </a:solidFill>
              </a:rPr>
              <a:t>TAGEAR (Etiquetar) el DATO </a:t>
            </a:r>
            <a:r>
              <a:rPr lang="es-ES" sz="2400"/>
              <a:t>para poder </a:t>
            </a:r>
            <a:r>
              <a:rPr lang="es-ES" sz="2400" b="1">
                <a:solidFill>
                  <a:srgbClr val="C00000"/>
                </a:solidFill>
              </a:rPr>
              <a:t>diferenciarlo de los otros bloques </a:t>
            </a:r>
            <a:r>
              <a:rPr lang="es-ES" sz="2400"/>
              <a:t>que pueden ocupar la misma línea del cache </a:t>
            </a:r>
          </a:p>
        </p:txBody>
      </p:sp>
    </p:spTree>
    <p:extLst>
      <p:ext uri="{BB962C8B-B14F-4D97-AF65-F5344CB8AC3E}">
        <p14:creationId xmlns:p14="http://schemas.microsoft.com/office/powerpoint/2010/main" val="164914381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2340115" y="692696"/>
            <a:ext cx="7635552" cy="2308152"/>
          </a:xfrm>
          <a:prstGeom prst="rect">
            <a:avLst/>
          </a:prstGeom>
        </p:spPr>
      </p:pic>
      <p:pic>
        <p:nvPicPr>
          <p:cNvPr id="4" name="Imagen 3"/>
          <p:cNvPicPr>
            <a:picLocks noChangeAspect="1"/>
          </p:cNvPicPr>
          <p:nvPr/>
        </p:nvPicPr>
        <p:blipFill>
          <a:blip r:embed="rId4"/>
          <a:stretch>
            <a:fillRect/>
          </a:stretch>
        </p:blipFill>
        <p:spPr>
          <a:xfrm>
            <a:off x="2311143" y="3483476"/>
            <a:ext cx="7664524" cy="2897852"/>
          </a:xfrm>
          <a:prstGeom prst="rect">
            <a:avLst/>
          </a:prstGeom>
        </p:spPr>
      </p:pic>
    </p:spTree>
    <p:extLst>
      <p:ext uri="{BB962C8B-B14F-4D97-AF65-F5344CB8AC3E}">
        <p14:creationId xmlns:p14="http://schemas.microsoft.com/office/powerpoint/2010/main" val="220986962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767408" y="548681"/>
            <a:ext cx="10585176" cy="4388894"/>
          </a:xfrm>
          <a:prstGeom prst="rect">
            <a:avLst/>
          </a:prstGeom>
          <a:noFill/>
        </p:spPr>
        <p:txBody>
          <a:bodyPr wrap="squar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ct val="20000"/>
              </a:spcBef>
              <a:defRPr/>
            </a:pPr>
            <a:endParaRPr lang="es-AR" sz="2000">
              <a:solidFill>
                <a:prstClr val="black"/>
              </a:solidFill>
              <a:latin typeface="Arial"/>
              <a:ea typeface="Times New Roman"/>
              <a:cs typeface="Times New Roman"/>
            </a:endParaRPr>
          </a:p>
          <a:p>
            <a:pPr algn="just">
              <a:spcBef>
                <a:spcPct val="20000"/>
              </a:spcBef>
              <a:defRPr/>
            </a:pPr>
            <a:r>
              <a:rPr lang="es-AR" sz="2400">
                <a:solidFill>
                  <a:prstClr val="black"/>
                </a:solidFill>
                <a:latin typeface="Arial"/>
                <a:ea typeface="Times New Roman"/>
                <a:cs typeface="Times New Roman"/>
              </a:rPr>
              <a:t>La desventaja que tiene el Mapeo Directo, es que asigna líneas fijas del cache a determinados bloques de memoria </a:t>
            </a:r>
          </a:p>
          <a:p>
            <a:pPr algn="just">
              <a:spcBef>
                <a:spcPct val="20000"/>
              </a:spcBef>
              <a:defRPr/>
            </a:pPr>
            <a:endParaRPr lang="es-AR" sz="2400">
              <a:solidFill>
                <a:prstClr val="black"/>
              </a:solidFill>
              <a:latin typeface="Arial"/>
              <a:ea typeface="Times New Roman"/>
              <a:cs typeface="Times New Roman"/>
            </a:endParaRPr>
          </a:p>
          <a:p>
            <a:pPr algn="just">
              <a:spcBef>
                <a:spcPct val="20000"/>
              </a:spcBef>
              <a:defRPr/>
            </a:pPr>
            <a:endParaRPr lang="es-AR" sz="2400">
              <a:solidFill>
                <a:prstClr val="black"/>
              </a:solidFill>
              <a:latin typeface="Arial"/>
              <a:ea typeface="Times New Roman"/>
              <a:cs typeface="Times New Roman"/>
            </a:endParaRPr>
          </a:p>
          <a:p>
            <a:pPr algn="just">
              <a:spcBef>
                <a:spcPct val="20000"/>
              </a:spcBef>
              <a:defRPr/>
            </a:pPr>
            <a:r>
              <a:rPr lang="es-AR" sz="2400">
                <a:solidFill>
                  <a:prstClr val="black"/>
                </a:solidFill>
                <a:latin typeface="Arial"/>
                <a:ea typeface="Times New Roman"/>
                <a:cs typeface="Times New Roman"/>
              </a:rPr>
              <a:t>Si un programa llega a referenciar repetidamente a dos palabras de memoria que se encuentran en dos bloques diferentes, los cuales se mapean en la misma línea del cache, se producirá que los dos bloques continuamente entren y salgan del cache (</a:t>
            </a:r>
            <a:r>
              <a:rPr lang="es-AR" sz="2400" b="1" err="1">
                <a:solidFill>
                  <a:srgbClr val="C00000"/>
                </a:solidFill>
                <a:latin typeface="Arial"/>
                <a:ea typeface="Times New Roman"/>
                <a:cs typeface="Times New Roman"/>
              </a:rPr>
              <a:t>swapping in</a:t>
            </a:r>
            <a:r>
              <a:rPr lang="es-AR" sz="2400">
                <a:solidFill>
                  <a:prstClr val="black"/>
                </a:solidFill>
                <a:latin typeface="Arial"/>
                <a:ea typeface="Times New Roman"/>
                <a:cs typeface="Times New Roman"/>
              </a:rPr>
              <a:t>) lo cual impactara de forma negativa en la tasa de éxito o hit ratio del cache  (este comportamiento se conoce como </a:t>
            </a:r>
            <a:r>
              <a:rPr lang="es-AR" sz="2400" b="1">
                <a:solidFill>
                  <a:srgbClr val="C00000"/>
                </a:solidFill>
                <a:latin typeface="Arial"/>
                <a:ea typeface="Times New Roman"/>
                <a:cs typeface="Times New Roman"/>
              </a:rPr>
              <a:t>“thrashing”</a:t>
            </a:r>
            <a:r>
              <a:rPr lang="es-AR" sz="2400">
                <a:solidFill>
                  <a:prstClr val="black"/>
                </a:solidFill>
                <a:latin typeface="Arial"/>
                <a:ea typeface="Times New Roman"/>
                <a:cs typeface="Times New Roman"/>
              </a:rPr>
              <a:t>)     </a:t>
            </a:r>
            <a:endParaRPr lang="es-AR" b="1">
              <a:solidFill>
                <a:srgbClr val="C00000"/>
              </a:solidFill>
              <a:latin typeface="CG Times"/>
              <a:ea typeface="Times New Roman"/>
              <a:cs typeface="Times New Roman"/>
            </a:endParaRPr>
          </a:p>
        </p:txBody>
      </p:sp>
    </p:spTree>
    <p:extLst>
      <p:ext uri="{BB962C8B-B14F-4D97-AF65-F5344CB8AC3E}">
        <p14:creationId xmlns:p14="http://schemas.microsoft.com/office/powerpoint/2010/main" val="48197440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3432" y="404664"/>
            <a:ext cx="10513168" cy="5983176"/>
          </a:xfrm>
          <a:prstGeom prst="rect">
            <a:avLst/>
          </a:prstGeom>
          <a:noFill/>
        </p:spPr>
        <p:txBody>
          <a:bodyPr wrap="squar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ct val="20000"/>
              </a:spcBef>
              <a:defRPr/>
            </a:pPr>
            <a:endParaRPr lang="es-AR">
              <a:solidFill>
                <a:prstClr val="black"/>
              </a:solidFill>
              <a:latin typeface="Arial"/>
              <a:ea typeface="Times New Roman"/>
              <a:cs typeface="Times New Roman"/>
            </a:endParaRPr>
          </a:p>
          <a:p>
            <a:pPr marL="342900" indent="-342900" algn="just">
              <a:spcBef>
                <a:spcPct val="20000"/>
              </a:spcBef>
              <a:buFont typeface="Wingdings" panose="05000000000000000000" pitchFamily="2" charset="2"/>
              <a:buChar char="Ø"/>
              <a:defRPr/>
            </a:pPr>
            <a:r>
              <a:rPr lang="es-AR" sz="2400" b="1">
                <a:solidFill>
                  <a:srgbClr val="C00000"/>
                </a:solidFill>
                <a:latin typeface="Arial" pitchFamily="34" charset="0"/>
                <a:ea typeface="Times New Roman"/>
                <a:cs typeface="Arial" pitchFamily="34" charset="0"/>
              </a:rPr>
              <a:t>MAPEO ASOCIATIVO (Correspondencia Asociativa)</a:t>
            </a:r>
          </a:p>
          <a:p>
            <a:pPr marL="342900" indent="-342900" algn="just">
              <a:spcBef>
                <a:spcPct val="20000"/>
              </a:spcBef>
              <a:buFont typeface="Wingdings" panose="05000000000000000000" pitchFamily="2" charset="2"/>
              <a:buChar char="Ø"/>
              <a:defRPr/>
            </a:pPr>
            <a:endParaRPr lang="es-AR" sz="2400">
              <a:solidFill>
                <a:prstClr val="black"/>
              </a:solidFill>
              <a:latin typeface="Arial" pitchFamily="34" charset="0"/>
              <a:ea typeface="Times New Roman"/>
              <a:cs typeface="Arial" pitchFamily="34" charset="0"/>
            </a:endParaRPr>
          </a:p>
          <a:p>
            <a:pPr algn="just">
              <a:spcBef>
                <a:spcPct val="20000"/>
              </a:spcBef>
              <a:defRPr/>
            </a:pPr>
            <a:r>
              <a:rPr lang="es-AR" sz="2400">
                <a:solidFill>
                  <a:prstClr val="black"/>
                </a:solidFill>
                <a:latin typeface="Arial" pitchFamily="34" charset="0"/>
                <a:ea typeface="Times New Roman"/>
                <a:cs typeface="Arial" pitchFamily="34" charset="0"/>
              </a:rPr>
              <a:t>Esta técnica permite que cada bloque de memoria principal pueda ser almacenado en cualquiera de las líneas del cache (figura 4.8b)</a:t>
            </a:r>
          </a:p>
          <a:p>
            <a:pPr algn="just">
              <a:spcBef>
                <a:spcPct val="20000"/>
              </a:spcBef>
              <a:defRPr/>
            </a:pPr>
            <a:endParaRPr lang="es-AR" sz="2400">
              <a:solidFill>
                <a:prstClr val="black"/>
              </a:solidFill>
              <a:latin typeface="Arial" pitchFamily="34" charset="0"/>
              <a:ea typeface="Times New Roman"/>
              <a:cs typeface="Arial" pitchFamily="34" charset="0"/>
            </a:endParaRPr>
          </a:p>
          <a:p>
            <a:pPr algn="just">
              <a:spcBef>
                <a:spcPct val="20000"/>
              </a:spcBef>
              <a:defRPr/>
            </a:pPr>
            <a:r>
              <a:rPr lang="es-AR" sz="2400">
                <a:solidFill>
                  <a:prstClr val="black"/>
                </a:solidFill>
                <a:latin typeface="Arial" pitchFamily="34" charset="0"/>
                <a:ea typeface="Times New Roman"/>
                <a:cs typeface="Arial" pitchFamily="34" charset="0"/>
              </a:rPr>
              <a:t>La lógica de control del cache interpreta a la dirección de memoria principal dividida en dos campos:</a:t>
            </a:r>
          </a:p>
          <a:p>
            <a:pPr algn="just">
              <a:spcBef>
                <a:spcPct val="20000"/>
              </a:spcBef>
              <a:defRPr/>
            </a:pPr>
            <a:endParaRPr lang="es-AR" sz="2400">
              <a:solidFill>
                <a:prstClr val="black"/>
              </a:solidFill>
              <a:latin typeface="Arial" pitchFamily="34" charset="0"/>
              <a:ea typeface="Times New Roman"/>
              <a:cs typeface="Arial" pitchFamily="34" charset="0"/>
            </a:endParaRPr>
          </a:p>
          <a:p>
            <a:pPr algn="just">
              <a:spcBef>
                <a:spcPct val="20000"/>
              </a:spcBef>
              <a:defRPr/>
            </a:pPr>
            <a:r>
              <a:rPr lang="es-AR" sz="2400" b="1">
                <a:solidFill>
                  <a:srgbClr val="C00000"/>
                </a:solidFill>
                <a:latin typeface="Arial" pitchFamily="34" charset="0"/>
                <a:ea typeface="Times New Roman"/>
                <a:cs typeface="Arial" pitchFamily="34" charset="0"/>
              </a:rPr>
              <a:t>El campo de TAG o Etiqueta, que identifica el bloque de memoria </a:t>
            </a:r>
            <a:r>
              <a:rPr lang="es-AR" sz="2400">
                <a:solidFill>
                  <a:prstClr val="black"/>
                </a:solidFill>
                <a:latin typeface="Arial" pitchFamily="34" charset="0"/>
                <a:ea typeface="Times New Roman"/>
                <a:cs typeface="Arial" pitchFamily="34" charset="0"/>
              </a:rPr>
              <a:t>principal (para saber si el bloque se encuentra en el cache, la lógica del cache </a:t>
            </a:r>
            <a:r>
              <a:rPr lang="es-AR" sz="2400" b="1">
                <a:solidFill>
                  <a:srgbClr val="C00000"/>
                </a:solidFill>
                <a:latin typeface="Arial" pitchFamily="34" charset="0"/>
                <a:ea typeface="Times New Roman"/>
                <a:cs typeface="Arial" pitchFamily="34" charset="0"/>
              </a:rPr>
              <a:t>realiza una comparación simultanea entre todos los TAGS </a:t>
            </a:r>
            <a:r>
              <a:rPr lang="es-AR" sz="2400">
                <a:solidFill>
                  <a:prstClr val="black"/>
                </a:solidFill>
                <a:latin typeface="Arial" pitchFamily="34" charset="0"/>
                <a:ea typeface="Times New Roman"/>
                <a:cs typeface="Arial" pitchFamily="34" charset="0"/>
              </a:rPr>
              <a:t>o Etiquetas de todas las líneas del Cache)</a:t>
            </a:r>
          </a:p>
          <a:p>
            <a:pPr algn="just">
              <a:spcBef>
                <a:spcPct val="20000"/>
              </a:spcBef>
              <a:defRPr/>
            </a:pPr>
            <a:endParaRPr lang="es-AR">
              <a:solidFill>
                <a:prstClr val="black"/>
              </a:solidFill>
              <a:latin typeface="Arial"/>
              <a:ea typeface="Times New Roman"/>
              <a:cs typeface="Times New Roman"/>
            </a:endParaRPr>
          </a:p>
          <a:p>
            <a:pPr algn="just">
              <a:spcBef>
                <a:spcPct val="20000"/>
              </a:spcBef>
              <a:defRPr/>
            </a:pPr>
            <a:r>
              <a:rPr lang="es-AR">
                <a:solidFill>
                  <a:prstClr val="black"/>
                </a:solidFill>
                <a:latin typeface="Arial"/>
                <a:ea typeface="Times New Roman"/>
                <a:cs typeface="Times New Roman"/>
              </a:rPr>
              <a:t>	</a:t>
            </a:r>
            <a:endParaRPr lang="es-AR" b="1">
              <a:solidFill>
                <a:srgbClr val="C00000"/>
              </a:solidFill>
              <a:latin typeface="CG Times"/>
              <a:ea typeface="Times New Roman"/>
              <a:cs typeface="Times New Roman"/>
            </a:endParaRPr>
          </a:p>
        </p:txBody>
      </p:sp>
    </p:spTree>
    <p:extLst>
      <p:ext uri="{BB962C8B-B14F-4D97-AF65-F5344CB8AC3E}">
        <p14:creationId xmlns:p14="http://schemas.microsoft.com/office/powerpoint/2010/main" val="86048981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215681" y="477359"/>
            <a:ext cx="5380632" cy="5513867"/>
          </a:xfrm>
          <a:prstGeom prst="rect">
            <a:avLst/>
          </a:prstGeom>
        </p:spPr>
      </p:pic>
    </p:spTree>
    <p:extLst>
      <p:ext uri="{BB962C8B-B14F-4D97-AF65-F5344CB8AC3E}">
        <p14:creationId xmlns:p14="http://schemas.microsoft.com/office/powerpoint/2010/main" val="3563732410"/>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767408" y="548681"/>
            <a:ext cx="10441160" cy="6370975"/>
          </a:xfrm>
          <a:prstGeom prst="rect">
            <a:avLst/>
          </a:prstGeom>
          <a:noFill/>
        </p:spPr>
        <p:txBody>
          <a:bodyPr wrap="squar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ct val="20000"/>
              </a:spcBef>
              <a:defRPr/>
            </a:pPr>
            <a:endParaRPr lang="es-AR" sz="2000">
              <a:solidFill>
                <a:prstClr val="black"/>
              </a:solidFill>
              <a:latin typeface="Arial"/>
              <a:ea typeface="Times New Roman"/>
              <a:cs typeface="Times New Roman"/>
            </a:endParaRPr>
          </a:p>
          <a:p>
            <a:pPr algn="just">
              <a:spcBef>
                <a:spcPct val="20000"/>
              </a:spcBef>
              <a:defRPr/>
            </a:pPr>
            <a:r>
              <a:rPr lang="es-AR" sz="2800">
                <a:solidFill>
                  <a:prstClr val="black"/>
                </a:solidFill>
                <a:latin typeface="Arial"/>
                <a:ea typeface="Times New Roman"/>
                <a:cs typeface="Times New Roman"/>
              </a:rPr>
              <a:t>	</a:t>
            </a:r>
            <a:r>
              <a:rPr lang="es-AR" sz="2800" b="1">
                <a:solidFill>
                  <a:srgbClr val="C00000"/>
                </a:solidFill>
                <a:latin typeface="Arial"/>
                <a:ea typeface="Times New Roman"/>
                <a:cs typeface="Times New Roman"/>
              </a:rPr>
              <a:t>El campo de la Palabra de memoria </a:t>
            </a:r>
          </a:p>
          <a:p>
            <a:pPr algn="just">
              <a:spcBef>
                <a:spcPct val="20000"/>
              </a:spcBef>
              <a:defRPr/>
            </a:pPr>
            <a:endParaRPr lang="es-AR" sz="2800" b="1">
              <a:latin typeface="Arial"/>
              <a:ea typeface="Times New Roman"/>
              <a:cs typeface="Times New Roman"/>
            </a:endParaRPr>
          </a:p>
          <a:p>
            <a:pPr algn="just">
              <a:spcBef>
                <a:spcPct val="20000"/>
              </a:spcBef>
              <a:defRPr/>
            </a:pPr>
            <a:r>
              <a:rPr lang="es-AR" sz="2800">
                <a:latin typeface="Arial"/>
                <a:ea typeface="Times New Roman"/>
                <a:cs typeface="Times New Roman"/>
              </a:rPr>
              <a:t>En esta técnica, ningún campo en la dirección de memoria corresponde a la línea del cache, con lo cual la cantidad de línea del cache es independiente al formato de direcciones de memoria principal, es decir que el numero de líneas del cache no esta determinado por el formato de direcciones de memoria (como lo esta en el caso del mapeo directo)</a:t>
            </a:r>
          </a:p>
          <a:p>
            <a:pPr algn="just">
              <a:spcBef>
                <a:spcPct val="20000"/>
              </a:spcBef>
              <a:defRPr/>
            </a:pPr>
            <a:r>
              <a:rPr lang="es-MX" sz="2800">
                <a:latin typeface="Arial" pitchFamily="34" charset="0"/>
                <a:cs typeface="Arial" pitchFamily="34" charset="0"/>
              </a:rPr>
              <a:t>Para determinar si un bloque está en la caché, su lógica de control debe examinar simultáneamente todas las etiquetas de líneas para buscar una coincidencia. </a:t>
            </a:r>
          </a:p>
          <a:p>
            <a:pPr algn="just">
              <a:spcBef>
                <a:spcPct val="20000"/>
              </a:spcBef>
              <a:defRPr/>
            </a:pPr>
            <a:endParaRPr lang="es-AR" sz="2800">
              <a:solidFill>
                <a:prstClr val="black"/>
              </a:solidFill>
              <a:latin typeface="Arial"/>
              <a:ea typeface="Times New Roman"/>
              <a:cs typeface="Times New Roman"/>
            </a:endParaRPr>
          </a:p>
          <a:p>
            <a:pPr algn="just">
              <a:spcBef>
                <a:spcPct val="20000"/>
              </a:spcBef>
              <a:defRPr/>
            </a:pPr>
            <a:endParaRPr lang="es-AR" sz="2000" b="1">
              <a:solidFill>
                <a:srgbClr val="C00000"/>
              </a:solidFill>
              <a:latin typeface="CG Times"/>
              <a:ea typeface="Times New Roman"/>
              <a:cs typeface="Times New Roman"/>
            </a:endParaRPr>
          </a:p>
        </p:txBody>
      </p:sp>
    </p:spTree>
    <p:extLst>
      <p:ext uri="{BB962C8B-B14F-4D97-AF65-F5344CB8AC3E}">
        <p14:creationId xmlns:p14="http://schemas.microsoft.com/office/powerpoint/2010/main" val="228545421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695400" y="701814"/>
            <a:ext cx="10585176" cy="2438158"/>
          </a:xfrm>
          <a:prstGeom prst="rect">
            <a:avLst/>
          </a:prstGeom>
        </p:spPr>
      </p:pic>
      <p:pic>
        <p:nvPicPr>
          <p:cNvPr id="3" name="Imagen 2"/>
          <p:cNvPicPr>
            <a:picLocks noChangeAspect="1"/>
          </p:cNvPicPr>
          <p:nvPr/>
        </p:nvPicPr>
        <p:blipFill>
          <a:blip r:embed="rId3"/>
          <a:stretch>
            <a:fillRect/>
          </a:stretch>
        </p:blipFill>
        <p:spPr>
          <a:xfrm>
            <a:off x="3287688" y="3429000"/>
            <a:ext cx="4314345" cy="2232248"/>
          </a:xfrm>
          <a:prstGeom prst="rect">
            <a:avLst/>
          </a:prstGeom>
        </p:spPr>
      </p:pic>
    </p:spTree>
    <p:extLst>
      <p:ext uri="{BB962C8B-B14F-4D97-AF65-F5344CB8AC3E}">
        <p14:creationId xmlns:p14="http://schemas.microsoft.com/office/powerpoint/2010/main" val="2189436697"/>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2135561" y="551356"/>
            <a:ext cx="7825459" cy="5685957"/>
          </a:xfrm>
          <a:prstGeom prst="rect">
            <a:avLst/>
          </a:prstGeom>
        </p:spPr>
      </p:pic>
    </p:spTree>
    <p:extLst>
      <p:ext uri="{BB962C8B-B14F-4D97-AF65-F5344CB8AC3E}">
        <p14:creationId xmlns:p14="http://schemas.microsoft.com/office/powerpoint/2010/main" val="3603754602"/>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39416" y="620689"/>
            <a:ext cx="10153128" cy="2369880"/>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2800" b="1">
                <a:solidFill>
                  <a:srgbClr val="C00000"/>
                </a:solidFill>
                <a:latin typeface="Arial" pitchFamily="34" charset="0"/>
                <a:cs typeface="Arial" pitchFamily="34" charset="0"/>
              </a:rPr>
              <a:t>Correspondencia asociativa por conjuntos. </a:t>
            </a:r>
          </a:p>
          <a:p>
            <a:endParaRPr lang="es-MX" sz="2000">
              <a:latin typeface="Arial" pitchFamily="34" charset="0"/>
              <a:cs typeface="Arial" pitchFamily="34" charset="0"/>
            </a:endParaRPr>
          </a:p>
          <a:p>
            <a:r>
              <a:rPr lang="es-MX" sz="2000">
                <a:latin typeface="Arial" pitchFamily="34" charset="0"/>
                <a:cs typeface="Arial" pitchFamily="34" charset="0"/>
              </a:rPr>
              <a:t>La correspondencia asociativa por conjuntos es una solución de compromiso que recoge lo positivo de las correspondencias directa y asociativa, sin presentar sus desventajas. </a:t>
            </a:r>
          </a:p>
          <a:p>
            <a:r>
              <a:rPr lang="es-MX" sz="2000">
                <a:latin typeface="Arial" pitchFamily="34" charset="0"/>
                <a:cs typeface="Arial" pitchFamily="34" charset="0"/>
              </a:rPr>
              <a:t>En este caso, la caché se divide en v conjuntos, cada uno de k líneas. </a:t>
            </a:r>
          </a:p>
          <a:p>
            <a:r>
              <a:rPr lang="es-MX" sz="2000">
                <a:latin typeface="Arial" pitchFamily="34" charset="0"/>
                <a:cs typeface="Arial" pitchFamily="34" charset="0"/>
              </a:rPr>
              <a:t>Las relaciones que se tienen son</a:t>
            </a:r>
            <a:endParaRPr lang="es-AR" sz="2000">
              <a:latin typeface="Arial" pitchFamily="34" charset="0"/>
              <a:cs typeface="Arial" pitchFamily="34" charset="0"/>
            </a:endParaRPr>
          </a:p>
        </p:txBody>
      </p:sp>
      <p:pic>
        <p:nvPicPr>
          <p:cNvPr id="3" name="Imagen 2"/>
          <p:cNvPicPr>
            <a:picLocks noChangeAspect="1"/>
          </p:cNvPicPr>
          <p:nvPr/>
        </p:nvPicPr>
        <p:blipFill>
          <a:blip r:embed="rId2"/>
          <a:srcRect t="26209"/>
          <a:stretch>
            <a:fillRect/>
          </a:stretch>
        </p:blipFill>
        <p:spPr>
          <a:xfrm>
            <a:off x="2567608" y="3949002"/>
            <a:ext cx="6017811" cy="2072286"/>
          </a:xfrm>
          <a:prstGeom prst="rect">
            <a:avLst/>
          </a:prstGeom>
        </p:spPr>
      </p:pic>
    </p:spTree>
    <p:extLst>
      <p:ext uri="{BB962C8B-B14F-4D97-AF65-F5344CB8AC3E}">
        <p14:creationId xmlns:p14="http://schemas.microsoft.com/office/powerpoint/2010/main" val="372748517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62233" y="332656"/>
            <a:ext cx="10873208" cy="5324535"/>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MX" sz="2000">
                <a:latin typeface="Arial" pitchFamily="34" charset="0"/>
                <a:cs typeface="Arial" pitchFamily="34" charset="0"/>
              </a:rPr>
              <a:t>En este caso se denomina correspondencia asociativa por conjuntos de k vías. </a:t>
            </a:r>
          </a:p>
          <a:p>
            <a:pPr algn="just"/>
            <a:endParaRPr lang="es-MX" sz="2000">
              <a:latin typeface="Arial" pitchFamily="34" charset="0"/>
              <a:cs typeface="Arial" pitchFamily="34" charset="0"/>
            </a:endParaRPr>
          </a:p>
          <a:p>
            <a:pPr algn="just"/>
            <a:r>
              <a:rPr lang="es-MX" sz="2000">
                <a:latin typeface="Arial" pitchFamily="34" charset="0"/>
                <a:cs typeface="Arial" pitchFamily="34" charset="0"/>
              </a:rPr>
              <a:t>Con la asignación asociativa por conjuntos, el bloque Bj puede asignarse en cualquiera de las k líneas del conjunto i. </a:t>
            </a:r>
          </a:p>
          <a:p>
            <a:pPr algn="just"/>
            <a:endParaRPr lang="es-MX" sz="2000">
              <a:latin typeface="Arial" pitchFamily="34" charset="0"/>
              <a:cs typeface="Arial" pitchFamily="34" charset="0"/>
            </a:endParaRPr>
          </a:p>
          <a:p>
            <a:pPr algn="just"/>
            <a:r>
              <a:rPr lang="es-MX" sz="2000">
                <a:latin typeface="Arial" pitchFamily="34" charset="0"/>
                <a:cs typeface="Arial" pitchFamily="34" charset="0"/>
              </a:rPr>
              <a:t>En este caso, la lógica de control de la caché interpreta una dirección de memoria como tres campos: etiqueta, conjunto y palabra. </a:t>
            </a:r>
          </a:p>
          <a:p>
            <a:pPr algn="just"/>
            <a:endParaRPr lang="es-MX" sz="2000">
              <a:latin typeface="Arial" pitchFamily="34" charset="0"/>
              <a:cs typeface="Arial" pitchFamily="34" charset="0"/>
            </a:endParaRPr>
          </a:p>
          <a:p>
            <a:pPr algn="just"/>
            <a:r>
              <a:rPr lang="es-MX" sz="2000">
                <a:latin typeface="Arial" pitchFamily="34" charset="0"/>
                <a:cs typeface="Arial" pitchFamily="34" charset="0"/>
              </a:rPr>
              <a:t>Los d bits de </a:t>
            </a:r>
            <a:r>
              <a:rPr lang="es-MX" sz="2000" b="1">
                <a:latin typeface="Arial" pitchFamily="34" charset="0"/>
                <a:cs typeface="Arial" pitchFamily="34" charset="0"/>
              </a:rPr>
              <a:t>conjunto</a:t>
            </a:r>
            <a:r>
              <a:rPr lang="es-MX" sz="2000">
                <a:latin typeface="Arial" pitchFamily="34" charset="0"/>
                <a:cs typeface="Arial" pitchFamily="34" charset="0"/>
              </a:rPr>
              <a:t> especifican uno de entre v =2^d conjuntos. </a:t>
            </a:r>
          </a:p>
          <a:p>
            <a:pPr algn="just"/>
            <a:endParaRPr lang="es-MX" sz="2000">
              <a:latin typeface="Arial" pitchFamily="34" charset="0"/>
              <a:cs typeface="Arial" pitchFamily="34" charset="0"/>
            </a:endParaRPr>
          </a:p>
          <a:p>
            <a:pPr algn="just"/>
            <a:r>
              <a:rPr lang="es-MX" sz="2000">
                <a:latin typeface="Arial" pitchFamily="34" charset="0"/>
                <a:cs typeface="Arial" pitchFamily="34" charset="0"/>
              </a:rPr>
              <a:t>Los s bits de los campos de </a:t>
            </a:r>
            <a:r>
              <a:rPr lang="es-MX" sz="2000" b="1">
                <a:latin typeface="Arial" pitchFamily="34" charset="0"/>
                <a:cs typeface="Arial" pitchFamily="34" charset="0"/>
              </a:rPr>
              <a:t>etiqueta</a:t>
            </a:r>
            <a:r>
              <a:rPr lang="es-MX" sz="2000">
                <a:latin typeface="Arial" pitchFamily="34" charset="0"/>
                <a:cs typeface="Arial" pitchFamily="34" charset="0"/>
              </a:rPr>
              <a:t> y de conjunto especifican uno de los 2s bloques de memoria principal. </a:t>
            </a:r>
          </a:p>
          <a:p>
            <a:pPr algn="just"/>
            <a:endParaRPr lang="es-MX" sz="2000">
              <a:latin typeface="Arial" pitchFamily="34" charset="0"/>
              <a:cs typeface="Arial" pitchFamily="34" charset="0"/>
            </a:endParaRPr>
          </a:p>
          <a:p>
            <a:pPr algn="just"/>
            <a:r>
              <a:rPr lang="es-MX" sz="2000">
                <a:latin typeface="Arial" pitchFamily="34" charset="0"/>
                <a:cs typeface="Arial" pitchFamily="34" charset="0"/>
              </a:rPr>
              <a:t>Con la correspondencia totalmente asociativa, la etiqueta en una dirección de memoria es bastante larga y debe compararse con la etiqueta de cada línea en la caché. Con la correspondencia asociativa por conjuntos de k vías, la etiqueta de una dirección de memoria es mucho más corta y se compara solo con las k etiquetas dentro de un mismo conjunto</a:t>
            </a:r>
            <a:endParaRPr lang="es-AR" sz="2000">
              <a:latin typeface="Arial" pitchFamily="34" charset="0"/>
              <a:cs typeface="Arial" pitchFamily="34" charset="0"/>
            </a:endParaRPr>
          </a:p>
        </p:txBody>
      </p:sp>
    </p:spTree>
    <p:extLst>
      <p:ext uri="{BB962C8B-B14F-4D97-AF65-F5344CB8AC3E}">
        <p14:creationId xmlns:p14="http://schemas.microsoft.com/office/powerpoint/2010/main" val="184213077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11424" y="1443841"/>
            <a:ext cx="9865096" cy="4154984"/>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MX" sz="2400">
                <a:latin typeface="Arial" pitchFamily="34" charset="0"/>
                <a:cs typeface="Arial" pitchFamily="34" charset="0"/>
              </a:rPr>
              <a:t>En el caso extremo de v</a:t>
            </a:r>
            <a:r>
              <a:rPr lang="en-US" sz="2400">
                <a:latin typeface="Arial" pitchFamily="34" charset="0"/>
                <a:cs typeface="Arial" pitchFamily="34" charset="0"/>
              </a:rPr>
              <a:t>=</a:t>
            </a:r>
            <a:r>
              <a:rPr lang="es-MX" sz="2400">
                <a:latin typeface="Arial" pitchFamily="34" charset="0"/>
                <a:cs typeface="Arial" pitchFamily="34" charset="0"/>
              </a:rPr>
              <a:t>m, k=1, la técnica asociativa por conjuntos se reduce a la correspondencia directa, y para v =1, k = m, se reduce a la totalmente asociativa. </a:t>
            </a:r>
          </a:p>
          <a:p>
            <a:pPr algn="just"/>
            <a:r>
              <a:rPr lang="es-MX" sz="2400">
                <a:latin typeface="Arial" pitchFamily="34" charset="0"/>
                <a:cs typeface="Arial" pitchFamily="34" charset="0"/>
              </a:rPr>
              <a:t>El uso de dos líneas por conjunto (v=m/2, k =2) es el caso más común, mejorando significativamente la tasa de aciertos respecto de la correspondencia directa. </a:t>
            </a:r>
          </a:p>
          <a:p>
            <a:pPr algn="just"/>
            <a:r>
              <a:rPr lang="es-MX" sz="2400">
                <a:latin typeface="Arial" pitchFamily="34" charset="0"/>
                <a:cs typeface="Arial" pitchFamily="34" charset="0"/>
              </a:rPr>
              <a:t>La asociativa por conjuntos de cuatro vías (v =m/4, k = 4) produce una modesta mejora adicional con un coste añadido relativamente pequeño. </a:t>
            </a:r>
          </a:p>
          <a:p>
            <a:pPr algn="just"/>
            <a:r>
              <a:rPr lang="es-MX" sz="2400">
                <a:latin typeface="Arial" pitchFamily="34" charset="0"/>
                <a:cs typeface="Arial" pitchFamily="34" charset="0"/>
              </a:rPr>
              <a:t>Un incremento adicional en el número de líneas por conjunto tiene poco efecto</a:t>
            </a:r>
            <a:endParaRPr lang="es-AR" sz="2400">
              <a:latin typeface="Arial" pitchFamily="34" charset="0"/>
              <a:cs typeface="Arial" pitchFamily="34" charset="0"/>
            </a:endParaRPr>
          </a:p>
        </p:txBody>
      </p:sp>
    </p:spTree>
    <p:extLst>
      <p:ext uri="{BB962C8B-B14F-4D97-AF65-F5344CB8AC3E}">
        <p14:creationId xmlns:p14="http://schemas.microsoft.com/office/powerpoint/2010/main" val="282680518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95400" y="1340768"/>
            <a:ext cx="10369152" cy="3871829"/>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spcBef>
                <a:spcPct val="20000"/>
              </a:spcBef>
              <a:buFont typeface="Wingdings" panose="05000000000000000000" pitchFamily="2" charset="2"/>
              <a:buChar char="Ø"/>
            </a:pPr>
            <a:r>
              <a:rPr lang="es-AR" sz="2400" b="1">
                <a:solidFill>
                  <a:srgbClr val="C00000"/>
                </a:solidFill>
                <a:latin typeface="Arial"/>
                <a:ea typeface="Times New Roman"/>
                <a:cs typeface="Times New Roman"/>
              </a:rPr>
              <a:t>Algoritmo de reemplazo  (Replacement Algorithm)</a:t>
            </a:r>
          </a:p>
          <a:p>
            <a:pPr marL="342900" indent="-342900" algn="just">
              <a:spcBef>
                <a:spcPct val="20000"/>
              </a:spcBef>
              <a:buFont typeface="Wingdings" panose="05000000000000000000" pitchFamily="2" charset="2"/>
              <a:buChar char="Ø"/>
            </a:pPr>
            <a:endParaRPr lang="es-AR" sz="1400">
              <a:solidFill>
                <a:prstClr val="black"/>
              </a:solidFill>
              <a:latin typeface="Arial"/>
              <a:ea typeface="Times New Roman"/>
              <a:cs typeface="Times New Roman"/>
            </a:endParaRPr>
          </a:p>
          <a:p>
            <a:pPr lvl="0" algn="just">
              <a:spcBef>
                <a:spcPct val="20000"/>
              </a:spcBef>
            </a:pPr>
            <a:r>
              <a:rPr lang="es-AR" sz="2000" b="1">
                <a:solidFill>
                  <a:prstClr val="black"/>
                </a:solidFill>
                <a:latin typeface="Arial"/>
                <a:ea typeface="Times New Roman"/>
                <a:cs typeface="Times New Roman"/>
              </a:rPr>
              <a:t>LRU</a:t>
            </a:r>
            <a:r>
              <a:rPr lang="es-AR" sz="2000">
                <a:solidFill>
                  <a:prstClr val="black"/>
                </a:solidFill>
                <a:latin typeface="Arial"/>
                <a:ea typeface="Times New Roman"/>
                <a:cs typeface="Times New Roman"/>
              </a:rPr>
              <a:t>  (Least recently used) Reemplazar el bloque menos usado recientemente</a:t>
            </a:r>
          </a:p>
          <a:p>
            <a:pPr lvl="0" algn="just">
              <a:spcBef>
                <a:spcPct val="20000"/>
              </a:spcBef>
            </a:pPr>
            <a:r>
              <a:rPr lang="es-AR" sz="2000">
                <a:solidFill>
                  <a:prstClr val="black"/>
                </a:solidFill>
                <a:latin typeface="Arial"/>
                <a:ea typeface="Times New Roman"/>
                <a:cs typeface="Times New Roman"/>
              </a:rPr>
              <a:t>	</a:t>
            </a:r>
          </a:p>
          <a:p>
            <a:pPr lvl="0" algn="just">
              <a:spcBef>
                <a:spcPct val="20000"/>
              </a:spcBef>
            </a:pPr>
            <a:r>
              <a:rPr lang="es-AR" sz="2000" b="1">
                <a:solidFill>
                  <a:prstClr val="black"/>
                </a:solidFill>
                <a:latin typeface="Arial"/>
                <a:ea typeface="Times New Roman"/>
                <a:cs typeface="Times New Roman"/>
              </a:rPr>
              <a:t>FIFO</a:t>
            </a:r>
            <a:r>
              <a:rPr lang="es-AR" sz="2000">
                <a:solidFill>
                  <a:prstClr val="black"/>
                </a:solidFill>
                <a:latin typeface="Arial"/>
                <a:ea typeface="Times New Roman"/>
                <a:cs typeface="Times New Roman"/>
              </a:rPr>
              <a:t> (Primero en entran primero en salir) Reemplazar el bloque 	que ha estado en el cache por mas tiempo</a:t>
            </a:r>
          </a:p>
          <a:p>
            <a:pPr lvl="0" algn="just">
              <a:spcBef>
                <a:spcPct val="20000"/>
              </a:spcBef>
            </a:pPr>
            <a:endParaRPr lang="es-AR" sz="2000" b="1">
              <a:solidFill>
                <a:prstClr val="black"/>
              </a:solidFill>
              <a:latin typeface="Arial"/>
              <a:ea typeface="Times New Roman"/>
              <a:cs typeface="Times New Roman"/>
            </a:endParaRPr>
          </a:p>
          <a:p>
            <a:pPr lvl="0" algn="just">
              <a:spcBef>
                <a:spcPct val="20000"/>
              </a:spcBef>
            </a:pPr>
            <a:r>
              <a:rPr lang="es-AR" sz="2000" b="1">
                <a:solidFill>
                  <a:prstClr val="black"/>
                </a:solidFill>
                <a:latin typeface="Arial"/>
                <a:ea typeface="Times New Roman"/>
                <a:cs typeface="Times New Roman"/>
              </a:rPr>
              <a:t>LFU</a:t>
            </a:r>
            <a:r>
              <a:rPr lang="es-AR" sz="2000">
                <a:solidFill>
                  <a:prstClr val="black"/>
                </a:solidFill>
                <a:latin typeface="Arial"/>
                <a:ea typeface="Times New Roman"/>
                <a:cs typeface="Times New Roman"/>
              </a:rPr>
              <a:t> (Least Frequently Used) Reemplazar el bloque menos frecuentemente usado</a:t>
            </a:r>
          </a:p>
          <a:p>
            <a:pPr marL="342900" indent="-342900" algn="just">
              <a:spcBef>
                <a:spcPct val="20000"/>
              </a:spcBef>
              <a:buFont typeface="Wingdings" panose="05000000000000000000" pitchFamily="2" charset="2"/>
              <a:buChar char="Ø"/>
            </a:pPr>
            <a:endParaRPr lang="es-AR" sz="2000">
              <a:solidFill>
                <a:prstClr val="black"/>
              </a:solidFill>
              <a:latin typeface="Arial"/>
              <a:ea typeface="Times New Roman"/>
              <a:cs typeface="Times New Roman"/>
            </a:endParaRPr>
          </a:p>
          <a:p>
            <a:pPr marL="342900" indent="-342900" algn="just">
              <a:spcBef>
                <a:spcPct val="20000"/>
              </a:spcBef>
              <a:buFont typeface="Wingdings" panose="05000000000000000000" pitchFamily="2" charset="2"/>
              <a:buChar char="Ø"/>
            </a:pPr>
            <a:endParaRPr lang="es-AR" sz="2000">
              <a:solidFill>
                <a:prstClr val="black"/>
              </a:solidFill>
              <a:latin typeface="Arial"/>
              <a:ea typeface="Times New Roman"/>
              <a:cs typeface="Times New Roman"/>
            </a:endParaRPr>
          </a:p>
          <a:p>
            <a:pPr marL="342900" indent="-342900" algn="just">
              <a:spcBef>
                <a:spcPct val="20000"/>
              </a:spcBef>
              <a:buFont typeface="Wingdings" panose="05000000000000000000" pitchFamily="2" charset="2"/>
              <a:buChar char="Ø"/>
            </a:pPr>
            <a:endParaRPr lang="es-AR" sz="1400">
              <a:solidFill>
                <a:prstClr val="black"/>
              </a:solidFill>
              <a:latin typeface="Arial"/>
              <a:ea typeface="Times New Roman"/>
              <a:cs typeface="Times New Roman"/>
            </a:endParaRPr>
          </a:p>
        </p:txBody>
      </p:sp>
    </p:spTree>
    <p:extLst>
      <p:ext uri="{BB962C8B-B14F-4D97-AF65-F5344CB8AC3E}">
        <p14:creationId xmlns:p14="http://schemas.microsoft.com/office/powerpoint/2010/main" val="420958185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23392" y="908720"/>
            <a:ext cx="10513168" cy="4401205"/>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MX" sz="2000">
                <a:latin typeface="Arial" pitchFamily="34" charset="0"/>
                <a:cs typeface="Arial" pitchFamily="34" charset="0"/>
              </a:rPr>
              <a:t>El más efectivo es probablemente el denominado “utilizado menos recientemente” (LRU, least-recently used): se sustituye el bloque que se ha mantenido en la caché por más tiempo sin haber sido referenciado. Esto es fácil de implementar para la asociativa por conjuntos de dos vías. Cada línea incluye un bit USO. Cuando una línea es referenciada se pone a 1 su bit USO y a 0 el de la otra línea del mismo conjunto. Cuando va a transferirse un bloque al conjunto, se utiliza la línea cuyo bit USO es 0. Ya que estamos suponiendo que son más probables de referenciar las posiciones de memoria utilizadas más recientemente, el LRU debiera dar la mejor tasa de aciertos. </a:t>
            </a:r>
          </a:p>
          <a:p>
            <a:pPr algn="just"/>
            <a:endParaRPr lang="es-MX" sz="2000">
              <a:latin typeface="Arial" pitchFamily="34" charset="0"/>
              <a:cs typeface="Arial" pitchFamily="34" charset="0"/>
            </a:endParaRPr>
          </a:p>
          <a:p>
            <a:pPr algn="just"/>
            <a:endParaRPr lang="es-MX" sz="2000">
              <a:latin typeface="Arial" pitchFamily="34" charset="0"/>
              <a:cs typeface="Arial" pitchFamily="34" charset="0"/>
            </a:endParaRPr>
          </a:p>
          <a:p>
            <a:pPr algn="just"/>
            <a:r>
              <a:rPr lang="es-MX" sz="2000">
                <a:latin typeface="Arial" pitchFamily="34" charset="0"/>
                <a:cs typeface="Arial" pitchFamily="34" charset="0"/>
              </a:rPr>
              <a:t>Otra posibilidad es el primero en entrar primero en salir (FIFO, First-In-First-Out): se sustituye aquel bloque del conjunto que ha estado más tiempo en la caché. El algoritmo FIFO puede implementarse fácilmente mediante una técnica cíclica (round-robin) o buffer circular. </a:t>
            </a:r>
            <a:endParaRPr lang="es-AR" sz="2000">
              <a:latin typeface="Arial" pitchFamily="34" charset="0"/>
              <a:cs typeface="Arial" pitchFamily="34" charset="0"/>
            </a:endParaRPr>
          </a:p>
        </p:txBody>
      </p:sp>
    </p:spTree>
    <p:extLst>
      <p:ext uri="{BB962C8B-B14F-4D97-AF65-F5344CB8AC3E}">
        <p14:creationId xmlns:p14="http://schemas.microsoft.com/office/powerpoint/2010/main" val="91335876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23392" y="1844824"/>
            <a:ext cx="10513168" cy="3077766"/>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r>
              <a:rPr lang="es-MX" sz="2000">
                <a:solidFill>
                  <a:prstClr val="black"/>
                </a:solidFill>
                <a:latin typeface="Arial" pitchFamily="34" charset="0"/>
                <a:cs typeface="Arial" pitchFamily="34" charset="0"/>
              </a:rPr>
              <a:t>Otra posibilidad más es la del utilizado menos frecuentemente (LFU, Least-Frequently Used): se sustituye aquel bloque del conjunto que ha experimentado menos referencias. LFU podría implementarse asociando un contador a cada línea.</a:t>
            </a:r>
            <a:endParaRPr lang="es-AR" sz="2000">
              <a:solidFill>
                <a:prstClr val="black"/>
              </a:solidFill>
              <a:latin typeface="Arial" pitchFamily="34" charset="0"/>
              <a:cs typeface="Arial" pitchFamily="34" charset="0"/>
            </a:endParaRPr>
          </a:p>
          <a:p>
            <a:pPr algn="just"/>
            <a:endParaRPr lang="es-MX"/>
          </a:p>
          <a:p>
            <a:pPr algn="just"/>
            <a:endParaRPr lang="es-MX"/>
          </a:p>
          <a:p>
            <a:pPr algn="just"/>
            <a:endParaRPr lang="es-MX"/>
          </a:p>
          <a:p>
            <a:pPr algn="just"/>
            <a:r>
              <a:rPr lang="es-MX" sz="2000">
                <a:solidFill>
                  <a:prstClr val="black"/>
                </a:solidFill>
                <a:latin typeface="Arial" pitchFamily="34" charset="0"/>
                <a:cs typeface="Arial" pitchFamily="34" charset="0"/>
              </a:rPr>
              <a:t>Una técnica no basada en el grado de utilización consiste simplemente en coger una línea al azar (aleatoria) entre las posibles candidatas. Estudios realizados mediante simulación han mostrado que la sustitución aleatoria proporciona unas prestaciones solo ligeramente inferiores a un algoritmo basado en la utilizacion</a:t>
            </a:r>
            <a:endParaRPr lang="es-AR" sz="200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264190404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23392" y="980728"/>
            <a:ext cx="10729192" cy="4524315"/>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spcBef>
                <a:spcPct val="20000"/>
              </a:spcBef>
              <a:buFont typeface="Wingdings" panose="05000000000000000000" pitchFamily="2" charset="2"/>
              <a:buChar char="Ø"/>
            </a:pPr>
            <a:r>
              <a:rPr lang="es-AR" sz="2800" b="1">
                <a:solidFill>
                  <a:srgbClr val="C00000"/>
                </a:solidFill>
                <a:latin typeface="Arial"/>
                <a:ea typeface="Times New Roman"/>
                <a:cs typeface="Times New Roman"/>
              </a:rPr>
              <a:t>Política de escritura (Write Policy)</a:t>
            </a:r>
          </a:p>
          <a:p>
            <a:endParaRPr lang="es-MX" sz="2000"/>
          </a:p>
          <a:p>
            <a:pPr algn="just"/>
            <a:r>
              <a:rPr lang="es-MX" sz="2400">
                <a:latin typeface="Arial" pitchFamily="34" charset="0"/>
                <a:cs typeface="Arial" pitchFamily="34" charset="0"/>
              </a:rPr>
              <a:t>Hay dos casos a considerar cuando se ha de reemplazar un bloque de la caché. </a:t>
            </a:r>
          </a:p>
          <a:p>
            <a:pPr algn="just"/>
            <a:r>
              <a:rPr lang="es-MX" sz="2400">
                <a:latin typeface="Arial" pitchFamily="34" charset="0"/>
                <a:cs typeface="Arial" pitchFamily="34" charset="0"/>
              </a:rPr>
              <a:t>Si el bloque antiguo de la caché no debe ser modificado, puede sobrescribirse con el nuevo bloque sin necesidad de actualizar el antiguo. </a:t>
            </a:r>
          </a:p>
          <a:p>
            <a:pPr algn="just"/>
            <a:endParaRPr lang="es-MX" sz="2400">
              <a:latin typeface="Arial" pitchFamily="34" charset="0"/>
              <a:cs typeface="Arial" pitchFamily="34" charset="0"/>
            </a:endParaRPr>
          </a:p>
          <a:p>
            <a:pPr algn="just"/>
            <a:r>
              <a:rPr lang="es-MX" sz="2400">
                <a:latin typeface="Arial" pitchFamily="34" charset="0"/>
                <a:cs typeface="Arial" pitchFamily="34" charset="0"/>
              </a:rPr>
              <a:t>Si se ha realizado al menos una operación de escritura sobre una palabra de la línea correspondiente de la caché, entonces la memoria principal debe actualizarse, rescribiendo la línea de caché en el bloque de memoria antes de transferir el nuevo bloque.</a:t>
            </a:r>
          </a:p>
          <a:p>
            <a:pPr algn="just"/>
            <a:endParaRPr lang="es-MX" sz="2400">
              <a:latin typeface="Arial" pitchFamily="34" charset="0"/>
              <a:cs typeface="Arial" pitchFamily="34" charset="0"/>
            </a:endParaRPr>
          </a:p>
        </p:txBody>
      </p:sp>
    </p:spTree>
    <p:extLst>
      <p:ext uri="{BB962C8B-B14F-4D97-AF65-F5344CB8AC3E}">
        <p14:creationId xmlns:p14="http://schemas.microsoft.com/office/powerpoint/2010/main" val="64955325"/>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55649" y="476672"/>
            <a:ext cx="10729192" cy="5693866"/>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spcBef>
                <a:spcPct val="20000"/>
              </a:spcBef>
              <a:buFont typeface="Wingdings" panose="05000000000000000000" pitchFamily="2" charset="2"/>
              <a:buChar char="Ø"/>
            </a:pPr>
            <a:r>
              <a:rPr lang="es-AR" sz="2800" b="1">
                <a:solidFill>
                  <a:srgbClr val="C00000"/>
                </a:solidFill>
                <a:latin typeface="Arial"/>
                <a:ea typeface="Times New Roman"/>
                <a:cs typeface="Times New Roman"/>
              </a:rPr>
              <a:t>Política de escritura (Write Policy)</a:t>
            </a:r>
          </a:p>
          <a:p>
            <a:pPr algn="just"/>
            <a:endParaRPr lang="es-MX" sz="2400">
              <a:latin typeface="Arial" pitchFamily="34" charset="0"/>
              <a:cs typeface="Arial" pitchFamily="34" charset="0"/>
            </a:endParaRPr>
          </a:p>
          <a:p>
            <a:pPr algn="just"/>
            <a:r>
              <a:rPr lang="es-MX" sz="2400">
                <a:latin typeface="Arial" pitchFamily="34" charset="0"/>
                <a:cs typeface="Arial" pitchFamily="34" charset="0"/>
              </a:rPr>
              <a:t>Hay dos problemas contra los que luchar:</a:t>
            </a:r>
          </a:p>
          <a:p>
            <a:pPr algn="just"/>
            <a:r>
              <a:rPr lang="es-MX" sz="2400">
                <a:latin typeface="Arial" pitchFamily="34" charset="0"/>
                <a:cs typeface="Arial" pitchFamily="34" charset="0"/>
              </a:rPr>
              <a:t>En primer lugar, más de un dispositivo puede tener acceso a la memoria principal. </a:t>
            </a:r>
          </a:p>
          <a:p>
            <a:pPr marL="342900" indent="-342900" algn="just">
              <a:buFont typeface="Arial" pitchFamily="34" charset="0"/>
              <a:buChar char="•"/>
            </a:pPr>
            <a:r>
              <a:rPr lang="es-MX" sz="2400">
                <a:latin typeface="Arial" pitchFamily="34" charset="0"/>
                <a:cs typeface="Arial" pitchFamily="34" charset="0"/>
              </a:rPr>
              <a:t>Por ejemplo, un módulo de E/S puede escribir/leer directamente en/de memoria. Si una palabra ha sido modificada solo en la caché, la correspondiente palabra de memoria no es válida. Además, si el dispositivo de E/S ha alterado la memoria principal, entonces la palabra de caché no es válida.</a:t>
            </a:r>
          </a:p>
          <a:p>
            <a:pPr algn="just"/>
            <a:endParaRPr lang="es-MX" sz="2400">
              <a:latin typeface="Arial" pitchFamily="34" charset="0"/>
              <a:cs typeface="Arial" pitchFamily="34" charset="0"/>
            </a:endParaRPr>
          </a:p>
          <a:p>
            <a:pPr algn="just"/>
            <a:r>
              <a:rPr lang="es-MX" sz="2400">
                <a:latin typeface="Arial" pitchFamily="34" charset="0"/>
                <a:cs typeface="Arial" pitchFamily="34" charset="0"/>
              </a:rPr>
              <a:t>Un problema más complejo ocurre cuando varios procesadores se conectan al mismo bus y cada uno de ellos tiene su propia caché local. En tal caso, si se modifica una palabra en una de las cachés, podría presumiblemente invalidar una palabra de otras cachés</a:t>
            </a:r>
            <a:endParaRPr lang="es-AR" sz="2400">
              <a:latin typeface="Arial" pitchFamily="34" charset="0"/>
              <a:cs typeface="Arial" pitchFamily="34" charset="0"/>
            </a:endParaRPr>
          </a:p>
        </p:txBody>
      </p:sp>
    </p:spTree>
    <p:extLst>
      <p:ext uri="{BB962C8B-B14F-4D97-AF65-F5344CB8AC3E}">
        <p14:creationId xmlns:p14="http://schemas.microsoft.com/office/powerpoint/2010/main" val="124763578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839416" y="764704"/>
            <a:ext cx="10657184" cy="4536627"/>
          </a:xfrm>
          <a:prstGeom prst="rect">
            <a:avLst/>
          </a:prstGeom>
          <a:noFill/>
        </p:spPr>
        <p:txBody>
          <a:bodyPr wrap="squar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spcBef>
                <a:spcPct val="20000"/>
              </a:spcBef>
              <a:buFont typeface="Wingdings" panose="05000000000000000000" pitchFamily="2" charset="2"/>
              <a:buChar char="Ø"/>
            </a:pPr>
            <a:r>
              <a:rPr lang="es-AR" sz="2400" b="1">
                <a:solidFill>
                  <a:srgbClr val="C00000"/>
                </a:solidFill>
                <a:latin typeface="Arial"/>
                <a:ea typeface="Times New Roman"/>
                <a:cs typeface="Times New Roman"/>
              </a:rPr>
              <a:t>Política de escritura (Write Policy)</a:t>
            </a:r>
          </a:p>
          <a:p>
            <a:pPr lvl="0" algn="just">
              <a:spcBef>
                <a:spcPct val="20000"/>
              </a:spcBef>
            </a:pPr>
            <a:endParaRPr lang="es-AR" sz="2400" b="1">
              <a:latin typeface="Arial"/>
              <a:ea typeface="Times New Roman"/>
              <a:cs typeface="Times New Roman"/>
            </a:endParaRPr>
          </a:p>
          <a:p>
            <a:pPr lvl="0" algn="just">
              <a:spcBef>
                <a:spcPct val="20000"/>
              </a:spcBef>
            </a:pPr>
            <a:r>
              <a:rPr lang="es-AR" sz="2400" b="1">
                <a:latin typeface="Arial"/>
                <a:ea typeface="Times New Roman"/>
                <a:cs typeface="Times New Roman"/>
              </a:rPr>
              <a:t>Técnica Write through</a:t>
            </a:r>
            <a:r>
              <a:rPr lang="es-AR" sz="2400">
                <a:latin typeface="Arial"/>
                <a:ea typeface="Times New Roman"/>
                <a:cs typeface="Times New Roman"/>
              </a:rPr>
              <a:t> : (Escrtitura Inmediata)</a:t>
            </a:r>
          </a:p>
          <a:p>
            <a:pPr marL="342900" indent="-342900" algn="just">
              <a:spcBef>
                <a:spcPct val="20000"/>
              </a:spcBef>
              <a:buFont typeface="Arial" pitchFamily="34" charset="0"/>
              <a:buChar char="•"/>
            </a:pPr>
            <a:r>
              <a:rPr lang="es-AR" sz="2400">
                <a:latin typeface="Arial"/>
                <a:ea typeface="Times New Roman"/>
                <a:cs typeface="Times New Roman"/>
              </a:rPr>
              <a:t>Todas las operaciones se escriben en memoria y en el cache</a:t>
            </a:r>
          </a:p>
          <a:p>
            <a:pPr marL="342900" indent="-342900" algn="just">
              <a:spcBef>
                <a:spcPct val="20000"/>
              </a:spcBef>
              <a:buFont typeface="Arial" pitchFamily="34" charset="0"/>
              <a:buChar char="•"/>
            </a:pPr>
            <a:r>
              <a:rPr lang="es-AR" sz="2400">
                <a:latin typeface="Arial"/>
                <a:ea typeface="Times New Roman"/>
                <a:cs typeface="Times New Roman"/>
              </a:rPr>
              <a:t>Se mantiene la consistencia. </a:t>
            </a:r>
            <a:r>
              <a:rPr lang="es-MX" sz="2400">
                <a:latin typeface="Arial"/>
                <a:ea typeface="Times New Roman"/>
                <a:cs typeface="Times New Roman"/>
              </a:rPr>
              <a:t>Asegurando que el contenido de la memoria principal siempre es válido</a:t>
            </a:r>
            <a:endParaRPr lang="es-AR" sz="2400">
              <a:latin typeface="Arial"/>
              <a:ea typeface="Times New Roman"/>
              <a:cs typeface="Times New Roman"/>
            </a:endParaRPr>
          </a:p>
          <a:p>
            <a:pPr marL="342900" indent="-342900" algn="just">
              <a:spcBef>
                <a:spcPct val="20000"/>
              </a:spcBef>
              <a:buFont typeface="Arial" pitchFamily="34" charset="0"/>
              <a:buChar char="•"/>
            </a:pPr>
            <a:r>
              <a:rPr lang="es-MX" sz="2400">
                <a:latin typeface="Arial"/>
                <a:ea typeface="Times New Roman"/>
                <a:cs typeface="Times New Roman"/>
              </a:rPr>
              <a:t>Cualquier otro módulo procesador-caché puede monitorizar el tráfico a memoria principal para mantener la coherencia en su propia caché.</a:t>
            </a:r>
          </a:p>
          <a:p>
            <a:pPr marL="342900" indent="-342900" algn="just">
              <a:spcBef>
                <a:spcPct val="20000"/>
              </a:spcBef>
              <a:buFont typeface="Arial" pitchFamily="34" charset="0"/>
              <a:buChar char="•"/>
            </a:pPr>
            <a:r>
              <a:rPr lang="es-MX" sz="2400">
                <a:latin typeface="Arial"/>
                <a:ea typeface="Times New Roman"/>
                <a:cs typeface="Times New Roman"/>
              </a:rPr>
              <a:t>La principal desventaja de esta técnica es que genera un tráfico sustancial con la memoria que puede originar un cuello de botella. </a:t>
            </a:r>
            <a:endParaRPr lang="es-AR" sz="2400">
              <a:latin typeface="Arial"/>
              <a:ea typeface="Times New Roman"/>
              <a:cs typeface="Times New Roman"/>
            </a:endParaRPr>
          </a:p>
          <a:p>
            <a:endParaRPr lang="es-ES" sz="2000" b="1"/>
          </a:p>
        </p:txBody>
      </p:sp>
    </p:spTree>
    <p:extLst>
      <p:ext uri="{BB962C8B-B14F-4D97-AF65-F5344CB8AC3E}">
        <p14:creationId xmlns:p14="http://schemas.microsoft.com/office/powerpoint/2010/main" val="382822703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415480" y="404664"/>
            <a:ext cx="9577064" cy="5247707"/>
          </a:xfrm>
          <a:prstGeom prst="rect">
            <a:avLst/>
          </a:prstGeom>
        </p:spPr>
      </p:pic>
      <p:pic>
        <p:nvPicPr>
          <p:cNvPr id="5" name="Imagen 4"/>
          <p:cNvPicPr>
            <a:picLocks noChangeAspect="1"/>
          </p:cNvPicPr>
          <p:nvPr/>
        </p:nvPicPr>
        <p:blipFill>
          <a:blip r:embed="rId3"/>
          <a:stretch>
            <a:fillRect/>
          </a:stretch>
        </p:blipFill>
        <p:spPr>
          <a:xfrm>
            <a:off x="1019436" y="5635639"/>
            <a:ext cx="10153128" cy="695325"/>
          </a:xfrm>
          <a:prstGeom prst="rect">
            <a:avLst/>
          </a:prstGeom>
        </p:spPr>
      </p:pic>
    </p:spTree>
    <p:extLst>
      <p:ext uri="{BB962C8B-B14F-4D97-AF65-F5344CB8AC3E}">
        <p14:creationId xmlns:p14="http://schemas.microsoft.com/office/powerpoint/2010/main" val="160984796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56444" y="692696"/>
            <a:ext cx="10945216" cy="4832092"/>
          </a:xfrm>
          <a:prstGeom prst="rect">
            <a:avLst/>
          </a:prstGeom>
          <a:noFill/>
        </p:spPr>
        <p:txBody>
          <a:bodyPr wrap="squar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spcBef>
                <a:spcPct val="20000"/>
              </a:spcBef>
            </a:pPr>
            <a:r>
              <a:rPr lang="es-AR" sz="2400" b="1">
                <a:solidFill>
                  <a:srgbClr val="C00000"/>
                </a:solidFill>
                <a:latin typeface="Arial"/>
                <a:ea typeface="Times New Roman"/>
                <a:cs typeface="Times New Roman"/>
              </a:rPr>
              <a:t>Técnica write back : Postescritura</a:t>
            </a:r>
          </a:p>
          <a:p>
            <a:pPr lvl="0" algn="just">
              <a:spcBef>
                <a:spcPct val="20000"/>
              </a:spcBef>
            </a:pPr>
            <a:endParaRPr lang="es-AR" sz="2400">
              <a:latin typeface="Arial"/>
              <a:ea typeface="Times New Roman"/>
              <a:cs typeface="Times New Roman"/>
            </a:endParaRPr>
          </a:p>
          <a:p>
            <a:pPr marL="342900" indent="-342900" algn="just">
              <a:spcBef>
                <a:spcPct val="20000"/>
              </a:spcBef>
              <a:buFont typeface="Arial" pitchFamily="34" charset="0"/>
              <a:buChar char="•"/>
            </a:pPr>
            <a:r>
              <a:rPr lang="es-AR" sz="2400">
                <a:latin typeface="Arial"/>
                <a:ea typeface="Times New Roman"/>
                <a:cs typeface="Times New Roman"/>
              </a:rPr>
              <a:t>Actualiza solo en el cache cuando el bloque es reemplazado, recién actualiza en memoria</a:t>
            </a:r>
          </a:p>
          <a:p>
            <a:pPr marL="342900" indent="-342900" algn="just">
              <a:spcBef>
                <a:spcPct val="20000"/>
              </a:spcBef>
              <a:buFont typeface="Arial" pitchFamily="34" charset="0"/>
              <a:buChar char="•"/>
            </a:pPr>
            <a:r>
              <a:rPr lang="es-AR" sz="2400">
                <a:latin typeface="Arial"/>
                <a:ea typeface="Times New Roman"/>
                <a:cs typeface="Times New Roman"/>
              </a:rPr>
              <a:t>Minimiza las escrituras en memoria</a:t>
            </a:r>
          </a:p>
          <a:p>
            <a:pPr marL="342900" indent="-342900" algn="just">
              <a:spcBef>
                <a:spcPct val="20000"/>
              </a:spcBef>
              <a:buFont typeface="Arial" pitchFamily="34" charset="0"/>
              <a:buChar char="•"/>
            </a:pPr>
            <a:r>
              <a:rPr lang="es-MX" sz="2400">
                <a:latin typeface="Arial"/>
                <a:ea typeface="Times New Roman"/>
                <a:cs typeface="Times New Roman"/>
              </a:rPr>
              <a:t>Cuando tiene lugar una actualización, se activa un bit ACTUALIZAR asociado a la línea. Después, cuando el bloque es sustituido, es (post) escrito en memoria principal si y solo si el bit ACTUALIZAR está activo. </a:t>
            </a:r>
          </a:p>
          <a:p>
            <a:pPr marL="342900" indent="-342900" algn="just">
              <a:spcBef>
                <a:spcPct val="20000"/>
              </a:spcBef>
              <a:buFont typeface="Arial" pitchFamily="34" charset="0"/>
              <a:buChar char="•"/>
            </a:pPr>
            <a:r>
              <a:rPr lang="es-MX" sz="2400">
                <a:latin typeface="Arial"/>
                <a:ea typeface="Times New Roman"/>
                <a:cs typeface="Times New Roman"/>
              </a:rPr>
              <a:t>El problema de este esquema es que se tienen porciones de memoria principal que no son válidas, y los accesos por parte de los módulos de E/S tendrán que hacerse solo a través de la caché</a:t>
            </a:r>
            <a:endParaRPr lang="es-AR" sz="2400">
              <a:latin typeface="Arial"/>
              <a:ea typeface="Times New Roman"/>
              <a:cs typeface="Times New Roman"/>
            </a:endParaRPr>
          </a:p>
          <a:p>
            <a:endParaRPr lang="es-ES" sz="2000" b="1"/>
          </a:p>
        </p:txBody>
      </p:sp>
    </p:spTree>
    <p:extLst>
      <p:ext uri="{BB962C8B-B14F-4D97-AF65-F5344CB8AC3E}">
        <p14:creationId xmlns:p14="http://schemas.microsoft.com/office/powerpoint/2010/main" val="3356221704"/>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983432" y="692696"/>
            <a:ext cx="10369152" cy="5115246"/>
          </a:xfrm>
          <a:prstGeom prst="rect">
            <a:avLst/>
          </a:prstGeom>
          <a:noFill/>
        </p:spPr>
        <p:txBody>
          <a:bodyPr wrap="squar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spcBef>
                <a:spcPct val="20000"/>
              </a:spcBef>
              <a:buFont typeface="Wingdings" panose="05000000000000000000" pitchFamily="2" charset="2"/>
              <a:buChar char="Ø"/>
            </a:pPr>
            <a:r>
              <a:rPr lang="es-AR" sz="2400" b="1">
                <a:solidFill>
                  <a:srgbClr val="C00000"/>
                </a:solidFill>
                <a:latin typeface="Arial"/>
                <a:ea typeface="Times New Roman"/>
                <a:cs typeface="Times New Roman"/>
              </a:rPr>
              <a:t>Tamaño de la línea del cache  (line size)</a:t>
            </a:r>
          </a:p>
          <a:p>
            <a:pPr lvl="0" algn="just">
              <a:spcBef>
                <a:spcPct val="20000"/>
              </a:spcBef>
            </a:pPr>
            <a:endParaRPr lang="es-AR" sz="2000" b="1">
              <a:solidFill>
                <a:srgbClr val="C00000"/>
              </a:solidFill>
              <a:latin typeface="Arial"/>
              <a:ea typeface="Times New Roman"/>
              <a:cs typeface="Times New Roman"/>
            </a:endParaRPr>
          </a:p>
          <a:p>
            <a:pPr lvl="0" algn="just">
              <a:spcBef>
                <a:spcPct val="20000"/>
              </a:spcBef>
            </a:pPr>
            <a:r>
              <a:rPr lang="es-AR" sz="2400">
                <a:latin typeface="Arial"/>
                <a:ea typeface="Times New Roman"/>
                <a:cs typeface="Times New Roman"/>
              </a:rPr>
              <a:t>Cuando un bloque de palabras de memoria se copian a una línea del cache, no solo se copia la palabra buscada sino también un numero de palabras vecinas</a:t>
            </a:r>
          </a:p>
          <a:p>
            <a:pPr lvl="0" algn="just">
              <a:spcBef>
                <a:spcPct val="20000"/>
              </a:spcBef>
            </a:pPr>
            <a:endParaRPr lang="es-AR" sz="2400">
              <a:latin typeface="Arial"/>
              <a:ea typeface="Times New Roman"/>
              <a:cs typeface="Times New Roman"/>
            </a:endParaRPr>
          </a:p>
          <a:p>
            <a:pPr lvl="0" algn="just">
              <a:spcBef>
                <a:spcPct val="20000"/>
              </a:spcBef>
            </a:pPr>
            <a:r>
              <a:rPr lang="es-AR" sz="2400">
                <a:latin typeface="Arial"/>
                <a:ea typeface="Times New Roman"/>
                <a:cs typeface="Times New Roman"/>
              </a:rPr>
              <a:t>Al incrementar el tamaño del bloque que se trae de memoria y se pone en una línea del cache (se incrementa también la línea del cache) el hit ratio o la tasa de éxito también empieza a incrementar, por  el principio de localidad (la palabra vecina que esta en el cache es altamente probable que sea referenciada)</a:t>
            </a:r>
          </a:p>
          <a:p>
            <a:pPr lvl="0" algn="just">
              <a:spcBef>
                <a:spcPct val="20000"/>
              </a:spcBef>
            </a:pPr>
            <a:endParaRPr lang="es-AR" sz="2000">
              <a:latin typeface="Arial"/>
              <a:ea typeface="Times New Roman"/>
              <a:cs typeface="Times New Roman"/>
            </a:endParaRPr>
          </a:p>
          <a:p>
            <a:pPr lvl="0" algn="just">
              <a:spcBef>
                <a:spcPct val="20000"/>
              </a:spcBef>
            </a:pPr>
            <a:r>
              <a:rPr lang="es-AR" sz="2000" b="1">
                <a:latin typeface="Arial"/>
                <a:ea typeface="Times New Roman"/>
                <a:cs typeface="Times New Roman"/>
              </a:rPr>
              <a:t>	</a:t>
            </a:r>
            <a:endParaRPr lang="es-ES" sz="2000" b="1"/>
          </a:p>
        </p:txBody>
      </p:sp>
    </p:spTree>
    <p:extLst>
      <p:ext uri="{BB962C8B-B14F-4D97-AF65-F5344CB8AC3E}">
        <p14:creationId xmlns:p14="http://schemas.microsoft.com/office/powerpoint/2010/main" val="393379478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79376" y="476672"/>
            <a:ext cx="11089232" cy="5447645"/>
          </a:xfrm>
          <a:prstGeom prst="rect">
            <a:avLst/>
          </a:prstGeom>
          <a:noFill/>
        </p:spPr>
        <p:txBody>
          <a:bodyPr wrap="squar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spcBef>
                <a:spcPct val="20000"/>
              </a:spcBef>
            </a:pPr>
            <a:endParaRPr lang="es-AR" sz="2000">
              <a:latin typeface="Arial"/>
              <a:ea typeface="Times New Roman"/>
              <a:cs typeface="Times New Roman"/>
            </a:endParaRPr>
          </a:p>
          <a:p>
            <a:pPr lvl="0" algn="just">
              <a:spcBef>
                <a:spcPct val="20000"/>
              </a:spcBef>
            </a:pPr>
            <a:r>
              <a:rPr lang="es-MX" sz="2000">
                <a:latin typeface="Arial" pitchFamily="34" charset="0"/>
                <a:cs typeface="Arial" pitchFamily="34" charset="0"/>
              </a:rPr>
              <a:t>Al aumentar el tamaño de bloque, más datos útiles son llevados a la caché. Sin embargo, la tasa de aciertos comenzará a decrecer cuando el tamaño de bloque se haga aún mayor y la probabilidad de utilizar la nueva información captada se haga menor que la de reutilizar la información que tiene que reemplazarse</a:t>
            </a:r>
            <a:endParaRPr lang="es-AR" sz="2000">
              <a:latin typeface="Arial" pitchFamily="34" charset="0"/>
              <a:cs typeface="Arial" pitchFamily="34" charset="0"/>
            </a:endParaRPr>
          </a:p>
          <a:p>
            <a:pPr lvl="0" algn="just">
              <a:spcBef>
                <a:spcPct val="20000"/>
              </a:spcBef>
            </a:pPr>
            <a:endParaRPr lang="es-AR" sz="2000">
              <a:latin typeface="Arial" pitchFamily="34" charset="0"/>
              <a:cs typeface="Arial" pitchFamily="34" charset="0"/>
            </a:endParaRPr>
          </a:p>
          <a:p>
            <a:pPr marL="342900" indent="-342900" algn="just">
              <a:spcBef>
                <a:spcPct val="20000"/>
              </a:spcBef>
              <a:buFont typeface="Arial" pitchFamily="34" charset="0"/>
              <a:buChar char="•"/>
            </a:pPr>
            <a:r>
              <a:rPr lang="es-MX" sz="2000">
                <a:latin typeface="Arial" pitchFamily="34" charset="0"/>
                <a:cs typeface="Arial" pitchFamily="34" charset="0"/>
              </a:rPr>
              <a:t>Bloques más grandes reducen el número de bloques que caben en la caché. Dado que cada bloque captado se escribe sobre contenidos anteriores de la caché, un número reducido de bloques da lugar a que se sobrescriban datos poco después de haber sido captados. </a:t>
            </a:r>
          </a:p>
          <a:p>
            <a:pPr marL="342900" indent="-342900" algn="just">
              <a:spcBef>
                <a:spcPct val="20000"/>
              </a:spcBef>
              <a:buFont typeface="Arial" pitchFamily="34" charset="0"/>
              <a:buChar char="•"/>
            </a:pPr>
            <a:endParaRPr lang="es-MX" sz="2000">
              <a:latin typeface="Arial" pitchFamily="34" charset="0"/>
              <a:cs typeface="Arial" pitchFamily="34" charset="0"/>
            </a:endParaRPr>
          </a:p>
          <a:p>
            <a:pPr marL="342900" indent="-342900" algn="just">
              <a:spcBef>
                <a:spcPct val="20000"/>
              </a:spcBef>
              <a:buFont typeface="Arial" pitchFamily="34" charset="0"/>
              <a:buChar char="•"/>
            </a:pPr>
            <a:r>
              <a:rPr lang="es-MX" sz="2000">
                <a:latin typeface="Arial" pitchFamily="34" charset="0"/>
                <a:cs typeface="Arial" pitchFamily="34" charset="0"/>
              </a:rPr>
              <a:t>A medida que un bloque se hace más grande, cada palabra adicional está más lejos de la requerida y por tanto es más improbable que sea necesaria a corto plazo</a:t>
            </a:r>
          </a:p>
          <a:p>
            <a:pPr lvl="0" algn="just">
              <a:spcBef>
                <a:spcPct val="20000"/>
              </a:spcBef>
            </a:pPr>
            <a:endParaRPr lang="es-MX" sz="2000" b="1">
              <a:latin typeface="Arial" pitchFamily="34" charset="0"/>
              <a:cs typeface="Arial" pitchFamily="34" charset="0"/>
            </a:endParaRPr>
          </a:p>
          <a:p>
            <a:pPr lvl="0" algn="just">
              <a:spcBef>
                <a:spcPct val="20000"/>
              </a:spcBef>
            </a:pPr>
            <a:r>
              <a:rPr lang="es-MX" sz="2000">
                <a:latin typeface="Arial" pitchFamily="34" charset="0"/>
                <a:cs typeface="Arial" pitchFamily="34" charset="0"/>
              </a:rPr>
              <a:t>La relación entre tamaño de bloque y tasa de aciertos es compleja, dependiendo de las características de localidad de cada programa particular, no habiéndose encontrado un valor óptimo definitivo. Un tamaño entre 8 y 64 bytes parece estar razonablemente próximo al optimo</a:t>
            </a:r>
            <a:endParaRPr lang="es-ES" sz="2000">
              <a:latin typeface="Arial" pitchFamily="34" charset="0"/>
              <a:cs typeface="Arial" pitchFamily="34" charset="0"/>
            </a:endParaRPr>
          </a:p>
        </p:txBody>
      </p:sp>
    </p:spTree>
    <p:extLst>
      <p:ext uri="{BB962C8B-B14F-4D97-AF65-F5344CB8AC3E}">
        <p14:creationId xmlns:p14="http://schemas.microsoft.com/office/powerpoint/2010/main" val="88366221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767408" y="476672"/>
            <a:ext cx="10873208" cy="4462760"/>
          </a:xfrm>
          <a:prstGeom prst="rect">
            <a:avLst/>
          </a:prstGeom>
          <a:noFill/>
        </p:spPr>
        <p:txBody>
          <a:bodyPr wrap="squar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spcBef>
                <a:spcPct val="20000"/>
              </a:spcBef>
              <a:buFont typeface="Wingdings" panose="05000000000000000000" pitchFamily="2" charset="2"/>
              <a:buChar char="Ø"/>
            </a:pPr>
            <a:r>
              <a:rPr lang="es-AR" sz="2400" b="1">
                <a:solidFill>
                  <a:srgbClr val="C00000"/>
                </a:solidFill>
                <a:latin typeface="Arial"/>
                <a:ea typeface="Times New Roman"/>
                <a:cs typeface="Times New Roman"/>
              </a:rPr>
              <a:t>Numero de Niveles de Cache. </a:t>
            </a:r>
          </a:p>
          <a:p>
            <a:pPr lvl="0" algn="just">
              <a:spcBef>
                <a:spcPct val="20000"/>
              </a:spcBef>
            </a:pPr>
            <a:endParaRPr lang="es-AR" sz="2000">
              <a:latin typeface="Arial"/>
              <a:ea typeface="Times New Roman"/>
              <a:cs typeface="Times New Roman"/>
            </a:endParaRPr>
          </a:p>
          <a:p>
            <a:pPr lvl="0" algn="just">
              <a:spcBef>
                <a:spcPct val="20000"/>
              </a:spcBef>
            </a:pPr>
            <a:r>
              <a:rPr lang="es-MX" sz="2000">
                <a:latin typeface="Arial"/>
                <a:ea typeface="Times New Roman"/>
                <a:cs typeface="Times New Roman"/>
              </a:rPr>
              <a:t>Cuando se introdujeron originalmente las cachés, un sistema tenía normalmente solo una caché. Más recientemente, se ha convertido en una norma el uso de múltiples cachés. Hay dos aspectos de diseño relacionados con este tema que son el número de niveles de caché, y el uso de caché unificada frente al de cachés separadas</a:t>
            </a:r>
            <a:endParaRPr lang="es-AR" sz="2000">
              <a:latin typeface="Arial"/>
              <a:ea typeface="Times New Roman"/>
              <a:cs typeface="Times New Roman"/>
            </a:endParaRPr>
          </a:p>
          <a:p>
            <a:pPr lvl="0" algn="just">
              <a:spcBef>
                <a:spcPct val="20000"/>
              </a:spcBef>
            </a:pPr>
            <a:endParaRPr lang="es-AR" sz="2000">
              <a:solidFill>
                <a:prstClr val="black"/>
              </a:solidFill>
              <a:latin typeface="Arial"/>
              <a:ea typeface="Times New Roman"/>
              <a:cs typeface="Times New Roman"/>
            </a:endParaRPr>
          </a:p>
          <a:p>
            <a:pPr lvl="0" algn="just">
              <a:spcBef>
                <a:spcPct val="20000"/>
              </a:spcBef>
            </a:pPr>
            <a:r>
              <a:rPr lang="es-MX" sz="2000" b="1">
                <a:solidFill>
                  <a:srgbClr val="C00000"/>
                </a:solidFill>
                <a:latin typeface="Arial"/>
                <a:ea typeface="Times New Roman"/>
                <a:cs typeface="Times New Roman"/>
              </a:rPr>
              <a:t>Cachés multinivel</a:t>
            </a:r>
            <a:r>
              <a:rPr lang="es-MX" sz="2000">
                <a:latin typeface="Arial"/>
                <a:ea typeface="Times New Roman"/>
                <a:cs typeface="Times New Roman"/>
              </a:rPr>
              <a:t>. Con el aumento de densidad de integración, ha sido posible tener una caché en el mismo chip del procesador: caché on-chip. Comparada con la accesible a través de un bus externo, la caché on-chip reduce la actividad del bus externo del procesador y por tanto reduce los tiempos de ejecución e incrementa la performance. Cuando la instrucción o el dato requeridos se encuentran en la caché on-chip, se elimina el acceso al bus.</a:t>
            </a:r>
          </a:p>
          <a:p>
            <a:pPr lvl="0" algn="just">
              <a:spcBef>
                <a:spcPct val="20000"/>
              </a:spcBef>
            </a:pPr>
            <a:r>
              <a:rPr lang="es-MX" sz="2000">
                <a:latin typeface="Arial"/>
                <a:ea typeface="Times New Roman"/>
                <a:cs typeface="Times New Roman"/>
              </a:rPr>
              <a:t>Además, durante este periodo el bus está libre para realizar otras transferencias</a:t>
            </a:r>
            <a:endParaRPr lang="es-AR" sz="2000">
              <a:latin typeface="Arial"/>
              <a:ea typeface="Times New Roman"/>
              <a:cs typeface="Times New Roman"/>
            </a:endParaRPr>
          </a:p>
        </p:txBody>
      </p:sp>
    </p:spTree>
    <p:extLst>
      <p:ext uri="{BB962C8B-B14F-4D97-AF65-F5344CB8AC3E}">
        <p14:creationId xmlns:p14="http://schemas.microsoft.com/office/powerpoint/2010/main" val="109338743"/>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623392" y="764704"/>
            <a:ext cx="11017224" cy="4832092"/>
          </a:xfrm>
          <a:prstGeom prst="rect">
            <a:avLst/>
          </a:prstGeom>
          <a:noFill/>
        </p:spPr>
        <p:txBody>
          <a:bodyPr wrap="squar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spcBef>
                <a:spcPct val="20000"/>
              </a:spcBef>
            </a:pPr>
            <a:r>
              <a:rPr lang="es-MX" sz="2000">
                <a:latin typeface="Arial"/>
                <a:ea typeface="Times New Roman"/>
                <a:cs typeface="Times New Roman"/>
              </a:rPr>
              <a:t>La inclusión de una caché on-chip deja abierta la cuestión de si es además deseable una caché externa u off-chip. </a:t>
            </a:r>
          </a:p>
          <a:p>
            <a:pPr lvl="0" algn="just">
              <a:spcBef>
                <a:spcPct val="20000"/>
              </a:spcBef>
            </a:pPr>
            <a:r>
              <a:rPr lang="es-MX" sz="2000">
                <a:latin typeface="Arial"/>
                <a:ea typeface="Times New Roman"/>
                <a:cs typeface="Times New Roman"/>
              </a:rPr>
              <a:t>Normalmente la respuesta es afirmativa, y los diseños más actuales incluyen tanto caché </a:t>
            </a:r>
            <a:r>
              <a:rPr lang="es-MX" sz="2000" err="1">
                <a:latin typeface="Arial"/>
                <a:ea typeface="Times New Roman"/>
                <a:cs typeface="Times New Roman"/>
              </a:rPr>
              <a:t>on</a:t>
            </a:r>
            <a:r>
              <a:rPr lang="es-MX" sz="2000">
                <a:latin typeface="Arial"/>
                <a:ea typeface="Times New Roman"/>
                <a:cs typeface="Times New Roman"/>
              </a:rPr>
              <a:t>-chip como externa. La estructura más sencilla de este tipo se denomina caché de dos niveles, siendo la caché interna el nivel 1 (L1), y la externa el nivel 2 (L2). </a:t>
            </a:r>
          </a:p>
          <a:p>
            <a:pPr lvl="0" algn="just">
              <a:spcBef>
                <a:spcPct val="20000"/>
              </a:spcBef>
            </a:pPr>
            <a:endParaRPr lang="es-MX" sz="2000">
              <a:latin typeface="Arial"/>
              <a:ea typeface="Times New Roman"/>
              <a:cs typeface="Times New Roman"/>
            </a:endParaRPr>
          </a:p>
          <a:p>
            <a:pPr lvl="0" algn="just">
              <a:spcBef>
                <a:spcPct val="20000"/>
              </a:spcBef>
            </a:pPr>
            <a:r>
              <a:rPr lang="es-MX" sz="2000">
                <a:latin typeface="Arial"/>
                <a:ea typeface="Times New Roman"/>
                <a:cs typeface="Times New Roman"/>
              </a:rPr>
              <a:t>Si no hay caché L2 y el procesador hace una petición de acceso a una posición de memoria que no está en la caché L1, entonces el procesador debe acceder a la DRAM  a través del bus.</a:t>
            </a:r>
          </a:p>
          <a:p>
            <a:pPr lvl="0" algn="just">
              <a:spcBef>
                <a:spcPct val="20000"/>
              </a:spcBef>
            </a:pPr>
            <a:endParaRPr lang="es-MX" sz="2000">
              <a:latin typeface="Arial"/>
              <a:ea typeface="Times New Roman"/>
              <a:cs typeface="Times New Roman"/>
            </a:endParaRPr>
          </a:p>
          <a:p>
            <a:pPr lvl="0" algn="just">
              <a:spcBef>
                <a:spcPct val="20000"/>
              </a:spcBef>
            </a:pPr>
            <a:r>
              <a:rPr lang="es-MX" sz="2000">
                <a:latin typeface="Arial"/>
                <a:ea typeface="Times New Roman"/>
                <a:cs typeface="Times New Roman"/>
              </a:rPr>
              <a:t>Debido a la lentitud usual del bus y a los tiempos de acceso de las memorias, se obtienen bajas prestaciones. </a:t>
            </a:r>
          </a:p>
          <a:p>
            <a:pPr lvl="0" algn="just">
              <a:spcBef>
                <a:spcPct val="20000"/>
              </a:spcBef>
            </a:pPr>
            <a:endParaRPr lang="es-MX" sz="2000">
              <a:latin typeface="Arial"/>
              <a:ea typeface="Times New Roman"/>
              <a:cs typeface="Times New Roman"/>
            </a:endParaRPr>
          </a:p>
          <a:p>
            <a:pPr lvl="0" algn="just">
              <a:spcBef>
                <a:spcPct val="20000"/>
              </a:spcBef>
            </a:pPr>
            <a:r>
              <a:rPr lang="es-MX" sz="2000">
                <a:latin typeface="Arial"/>
                <a:ea typeface="Times New Roman"/>
                <a:cs typeface="Times New Roman"/>
              </a:rPr>
              <a:t>Si se utiliza una caché L2 SRAM (RAM estática), entonces con frecuencia la información que falta puede recuperarse fácilmente</a:t>
            </a:r>
            <a:endParaRPr lang="es-AR" sz="2000">
              <a:latin typeface="Arial"/>
              <a:ea typeface="Times New Roman"/>
              <a:cs typeface="Times New Roman"/>
            </a:endParaRPr>
          </a:p>
        </p:txBody>
      </p:sp>
    </p:spTree>
    <p:extLst>
      <p:ext uri="{BB962C8B-B14F-4D97-AF65-F5344CB8AC3E}">
        <p14:creationId xmlns:p14="http://schemas.microsoft.com/office/powerpoint/2010/main" val="288469935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39416" y="620689"/>
            <a:ext cx="10225136" cy="4524315"/>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MX" sz="2400">
                <a:latin typeface="Arial"/>
                <a:ea typeface="Times New Roman"/>
                <a:cs typeface="Times New Roman"/>
              </a:rPr>
              <a:t>Para el caso de una caché L2 externa, muchos diseños no usan el bus del sistema como camino para las transferencias entre la caché L2 y el procesador, sino que se emplea un camino de datos aparte para reducir el tráfico en el bus del sistema. </a:t>
            </a:r>
          </a:p>
          <a:p>
            <a:pPr algn="just"/>
            <a:endParaRPr lang="es-MX" sz="2400">
              <a:latin typeface="Arial"/>
              <a:ea typeface="Times New Roman"/>
              <a:cs typeface="Times New Roman"/>
            </a:endParaRPr>
          </a:p>
          <a:p>
            <a:pPr algn="just"/>
            <a:r>
              <a:rPr lang="es-MX" sz="2400">
                <a:latin typeface="Arial"/>
                <a:ea typeface="Times New Roman"/>
                <a:cs typeface="Times New Roman"/>
              </a:rPr>
              <a:t>Gracias a la continua reducción de dimensiones de los componentes de los procesadores, es fácil encontrar procesadores que incorporan la caché L2 en el propio chip</a:t>
            </a:r>
          </a:p>
          <a:p>
            <a:pPr algn="just"/>
            <a:endParaRPr lang="es-MX" sz="2400">
              <a:latin typeface="Arial"/>
              <a:ea typeface="Times New Roman"/>
              <a:cs typeface="Times New Roman"/>
            </a:endParaRPr>
          </a:p>
          <a:p>
            <a:pPr algn="just"/>
            <a:r>
              <a:rPr lang="es-MX" sz="2400">
                <a:latin typeface="Arial"/>
                <a:ea typeface="Times New Roman"/>
                <a:cs typeface="Times New Roman"/>
              </a:rPr>
              <a:t>Con la creciente disponibilidad de superficie para caché en el propio chip, en la mayoría de los microprocesadores modernos se ha llevado la caché L2 al chip del procesador, y se añade una caché L3</a:t>
            </a:r>
            <a:endParaRPr lang="es-AR" sz="2400">
              <a:latin typeface="Arial"/>
              <a:ea typeface="Times New Roman"/>
              <a:cs typeface="Times New Roman"/>
            </a:endParaRPr>
          </a:p>
        </p:txBody>
      </p:sp>
    </p:spTree>
    <p:extLst>
      <p:ext uri="{BB962C8B-B14F-4D97-AF65-F5344CB8AC3E}">
        <p14:creationId xmlns:p14="http://schemas.microsoft.com/office/powerpoint/2010/main" val="221600403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127448" y="620689"/>
            <a:ext cx="10081120" cy="5509200"/>
          </a:xfrm>
          <a:prstGeom prst="rect">
            <a:avLst/>
          </a:prstGeom>
          <a:noFill/>
        </p:spPr>
        <p:txBody>
          <a:bodyPr wrap="square" rtlCol="0">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spcBef>
                <a:spcPct val="20000"/>
              </a:spcBef>
            </a:pPr>
            <a:r>
              <a:rPr lang="es-AR" sz="2400" b="1">
                <a:solidFill>
                  <a:srgbClr val="C00000"/>
                </a:solidFill>
                <a:latin typeface="Arial"/>
                <a:ea typeface="Times New Roman"/>
                <a:cs typeface="Times New Roman"/>
              </a:rPr>
              <a:t>Cache L1 Unificado y Cache L1 Dividido  </a:t>
            </a:r>
          </a:p>
          <a:p>
            <a:pPr lvl="0" algn="just">
              <a:spcBef>
                <a:spcPct val="20000"/>
              </a:spcBef>
            </a:pPr>
            <a:r>
              <a:rPr lang="es-MX" sz="2000">
                <a:latin typeface="Arial"/>
                <a:ea typeface="Times New Roman"/>
                <a:cs typeface="Times New Roman"/>
              </a:rPr>
              <a:t>Cuando hicieron su aparición las cachés onchip, muchos de los diseños contenían una sola caché para almacenar las referencias tanto a datos como a instrucciones. Más recientemente, se ha hecho normal separar la caché en dos: una dedicada a instrucciones y otra a datos.</a:t>
            </a:r>
          </a:p>
          <a:p>
            <a:pPr lvl="0" algn="just">
              <a:spcBef>
                <a:spcPct val="20000"/>
              </a:spcBef>
            </a:pPr>
            <a:endParaRPr lang="es-AR" sz="2000">
              <a:latin typeface="Arial"/>
              <a:ea typeface="Times New Roman"/>
              <a:cs typeface="Times New Roman"/>
            </a:endParaRPr>
          </a:p>
          <a:p>
            <a:pPr lvl="0" algn="just">
              <a:spcBef>
                <a:spcPct val="20000"/>
              </a:spcBef>
            </a:pPr>
            <a:r>
              <a:rPr lang="es-MX" sz="2000">
                <a:latin typeface="Arial"/>
                <a:ea typeface="Times New Roman"/>
                <a:cs typeface="Times New Roman"/>
              </a:rPr>
              <a:t>Una caché unificada tiene varias ventajas potenciales: </a:t>
            </a:r>
          </a:p>
          <a:p>
            <a:pPr lvl="0" algn="just">
              <a:spcBef>
                <a:spcPct val="20000"/>
              </a:spcBef>
            </a:pPr>
            <a:endParaRPr lang="es-MX" sz="2000">
              <a:latin typeface="Arial"/>
              <a:ea typeface="Times New Roman"/>
              <a:cs typeface="Times New Roman"/>
            </a:endParaRPr>
          </a:p>
          <a:p>
            <a:pPr lvl="0" algn="just">
              <a:spcBef>
                <a:spcPct val="20000"/>
              </a:spcBef>
            </a:pPr>
            <a:r>
              <a:rPr lang="es-MX" sz="2000">
                <a:latin typeface="Arial"/>
                <a:ea typeface="Times New Roman"/>
                <a:cs typeface="Times New Roman"/>
              </a:rPr>
              <a:t>• Para un tamaño dado de caché, una unificada tiene una tasa de aciertos mayor que una caché partida, ya que nivela automáticamente la carga entre captación de instrucciones y de datos. Es decir, si un patrón de ejecución implica muchas más captaciones de instrucciones que de datos, la caché tenderá a llenarse con instrucciones, y si el patrón de ejecución involucra relativamente más captaciones de datos, ocurrirá lo contrario. </a:t>
            </a:r>
          </a:p>
          <a:p>
            <a:pPr lvl="0" algn="just">
              <a:spcBef>
                <a:spcPct val="20000"/>
              </a:spcBef>
            </a:pPr>
            <a:endParaRPr lang="es-MX" sz="2000">
              <a:latin typeface="Arial"/>
              <a:ea typeface="Times New Roman"/>
              <a:cs typeface="Times New Roman"/>
            </a:endParaRPr>
          </a:p>
          <a:p>
            <a:pPr lvl="0" algn="just">
              <a:spcBef>
                <a:spcPct val="20000"/>
              </a:spcBef>
            </a:pPr>
            <a:r>
              <a:rPr lang="es-MX" sz="2000">
                <a:latin typeface="Arial"/>
                <a:ea typeface="Times New Roman"/>
                <a:cs typeface="Times New Roman"/>
              </a:rPr>
              <a:t>• Solo se necesita diseñar e implementar una caché</a:t>
            </a:r>
            <a:endParaRPr lang="es-AR" sz="2000">
              <a:latin typeface="Arial"/>
              <a:ea typeface="Times New Roman"/>
              <a:cs typeface="Times New Roman"/>
            </a:endParaRPr>
          </a:p>
        </p:txBody>
      </p:sp>
    </p:spTree>
    <p:extLst>
      <p:ext uri="{BB962C8B-B14F-4D97-AF65-F5344CB8AC3E}">
        <p14:creationId xmlns:p14="http://schemas.microsoft.com/office/powerpoint/2010/main" val="180248716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51384" y="1052736"/>
            <a:ext cx="10873208" cy="4450449"/>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ct val="20000"/>
              </a:spcBef>
            </a:pPr>
            <a:r>
              <a:rPr lang="es-MX" sz="2400">
                <a:latin typeface="Arial"/>
                <a:ea typeface="Times New Roman"/>
                <a:cs typeface="Times New Roman"/>
              </a:rPr>
              <a:t>A pesar de estas ventajas, la tendencia es hacia cachés separadas, particularmente para máquinas super-escalares, en las que se enfatiza la ejecución paralela de instrucciones y la precaptación de instrucciones futuras previstas. </a:t>
            </a:r>
          </a:p>
          <a:p>
            <a:pPr algn="just">
              <a:spcBef>
                <a:spcPct val="20000"/>
              </a:spcBef>
            </a:pPr>
            <a:endParaRPr lang="es-MX" sz="2400">
              <a:latin typeface="Arial"/>
              <a:ea typeface="Times New Roman"/>
              <a:cs typeface="Times New Roman"/>
            </a:endParaRPr>
          </a:p>
          <a:p>
            <a:pPr algn="just">
              <a:spcBef>
                <a:spcPct val="20000"/>
              </a:spcBef>
            </a:pPr>
            <a:r>
              <a:rPr lang="es-MX" sz="2400">
                <a:latin typeface="Arial"/>
                <a:ea typeface="Times New Roman"/>
                <a:cs typeface="Times New Roman"/>
              </a:rPr>
              <a:t>La ventaja clave del diseño de una caché partida es que elimina la competición por la caché entre el procesador de instrucciones y la unidad de ejecución. </a:t>
            </a:r>
          </a:p>
          <a:p>
            <a:pPr algn="just">
              <a:spcBef>
                <a:spcPct val="20000"/>
              </a:spcBef>
            </a:pPr>
            <a:endParaRPr lang="es-MX" sz="2400">
              <a:latin typeface="Arial"/>
              <a:ea typeface="Times New Roman"/>
              <a:cs typeface="Times New Roman"/>
            </a:endParaRPr>
          </a:p>
          <a:p>
            <a:pPr algn="just">
              <a:spcBef>
                <a:spcPct val="20000"/>
              </a:spcBef>
            </a:pPr>
            <a:r>
              <a:rPr lang="es-MX" sz="2400">
                <a:latin typeface="Arial"/>
                <a:ea typeface="Times New Roman"/>
                <a:cs typeface="Times New Roman"/>
              </a:rPr>
              <a:t>Normalmente el procesador captará instrucciones anticipadamente y llenará un buffer con las instrucciones que van a ejecutarse. </a:t>
            </a:r>
          </a:p>
        </p:txBody>
      </p:sp>
    </p:spTree>
    <p:extLst>
      <p:ext uri="{BB962C8B-B14F-4D97-AF65-F5344CB8AC3E}">
        <p14:creationId xmlns:p14="http://schemas.microsoft.com/office/powerpoint/2010/main" val="10563480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67408" y="260648"/>
            <a:ext cx="10873208" cy="5336846"/>
          </a:xfrm>
          <a:prstGeom prst="rect">
            <a:avLst/>
          </a:prstGeom>
        </p:spPr>
        <p:txBody>
          <a:bodyPr wrap="square">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ct val="20000"/>
              </a:spcBef>
            </a:pPr>
            <a:r>
              <a:rPr lang="es-MX" sz="2400">
                <a:latin typeface="Arial"/>
                <a:ea typeface="Times New Roman"/>
                <a:cs typeface="Times New Roman"/>
              </a:rPr>
              <a:t>Supongamos que se tiene una caché unificada de instrucciones/datos. </a:t>
            </a:r>
          </a:p>
          <a:p>
            <a:pPr algn="just">
              <a:spcBef>
                <a:spcPct val="20000"/>
              </a:spcBef>
            </a:pPr>
            <a:endParaRPr lang="es-MX" sz="2400">
              <a:latin typeface="Arial"/>
              <a:ea typeface="Times New Roman"/>
              <a:cs typeface="Times New Roman"/>
            </a:endParaRPr>
          </a:p>
          <a:p>
            <a:pPr algn="just">
              <a:spcBef>
                <a:spcPct val="20000"/>
              </a:spcBef>
            </a:pPr>
            <a:r>
              <a:rPr lang="es-MX" sz="2400">
                <a:latin typeface="Arial"/>
                <a:ea typeface="Times New Roman"/>
                <a:cs typeface="Times New Roman"/>
              </a:rPr>
              <a:t>Cuando la unidad de ejecución realiza un acceso a memoria para cargar y almacenar dato se envía la petición a la caché unificada. </a:t>
            </a:r>
          </a:p>
          <a:p>
            <a:pPr algn="just">
              <a:spcBef>
                <a:spcPct val="20000"/>
              </a:spcBef>
            </a:pPr>
            <a:endParaRPr lang="es-MX" sz="2400">
              <a:latin typeface="Arial"/>
              <a:ea typeface="Times New Roman"/>
              <a:cs typeface="Times New Roman"/>
            </a:endParaRPr>
          </a:p>
          <a:p>
            <a:pPr algn="just">
              <a:spcBef>
                <a:spcPct val="20000"/>
              </a:spcBef>
            </a:pPr>
            <a:r>
              <a:rPr lang="es-MX" sz="2400">
                <a:latin typeface="Arial"/>
                <a:ea typeface="Times New Roman"/>
                <a:cs typeface="Times New Roman"/>
              </a:rPr>
              <a:t>Si, al mismo tiempo, el precaptador de instrucciones emite una petición de lectura de una instrucción a la caché, dicha petición será bloqueada temporalmente para que la caché pueda servir primero a la unidad de ejecución permitiéndole completar la ejecución de la instrucción en curso.</a:t>
            </a:r>
          </a:p>
          <a:p>
            <a:pPr algn="just">
              <a:spcBef>
                <a:spcPct val="20000"/>
              </a:spcBef>
            </a:pPr>
            <a:endParaRPr lang="es-MX" sz="2400">
              <a:latin typeface="Arial"/>
              <a:ea typeface="Times New Roman"/>
              <a:cs typeface="Times New Roman"/>
            </a:endParaRPr>
          </a:p>
          <a:p>
            <a:pPr algn="just">
              <a:spcBef>
                <a:spcPct val="20000"/>
              </a:spcBef>
            </a:pPr>
            <a:r>
              <a:rPr lang="es-MX" sz="2400">
                <a:latin typeface="Arial"/>
                <a:ea typeface="Times New Roman"/>
                <a:cs typeface="Times New Roman"/>
              </a:rPr>
              <a:t>Esta disputa por la caché puede degradar las prestaciones, interfiriendo con el uso eficiente del cauce segmentado de instrucciones. La cache partida supera esta dificultad</a:t>
            </a:r>
            <a:endParaRPr lang="es-AR" sz="2400">
              <a:latin typeface="Arial"/>
              <a:ea typeface="Times New Roman"/>
              <a:cs typeface="Times New Roman"/>
            </a:endParaRPr>
          </a:p>
        </p:txBody>
      </p:sp>
    </p:spTree>
    <p:extLst>
      <p:ext uri="{BB962C8B-B14F-4D97-AF65-F5344CB8AC3E}">
        <p14:creationId xmlns:p14="http://schemas.microsoft.com/office/powerpoint/2010/main" val="381436987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786063" y="233363"/>
            <a:ext cx="6619875" cy="6391275"/>
          </a:xfrm>
          <a:prstGeom prst="rect">
            <a:avLst/>
          </a:prstGeom>
        </p:spPr>
      </p:pic>
    </p:spTree>
    <p:extLst>
      <p:ext uri="{BB962C8B-B14F-4D97-AF65-F5344CB8AC3E}">
        <p14:creationId xmlns:p14="http://schemas.microsoft.com/office/powerpoint/2010/main" val="239968207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7.0.19"/>
  <p:tag name="AS_OS" val="Microsoft Windows NT 10.0.17763.0"/>
  <p:tag name="AS_RELEASE_DATE" val="2024.01.14"/>
  <p:tag name="AS_TITLE" val="Aspose.Slides for .NET6"/>
  <p:tag name="AS_VERSION" val="24.1"/>
</p:tagLst>
</file>

<file path=ppt/theme/_rels/them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panose="020F050202020403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5.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6.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7.xml><?xml version="1.0" encoding="utf-8"?>
<a:theme xmlns:a="http://schemas.openxmlformats.org/drawingml/2006/main" name="1_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8.xml><?xml version="1.0" encoding="utf-8"?>
<a:theme xmlns:a="http://schemas.openxmlformats.org/drawingml/2006/main" name="Chincheta">
  <a:themeElements>
    <a:clrScheme name="Urbano">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Chincheta">
      <a:majorFont>
        <a:latin typeface="Constantia"/>
        <a:ea typeface="Constantia"/>
        <a:cs typeface="Arial"/>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Franklin Gothic Book"/>
        <a:cs typeface="Arial"/>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incheta">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fillRect/>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fillRect/>
          </a:stretch>
        </a:blipFill>
      </a:bgFillStyleLst>
    </a:fmtScheme>
  </a:themeElements>
  <a:objectDefaults/>
  <a:extraClrSchemeLst/>
</a:theme>
</file>

<file path=ppt/theme/theme9.xml><?xml version="1.0" encoding="utf-8"?>
<a:theme xmlns:a="http://schemas.openxmlformats.org/drawingml/2006/main" name="Chincheta">
  <a:themeElements>
    <a:clrScheme name="Urbano">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Chincheta">
      <a:majorFont>
        <a:latin typeface="Constantia"/>
        <a:ea typeface="Constantia"/>
        <a:cs typeface="Arial"/>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Franklin Gothic Book"/>
        <a:cs typeface="Arial"/>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incheta">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fillRect/>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11537</Words>
  <Application>Microsoft Office PowerPoint</Application>
  <PresentationFormat>Panorámica</PresentationFormat>
  <Paragraphs>862</Paragraphs>
  <Slides>167</Slides>
  <Notes>12</Notes>
  <HiddenSlides>0</HiddenSlides>
  <MMClips>0</MMClips>
  <ScaleCrop>false</ScaleCrop>
  <HeadingPairs>
    <vt:vector size="6" baseType="variant">
      <vt:variant>
        <vt:lpstr>Fuentes usadas</vt:lpstr>
      </vt:variant>
      <vt:variant>
        <vt:i4>17</vt:i4>
      </vt:variant>
      <vt:variant>
        <vt:lpstr>Tema</vt:lpstr>
      </vt:variant>
      <vt:variant>
        <vt:i4>9</vt:i4>
      </vt:variant>
      <vt:variant>
        <vt:lpstr>Títulos de diapositiva</vt:lpstr>
      </vt:variant>
      <vt:variant>
        <vt:i4>167</vt:i4>
      </vt:variant>
    </vt:vector>
  </HeadingPairs>
  <TitlesOfParts>
    <vt:vector size="193" baseType="lpstr">
      <vt:lpstr>SimSun</vt:lpstr>
      <vt:lpstr>AR JULIAN</vt:lpstr>
      <vt:lpstr>Arial</vt:lpstr>
      <vt:lpstr>Book Antiqua</vt:lpstr>
      <vt:lpstr>Brush Script MT</vt:lpstr>
      <vt:lpstr>Calibri</vt:lpstr>
      <vt:lpstr>Calibri Light</vt:lpstr>
      <vt:lpstr>CG Times</vt:lpstr>
      <vt:lpstr>Constantia</vt:lpstr>
      <vt:lpstr>Franklin Gothic Book</vt:lpstr>
      <vt:lpstr>Inter</vt:lpstr>
      <vt:lpstr>Rage Italic</vt:lpstr>
      <vt:lpstr>Symbol</vt:lpstr>
      <vt:lpstr>Tahoma</vt:lpstr>
      <vt:lpstr>Verdana</vt:lpstr>
      <vt:lpstr>Wingdings</vt:lpstr>
      <vt:lpstr>Wingdings 3</vt:lpstr>
      <vt:lpstr>Office Theme</vt:lpstr>
      <vt:lpstr>Tema de Office</vt:lpstr>
      <vt:lpstr>Tema de Office</vt:lpstr>
      <vt:lpstr>Tema de Office</vt:lpstr>
      <vt:lpstr>Tema de Office</vt:lpstr>
      <vt:lpstr>Tema de Office</vt:lpstr>
      <vt:lpstr>1_Tema de Office</vt:lpstr>
      <vt:lpstr>Chincheta</vt:lpstr>
      <vt:lpstr>Chincheta</vt:lpstr>
      <vt:lpstr>Arquitectura y Organización de Computadores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Arquitectura y Organización de Computadores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Arquitectura y Organización de Computadores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Limitaciones de Performance de la memoria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Arquitectura y organización de Computadoras </vt:lpstr>
      <vt:lpstr>¿Que es un disco duro?</vt:lpstr>
      <vt:lpstr>Discos magnéticos</vt:lpstr>
      <vt:lpstr>Presentación de PowerPoint</vt:lpstr>
      <vt:lpstr>Estructura física de un disco duro</vt:lpstr>
      <vt:lpstr>Estructura física de un disco duro</vt:lpstr>
      <vt:lpstr>Estructura física de un disco duro</vt:lpstr>
      <vt:lpstr>Mecánica de lectura y escritura</vt:lpstr>
      <vt:lpstr>Organización de los datos </vt:lpstr>
      <vt:lpstr>Pista y Sector</vt:lpstr>
      <vt:lpstr>Sector típico</vt:lpstr>
      <vt:lpstr>Platos y cabezas</vt:lpstr>
      <vt:lpstr>Cilindros</vt:lpstr>
      <vt:lpstr>Presentación de PowerPoint</vt:lpstr>
      <vt:lpstr>Presentación de PowerPoint</vt:lpstr>
      <vt:lpstr>Presentación de PowerPoint</vt:lpstr>
      <vt:lpstr>Presentación de PowerPoint</vt:lpstr>
      <vt:lpstr>Parámetros para medir las prestaciones de un disco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Presente y futuro</vt:lpstr>
      <vt:lpstr>SSD</vt:lpstr>
      <vt:lpstr>SSD</vt:lpstr>
      <vt:lpstr>SSD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tobias orban</dc:creator>
  <cp:lastModifiedBy>tobias orban</cp:lastModifiedBy>
  <cp:revision>1</cp:revision>
  <cp:lastPrinted>2024-06-04T21:43:12Z</cp:lastPrinted>
  <dcterms:created xsi:type="dcterms:W3CDTF">2024-06-04T21:43:12Z</dcterms:created>
  <dcterms:modified xsi:type="dcterms:W3CDTF">2024-06-04T21:45:01Z</dcterms:modified>
</cp:coreProperties>
</file>